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6" r:id="rId3"/>
    <p:sldId id="257" r:id="rId4"/>
    <p:sldId id="258" r:id="rId5"/>
    <p:sldId id="275" r:id="rId6"/>
    <p:sldId id="278" r:id="rId7"/>
    <p:sldId id="279" r:id="rId8"/>
    <p:sldId id="262" r:id="rId9"/>
    <p:sldId id="274" r:id="rId10"/>
    <p:sldId id="280" r:id="rId11"/>
    <p:sldId id="265" r:id="rId12"/>
    <p:sldId id="266" r:id="rId13"/>
    <p:sldId id="267" r:id="rId14"/>
    <p:sldId id="268" r:id="rId15"/>
    <p:sldId id="269" r:id="rId16"/>
    <p:sldId id="270" r:id="rId17"/>
  </p:sldIdLst>
  <p:sldSz cx="18288000" cy="10287000"/>
  <p:notesSz cx="7315200" cy="9601200"/>
  <p:embeddedFontLst>
    <p:embeddedFont>
      <p:font typeface="Calibri" panose="020F0502020204030204" pitchFamily="34" charset="0"/>
      <p:regular r:id="rId19"/>
      <p:bold r:id="rId20"/>
    </p:embeddedFont>
    <p:embeddedFont>
      <p:font typeface="Montserrat" panose="00000500000000000000" pitchFamily="2" charset="0"/>
      <p:regular r:id="rId21"/>
      <p:bold r:id="rId22"/>
      <p:italic r:id="rId23"/>
      <p:boldItalic r:id="rId24"/>
    </p:embeddedFont>
    <p:embeddedFont>
      <p:font typeface="Montserrat SemiBold" panose="00000700000000000000" pitchFamily="2" charset="0"/>
      <p:regular r:id="rId25"/>
      <p:bold r:id="rId26"/>
      <p:italic r:id="rId27"/>
      <p:boldItalic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  <p:embeddedFont>
      <p:font typeface="Poppins Black" panose="00000A00000000000000" pitchFamily="2" charset="0"/>
      <p:bold r:id="rId33"/>
      <p:italic r:id="rId34"/>
      <p:boldItalic r:id="rId35"/>
    </p:embeddedFont>
    <p:embeddedFont>
      <p:font typeface="Poppins Light" panose="00000400000000000000" pitchFamily="2" charset="0"/>
      <p:regular r:id="rId36"/>
      <p:bold r:id="rId37"/>
      <p:italic r:id="rId38"/>
      <p:boldItalic r:id="rId39"/>
    </p:embeddedFont>
    <p:embeddedFont>
      <p:font typeface="Verdana" panose="020B0604030504040204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j+AqlxtLensv8E+Am5Mr98Mf+hJ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2045BF7-3A25-600C-81B6-815FBB0FF0F5}" name="Mimi Gay" initials="MG" userId="S::Mimi@mach49.com::e744b4da-50f7-4255-bb89-9903eee550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C746"/>
    <a:srgbClr val="181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3EB4BF7-8536-469D-9006-869AC823E907}">
  <a:tblStyle styleId="{D3EB4BF7-8536-469D-9006-869AC823E90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1.fntdata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viewProps" Target="viewProps.xml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b" anchorCtr="0">
            <a:noAutofit/>
          </a:bodyPr>
          <a:lstStyle/>
          <a:p>
            <a:pPr algn="r"/>
            <a:fld id="{00000000-1234-1234-1234-123412341234}" type="slidenum">
              <a:rPr lang="en-US" sz="1300" smtClean="0">
                <a:solidFill>
                  <a:schemeClr val="dk1"/>
                </a:solidFill>
              </a:rPr>
              <a:pPr algn="r"/>
              <a:t>‹#›</a:t>
            </a:fld>
            <a:endParaRPr lang="en-US" sz="1300">
              <a:solidFill>
                <a:schemeClr val="dk1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6" name="Google Shape;11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>
          <a:extLst>
            <a:ext uri="{FF2B5EF4-FFF2-40B4-BE49-F238E27FC236}">
              <a16:creationId xmlns:a16="http://schemas.microsoft.com/office/drawing/2014/main" id="{8046962C-B6FC-9C8A-35F5-46527213B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>
            <a:extLst>
              <a:ext uri="{FF2B5EF4-FFF2-40B4-BE49-F238E27FC236}">
                <a16:creationId xmlns:a16="http://schemas.microsoft.com/office/drawing/2014/main" id="{1DF54D6D-B1F4-1507-EAA7-B6B370005F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6" name="Google Shape;116;p1:notes">
            <a:extLst>
              <a:ext uri="{FF2B5EF4-FFF2-40B4-BE49-F238E27FC236}">
                <a16:creationId xmlns:a16="http://schemas.microsoft.com/office/drawing/2014/main" id="{D4AA5BB1-F1BA-C366-02D2-690520A07A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5313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30" name="Google Shape;13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47" name="Google Shape;1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>
          <a:extLst>
            <a:ext uri="{FF2B5EF4-FFF2-40B4-BE49-F238E27FC236}">
              <a16:creationId xmlns:a16="http://schemas.microsoft.com/office/drawing/2014/main" id="{ED7C63E8-5AD1-224F-73D2-057483BBC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:notes">
            <a:extLst>
              <a:ext uri="{FF2B5EF4-FFF2-40B4-BE49-F238E27FC236}">
                <a16:creationId xmlns:a16="http://schemas.microsoft.com/office/drawing/2014/main" id="{97F636FA-778F-CFAD-8D4E-6A740560D6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30" name="Google Shape;130;p2:notes">
            <a:extLst>
              <a:ext uri="{FF2B5EF4-FFF2-40B4-BE49-F238E27FC236}">
                <a16:creationId xmlns:a16="http://schemas.microsoft.com/office/drawing/2014/main" id="{A3C1CB53-2072-E887-E537-AF15613E15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3181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05F45F8E-FC09-1700-8277-693CB6A76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>
            <a:extLst>
              <a:ext uri="{FF2B5EF4-FFF2-40B4-BE49-F238E27FC236}">
                <a16:creationId xmlns:a16="http://schemas.microsoft.com/office/drawing/2014/main" id="{84EB871D-6005-1981-EC34-CAA557963E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85" name="Google Shape;185;p5:notes">
            <a:extLst>
              <a:ext uri="{FF2B5EF4-FFF2-40B4-BE49-F238E27FC236}">
                <a16:creationId xmlns:a16="http://schemas.microsoft.com/office/drawing/2014/main" id="{D331B04C-8104-08B3-92F7-F275AC69A4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4841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>
          <a:extLst>
            <a:ext uri="{FF2B5EF4-FFF2-40B4-BE49-F238E27FC236}">
              <a16:creationId xmlns:a16="http://schemas.microsoft.com/office/drawing/2014/main" id="{C7421D19-C482-6B15-A8FB-2613A6328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>
            <a:extLst>
              <a:ext uri="{FF2B5EF4-FFF2-40B4-BE49-F238E27FC236}">
                <a16:creationId xmlns:a16="http://schemas.microsoft.com/office/drawing/2014/main" id="{EA38AE7E-3FFB-64C0-171D-19EBA4CF6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228" name="Google Shape;228;p6:notes">
            <a:extLst>
              <a:ext uri="{FF2B5EF4-FFF2-40B4-BE49-F238E27FC236}">
                <a16:creationId xmlns:a16="http://schemas.microsoft.com/office/drawing/2014/main" id="{35A3F03F-7F75-69A3-C300-14AFAD4C6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444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7:notes"/>
          <p:cNvSpPr txBox="1">
            <a:spLocks noGrp="1"/>
          </p:cNvSpPr>
          <p:nvPr>
            <p:ph type="body" idx="1"/>
          </p:nvPr>
        </p:nvSpPr>
        <p:spPr>
          <a:xfrm>
            <a:off x="731520" y="4620578"/>
            <a:ext cx="5852160" cy="3780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>
              <a:buClr>
                <a:schemeClr val="dk1"/>
              </a:buClr>
            </a:pPr>
            <a:endParaRPr/>
          </a:p>
        </p:txBody>
      </p:sp>
      <p:sp>
        <p:nvSpPr>
          <p:cNvPr id="255" name="Google Shape;2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8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09" name="Google Shape;30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FD30169A-D81A-C1C6-0483-ABEC351D4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9:notes">
            <a:extLst>
              <a:ext uri="{FF2B5EF4-FFF2-40B4-BE49-F238E27FC236}">
                <a16:creationId xmlns:a16="http://schemas.microsoft.com/office/drawing/2014/main" id="{15168E71-FFC7-9619-544D-6A22192C73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330" name="Google Shape;330;p9:notes">
            <a:extLst>
              <a:ext uri="{FF2B5EF4-FFF2-40B4-BE49-F238E27FC236}">
                <a16:creationId xmlns:a16="http://schemas.microsoft.com/office/drawing/2014/main" id="{BBF69C71-3E81-945C-666E-692F38D19B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05331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0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49" name="Google Shape;3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74" name="Google Shape;3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50" name="Google Shape;45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3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59" name="Google Shape;55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4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92" name="Google Shape;59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5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612" name="Google Shape;61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7"/>
          <p:cNvSpPr/>
          <p:nvPr/>
        </p:nvSpPr>
        <p:spPr>
          <a:xfrm>
            <a:off x="13906005" y="1804554"/>
            <a:ext cx="3467595" cy="6677892"/>
          </a:xfrm>
          <a:prstGeom prst="rect">
            <a:avLst/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>
            <a:spLocks noGrp="1"/>
          </p:cNvSpPr>
          <p:nvPr>
            <p:ph type="pic" idx="2"/>
          </p:nvPr>
        </p:nvSpPr>
        <p:spPr>
          <a:xfrm>
            <a:off x="7338949" y="2571750"/>
            <a:ext cx="9048997" cy="51435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>
            <a:spLocks noGrp="1"/>
          </p:cNvSpPr>
          <p:nvPr>
            <p:ph type="pic" idx="2"/>
          </p:nvPr>
        </p:nvSpPr>
        <p:spPr>
          <a:xfrm>
            <a:off x="9555677" y="1464808"/>
            <a:ext cx="3753923" cy="7357383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15" name="Google Shape;15;p18"/>
          <p:cNvSpPr>
            <a:spLocks noGrp="1"/>
          </p:cNvSpPr>
          <p:nvPr>
            <p:ph type="pic" idx="3"/>
          </p:nvPr>
        </p:nvSpPr>
        <p:spPr>
          <a:xfrm>
            <a:off x="13568877" y="1464807"/>
            <a:ext cx="3296723" cy="7357383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9"/>
          <p:cNvSpPr/>
          <p:nvPr/>
        </p:nvSpPr>
        <p:spPr>
          <a:xfrm>
            <a:off x="12627428" y="2496457"/>
            <a:ext cx="5660571" cy="5457371"/>
          </a:xfrm>
          <a:prstGeom prst="rect">
            <a:avLst/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9"/>
          <p:cNvSpPr>
            <a:spLocks noGrp="1"/>
          </p:cNvSpPr>
          <p:nvPr>
            <p:ph type="pic" idx="2"/>
          </p:nvPr>
        </p:nvSpPr>
        <p:spPr>
          <a:xfrm>
            <a:off x="8882776" y="1998195"/>
            <a:ext cx="6574937" cy="629060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5_Custom Layou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1"/>
          <p:cNvSpPr>
            <a:spLocks noGrp="1"/>
          </p:cNvSpPr>
          <p:nvPr>
            <p:ph type="pic" idx="2"/>
          </p:nvPr>
        </p:nvSpPr>
        <p:spPr>
          <a:xfrm>
            <a:off x="12516264" y="2130518"/>
            <a:ext cx="4115100" cy="60261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ustom Layout">
  <p:cSld name="21_Custom Layou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2"/>
          <p:cNvSpPr>
            <a:spLocks noGrp="1"/>
          </p:cNvSpPr>
          <p:nvPr>
            <p:ph type="pic" idx="2"/>
          </p:nvPr>
        </p:nvSpPr>
        <p:spPr>
          <a:xfrm>
            <a:off x="12516264" y="2130518"/>
            <a:ext cx="4115130" cy="602596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>
            <a:spLocks noGrp="1"/>
          </p:cNvSpPr>
          <p:nvPr>
            <p:ph type="pic" idx="2"/>
          </p:nvPr>
        </p:nvSpPr>
        <p:spPr>
          <a:xfrm>
            <a:off x="1806700" y="2130518"/>
            <a:ext cx="4115130" cy="602596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/>
          <p:nvPr/>
        </p:nvSpPr>
        <p:spPr>
          <a:xfrm>
            <a:off x="2018805" y="1935182"/>
            <a:ext cx="3467595" cy="667789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4"/>
          <p:cNvSpPr>
            <a:spLocks noGrp="1"/>
          </p:cNvSpPr>
          <p:nvPr>
            <p:ph type="pic" idx="2"/>
          </p:nvPr>
        </p:nvSpPr>
        <p:spPr>
          <a:xfrm>
            <a:off x="3681349" y="2702378"/>
            <a:ext cx="9048997" cy="514350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/>
          <p:nvPr/>
        </p:nvSpPr>
        <p:spPr>
          <a:xfrm>
            <a:off x="0" y="3062514"/>
            <a:ext cx="8839200" cy="4717143"/>
          </a:xfrm>
          <a:prstGeom prst="rect">
            <a:avLst/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5"/>
          <p:cNvSpPr>
            <a:spLocks noGrp="1"/>
          </p:cNvSpPr>
          <p:nvPr>
            <p:ph type="pic" idx="2"/>
          </p:nvPr>
        </p:nvSpPr>
        <p:spPr>
          <a:xfrm>
            <a:off x="4452902" y="1787928"/>
            <a:ext cx="4032512" cy="385812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2" name="Google Shape;32;p25"/>
          <p:cNvSpPr>
            <a:spLocks noGrp="1"/>
          </p:cNvSpPr>
          <p:nvPr>
            <p:ph type="pic" idx="3"/>
          </p:nvPr>
        </p:nvSpPr>
        <p:spPr>
          <a:xfrm>
            <a:off x="1528864" y="1787928"/>
            <a:ext cx="2478314" cy="385813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3" name="Google Shape;33;p25"/>
          <p:cNvSpPr>
            <a:spLocks noGrp="1"/>
          </p:cNvSpPr>
          <p:nvPr>
            <p:ph type="pic" idx="4"/>
          </p:nvPr>
        </p:nvSpPr>
        <p:spPr>
          <a:xfrm>
            <a:off x="1528864" y="6034587"/>
            <a:ext cx="6956550" cy="294975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/>
          <p:nvPr/>
        </p:nvSpPr>
        <p:spPr>
          <a:xfrm>
            <a:off x="6434127" y="2269005"/>
            <a:ext cx="3833823" cy="66675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6"/>
          <p:cNvSpPr>
            <a:spLocks noGrp="1"/>
          </p:cNvSpPr>
          <p:nvPr>
            <p:ph type="pic" idx="2"/>
          </p:nvPr>
        </p:nvSpPr>
        <p:spPr>
          <a:xfrm>
            <a:off x="6115051" y="1998195"/>
            <a:ext cx="3440760" cy="629060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ustom Layout">
  <p:cSld name="4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/>
          <p:nvPr/>
        </p:nvSpPr>
        <p:spPr>
          <a:xfrm>
            <a:off x="1200150" y="2554755"/>
            <a:ext cx="6534150" cy="287449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7"/>
          <p:cNvSpPr>
            <a:spLocks noGrp="1"/>
          </p:cNvSpPr>
          <p:nvPr>
            <p:ph type="pic" idx="2"/>
          </p:nvPr>
        </p:nvSpPr>
        <p:spPr>
          <a:xfrm>
            <a:off x="1463031" y="1921995"/>
            <a:ext cx="6008389" cy="319728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0" name="Google Shape;40;p27"/>
          <p:cNvSpPr/>
          <p:nvPr/>
        </p:nvSpPr>
        <p:spPr>
          <a:xfrm>
            <a:off x="1200150" y="6384800"/>
            <a:ext cx="6534150" cy="287449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7"/>
          <p:cNvSpPr>
            <a:spLocks noGrp="1"/>
          </p:cNvSpPr>
          <p:nvPr>
            <p:ph type="pic" idx="3"/>
          </p:nvPr>
        </p:nvSpPr>
        <p:spPr>
          <a:xfrm>
            <a:off x="1463031" y="5752040"/>
            <a:ext cx="6008389" cy="319728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8"/>
          <p:cNvSpPr/>
          <p:nvPr/>
        </p:nvSpPr>
        <p:spPr>
          <a:xfrm>
            <a:off x="0" y="1445370"/>
            <a:ext cx="18288000" cy="345744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8"/>
          <p:cNvSpPr>
            <a:spLocks noGrp="1"/>
          </p:cNvSpPr>
          <p:nvPr>
            <p:ph type="pic" idx="2"/>
          </p:nvPr>
        </p:nvSpPr>
        <p:spPr>
          <a:xfrm>
            <a:off x="1080865" y="1445372"/>
            <a:ext cx="10930154" cy="345744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5" name="Google Shape;45;p28"/>
          <p:cNvSpPr>
            <a:spLocks noGrp="1"/>
          </p:cNvSpPr>
          <p:nvPr>
            <p:ph type="pic" idx="3"/>
          </p:nvPr>
        </p:nvSpPr>
        <p:spPr>
          <a:xfrm>
            <a:off x="12598118" y="1445370"/>
            <a:ext cx="4609016" cy="3457445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/>
          <p:nvPr/>
        </p:nvSpPr>
        <p:spPr>
          <a:xfrm>
            <a:off x="11117261" y="4691514"/>
            <a:ext cx="1867498" cy="46091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9"/>
          <p:cNvSpPr>
            <a:spLocks noGrp="1"/>
          </p:cNvSpPr>
          <p:nvPr>
            <p:ph type="pic" idx="2"/>
          </p:nvPr>
        </p:nvSpPr>
        <p:spPr>
          <a:xfrm>
            <a:off x="10637679" y="5406124"/>
            <a:ext cx="2826662" cy="2826662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49" name="Google Shape;49;p29"/>
          <p:cNvSpPr/>
          <p:nvPr/>
        </p:nvSpPr>
        <p:spPr>
          <a:xfrm>
            <a:off x="13804641" y="2054214"/>
            <a:ext cx="1867498" cy="460912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9"/>
          <p:cNvSpPr>
            <a:spLocks noGrp="1"/>
          </p:cNvSpPr>
          <p:nvPr>
            <p:ph type="pic" idx="3"/>
          </p:nvPr>
        </p:nvSpPr>
        <p:spPr>
          <a:xfrm>
            <a:off x="13325059" y="2768824"/>
            <a:ext cx="2826662" cy="2826662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0"/>
          <p:cNvSpPr/>
          <p:nvPr/>
        </p:nvSpPr>
        <p:spPr>
          <a:xfrm>
            <a:off x="7740988" y="1259073"/>
            <a:ext cx="1867498" cy="409548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0"/>
          <p:cNvSpPr>
            <a:spLocks noGrp="1"/>
          </p:cNvSpPr>
          <p:nvPr>
            <p:ph type="pic" idx="2"/>
          </p:nvPr>
        </p:nvSpPr>
        <p:spPr>
          <a:xfrm>
            <a:off x="7261406" y="1893484"/>
            <a:ext cx="2826662" cy="2826662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4" name="Google Shape;54;p30"/>
          <p:cNvSpPr/>
          <p:nvPr/>
        </p:nvSpPr>
        <p:spPr>
          <a:xfrm>
            <a:off x="7740988" y="5566855"/>
            <a:ext cx="1867498" cy="409548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0"/>
          <p:cNvSpPr>
            <a:spLocks noGrp="1"/>
          </p:cNvSpPr>
          <p:nvPr>
            <p:ph type="pic" idx="3"/>
          </p:nvPr>
        </p:nvSpPr>
        <p:spPr>
          <a:xfrm>
            <a:off x="7261406" y="6130985"/>
            <a:ext cx="2826662" cy="2826662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1"/>
          <p:cNvSpPr/>
          <p:nvPr/>
        </p:nvSpPr>
        <p:spPr>
          <a:xfrm rot="-5400000">
            <a:off x="7674823" y="-176214"/>
            <a:ext cx="2938355" cy="10639428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1"/>
          <p:cNvSpPr>
            <a:spLocks noGrp="1"/>
          </p:cNvSpPr>
          <p:nvPr>
            <p:ph type="pic" idx="2"/>
          </p:nvPr>
        </p:nvSpPr>
        <p:spPr>
          <a:xfrm>
            <a:off x="4828269" y="3363112"/>
            <a:ext cx="8631463" cy="356077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ustom Layout">
  <p:cSld name="9_Custom Layou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2"/>
          <p:cNvSpPr>
            <a:spLocks noGrp="1"/>
          </p:cNvSpPr>
          <p:nvPr>
            <p:ph type="pic" idx="2"/>
          </p:nvPr>
        </p:nvSpPr>
        <p:spPr>
          <a:xfrm>
            <a:off x="0" y="2767451"/>
            <a:ext cx="2569029" cy="629060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61" name="Google Shape;61;p32"/>
          <p:cNvSpPr>
            <a:spLocks noGrp="1"/>
          </p:cNvSpPr>
          <p:nvPr>
            <p:ph type="pic" idx="3"/>
          </p:nvPr>
        </p:nvSpPr>
        <p:spPr>
          <a:xfrm>
            <a:off x="15718971" y="2767451"/>
            <a:ext cx="2569029" cy="6290609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3"/>
          <p:cNvSpPr/>
          <p:nvPr/>
        </p:nvSpPr>
        <p:spPr>
          <a:xfrm rot="-5400000">
            <a:off x="3759954" y="3558615"/>
            <a:ext cx="1867498" cy="616121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3"/>
          <p:cNvSpPr>
            <a:spLocks noGrp="1"/>
          </p:cNvSpPr>
          <p:nvPr>
            <p:ph type="pic" idx="2"/>
          </p:nvPr>
        </p:nvSpPr>
        <p:spPr>
          <a:xfrm>
            <a:off x="2043177" y="5442716"/>
            <a:ext cx="5301051" cy="239301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4"/>
          <p:cNvSpPr>
            <a:spLocks noGrp="1"/>
          </p:cNvSpPr>
          <p:nvPr>
            <p:ph type="pic" idx="2"/>
          </p:nvPr>
        </p:nvSpPr>
        <p:spPr>
          <a:xfrm>
            <a:off x="9555677" y="1464808"/>
            <a:ext cx="3753923" cy="7357383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67" name="Google Shape;67;p34"/>
          <p:cNvSpPr>
            <a:spLocks noGrp="1"/>
          </p:cNvSpPr>
          <p:nvPr>
            <p:ph type="pic" idx="3"/>
          </p:nvPr>
        </p:nvSpPr>
        <p:spPr>
          <a:xfrm>
            <a:off x="5390077" y="1464808"/>
            <a:ext cx="3753923" cy="7357383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>
            <a:spLocks noGrp="1"/>
          </p:cNvSpPr>
          <p:nvPr>
            <p:ph type="pic" idx="2"/>
          </p:nvPr>
        </p:nvSpPr>
        <p:spPr>
          <a:xfrm>
            <a:off x="3340924" y="5309735"/>
            <a:ext cx="3753923" cy="262459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70" name="Google Shape;70;p35"/>
          <p:cNvSpPr>
            <a:spLocks noGrp="1"/>
          </p:cNvSpPr>
          <p:nvPr>
            <p:ph type="pic" idx="3"/>
          </p:nvPr>
        </p:nvSpPr>
        <p:spPr>
          <a:xfrm>
            <a:off x="7094847" y="2685144"/>
            <a:ext cx="3753923" cy="262459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71" name="Google Shape;71;p35"/>
          <p:cNvSpPr>
            <a:spLocks noGrp="1"/>
          </p:cNvSpPr>
          <p:nvPr>
            <p:ph type="pic" idx="4"/>
          </p:nvPr>
        </p:nvSpPr>
        <p:spPr>
          <a:xfrm>
            <a:off x="7557324" y="5737906"/>
            <a:ext cx="3753923" cy="262459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72" name="Google Shape;72;p35"/>
          <p:cNvSpPr>
            <a:spLocks noGrp="1"/>
          </p:cNvSpPr>
          <p:nvPr>
            <p:ph type="pic" idx="5"/>
          </p:nvPr>
        </p:nvSpPr>
        <p:spPr>
          <a:xfrm>
            <a:off x="11311247" y="3113315"/>
            <a:ext cx="3753923" cy="2624591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73" name="Google Shape;73;p35"/>
          <p:cNvSpPr>
            <a:spLocks noGrp="1"/>
          </p:cNvSpPr>
          <p:nvPr>
            <p:ph type="pic" idx="6"/>
          </p:nvPr>
        </p:nvSpPr>
        <p:spPr>
          <a:xfrm>
            <a:off x="893287" y="7934326"/>
            <a:ext cx="2447637" cy="1584777"/>
          </a:xfrm>
          <a:prstGeom prst="snip2DiagRect">
            <a:avLst>
              <a:gd name="adj1" fmla="val 0"/>
              <a:gd name="adj2" fmla="val 2342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74" name="Google Shape;74;p35"/>
          <p:cNvSpPr>
            <a:spLocks noGrp="1"/>
          </p:cNvSpPr>
          <p:nvPr>
            <p:ph type="pic" idx="7"/>
          </p:nvPr>
        </p:nvSpPr>
        <p:spPr>
          <a:xfrm>
            <a:off x="15065170" y="1528538"/>
            <a:ext cx="2447637" cy="1584777"/>
          </a:xfrm>
          <a:prstGeom prst="snip2DiagRect">
            <a:avLst>
              <a:gd name="adj1" fmla="val 0"/>
              <a:gd name="adj2" fmla="val 23426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6"/>
          <p:cNvSpPr/>
          <p:nvPr/>
        </p:nvSpPr>
        <p:spPr>
          <a:xfrm rot="-5400000">
            <a:off x="10928692" y="48870"/>
            <a:ext cx="2247222" cy="10403118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36"/>
          <p:cNvSpPr/>
          <p:nvPr/>
        </p:nvSpPr>
        <p:spPr>
          <a:xfrm rot="-5400000">
            <a:off x="10928692" y="-2408807"/>
            <a:ext cx="2247222" cy="1040311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6"/>
          <p:cNvSpPr/>
          <p:nvPr/>
        </p:nvSpPr>
        <p:spPr>
          <a:xfrm rot="-5400000">
            <a:off x="10928693" y="2506542"/>
            <a:ext cx="2247222" cy="10403116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6"/>
          <p:cNvSpPr>
            <a:spLocks noGrp="1"/>
          </p:cNvSpPr>
          <p:nvPr>
            <p:ph type="pic" idx="2"/>
          </p:nvPr>
        </p:nvSpPr>
        <p:spPr>
          <a:xfrm>
            <a:off x="13614400" y="1770742"/>
            <a:ext cx="3069111" cy="203336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80" name="Google Shape;80;p36"/>
          <p:cNvSpPr>
            <a:spLocks noGrp="1"/>
          </p:cNvSpPr>
          <p:nvPr>
            <p:ph type="pic" idx="3"/>
          </p:nvPr>
        </p:nvSpPr>
        <p:spPr>
          <a:xfrm>
            <a:off x="13614399" y="4228418"/>
            <a:ext cx="3069111" cy="203336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81" name="Google Shape;81;p36"/>
          <p:cNvSpPr>
            <a:spLocks noGrp="1"/>
          </p:cNvSpPr>
          <p:nvPr>
            <p:ph type="pic" idx="4"/>
          </p:nvPr>
        </p:nvSpPr>
        <p:spPr>
          <a:xfrm>
            <a:off x="13614400" y="6686094"/>
            <a:ext cx="3069111" cy="203336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7"/>
          <p:cNvSpPr/>
          <p:nvPr/>
        </p:nvSpPr>
        <p:spPr>
          <a:xfrm rot="5400000" flipH="1">
            <a:off x="5496626" y="2923145"/>
            <a:ext cx="7294749" cy="4440711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7"/>
          <p:cNvSpPr>
            <a:spLocks noGrp="1"/>
          </p:cNvSpPr>
          <p:nvPr>
            <p:ph type="pic" idx="2"/>
          </p:nvPr>
        </p:nvSpPr>
        <p:spPr>
          <a:xfrm>
            <a:off x="11854873" y="2105808"/>
            <a:ext cx="3357418" cy="607538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85" name="Google Shape;85;p37"/>
          <p:cNvSpPr>
            <a:spLocks noGrp="1"/>
          </p:cNvSpPr>
          <p:nvPr>
            <p:ph type="pic" idx="3"/>
          </p:nvPr>
        </p:nvSpPr>
        <p:spPr>
          <a:xfrm>
            <a:off x="3075710" y="2105808"/>
            <a:ext cx="3357418" cy="607538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8"/>
          <p:cNvSpPr/>
          <p:nvPr/>
        </p:nvSpPr>
        <p:spPr>
          <a:xfrm rot="5400000" flipH="1">
            <a:off x="12132037" y="3534458"/>
            <a:ext cx="6996545" cy="3218083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8"/>
          <p:cNvSpPr>
            <a:spLocks noGrp="1"/>
          </p:cNvSpPr>
          <p:nvPr>
            <p:ph type="pic" idx="2"/>
          </p:nvPr>
        </p:nvSpPr>
        <p:spPr>
          <a:xfrm>
            <a:off x="11673441" y="2009342"/>
            <a:ext cx="5102294" cy="6268316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9"/>
          <p:cNvSpPr/>
          <p:nvPr/>
        </p:nvSpPr>
        <p:spPr>
          <a:xfrm>
            <a:off x="1112326" y="3076330"/>
            <a:ext cx="3055268" cy="48623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9"/>
          <p:cNvSpPr/>
          <p:nvPr/>
        </p:nvSpPr>
        <p:spPr>
          <a:xfrm>
            <a:off x="4351099" y="3076330"/>
            <a:ext cx="3055269" cy="48623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9"/>
          <p:cNvSpPr/>
          <p:nvPr/>
        </p:nvSpPr>
        <p:spPr>
          <a:xfrm>
            <a:off x="7589405" y="3076330"/>
            <a:ext cx="3055269" cy="48623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39"/>
          <p:cNvSpPr/>
          <p:nvPr/>
        </p:nvSpPr>
        <p:spPr>
          <a:xfrm>
            <a:off x="10828179" y="3076330"/>
            <a:ext cx="3055269" cy="48623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39"/>
          <p:cNvSpPr/>
          <p:nvPr/>
        </p:nvSpPr>
        <p:spPr>
          <a:xfrm>
            <a:off x="14066020" y="3076330"/>
            <a:ext cx="3055269" cy="486232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9"/>
          <p:cNvSpPr>
            <a:spLocks noGrp="1"/>
          </p:cNvSpPr>
          <p:nvPr>
            <p:ph type="pic" idx="2"/>
          </p:nvPr>
        </p:nvSpPr>
        <p:spPr>
          <a:xfrm>
            <a:off x="10993972" y="3241960"/>
            <a:ext cx="2765563" cy="250695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96" name="Google Shape;96;p39"/>
          <p:cNvSpPr>
            <a:spLocks noGrp="1"/>
          </p:cNvSpPr>
          <p:nvPr>
            <p:ph type="pic" idx="3"/>
          </p:nvPr>
        </p:nvSpPr>
        <p:spPr>
          <a:xfrm>
            <a:off x="1278586" y="3241960"/>
            <a:ext cx="2765562" cy="250695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97" name="Google Shape;97;p39"/>
          <p:cNvSpPr>
            <a:spLocks noGrp="1"/>
          </p:cNvSpPr>
          <p:nvPr>
            <p:ph type="pic" idx="4"/>
          </p:nvPr>
        </p:nvSpPr>
        <p:spPr>
          <a:xfrm>
            <a:off x="7755665" y="3241960"/>
            <a:ext cx="2765563" cy="250695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98" name="Google Shape;98;p39"/>
          <p:cNvSpPr>
            <a:spLocks noGrp="1"/>
          </p:cNvSpPr>
          <p:nvPr>
            <p:ph type="pic" idx="5"/>
          </p:nvPr>
        </p:nvSpPr>
        <p:spPr>
          <a:xfrm>
            <a:off x="4517359" y="3241960"/>
            <a:ext cx="2765563" cy="250695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99" name="Google Shape;99;p39"/>
          <p:cNvSpPr>
            <a:spLocks noGrp="1"/>
          </p:cNvSpPr>
          <p:nvPr>
            <p:ph type="pic" idx="6"/>
          </p:nvPr>
        </p:nvSpPr>
        <p:spPr>
          <a:xfrm>
            <a:off x="14232280" y="3241960"/>
            <a:ext cx="2765563" cy="2506950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0"/>
          <p:cNvSpPr/>
          <p:nvPr/>
        </p:nvSpPr>
        <p:spPr>
          <a:xfrm rot="5400000" flipH="1">
            <a:off x="3825008" y="1346363"/>
            <a:ext cx="3748975" cy="7594273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0"/>
          <p:cNvSpPr>
            <a:spLocks noGrp="1"/>
          </p:cNvSpPr>
          <p:nvPr>
            <p:ph type="pic" idx="2"/>
          </p:nvPr>
        </p:nvSpPr>
        <p:spPr>
          <a:xfrm>
            <a:off x="10158684" y="2105808"/>
            <a:ext cx="3357418" cy="6075384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ustom Layout">
  <p:cSld name="20_Custom Layou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1"/>
          <p:cNvSpPr/>
          <p:nvPr/>
        </p:nvSpPr>
        <p:spPr>
          <a:xfrm rot="5400000" flipH="1">
            <a:off x="1420529" y="2516687"/>
            <a:ext cx="4887467" cy="411512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41"/>
          <p:cNvSpPr>
            <a:spLocks noGrp="1"/>
          </p:cNvSpPr>
          <p:nvPr>
            <p:ph type="pic" idx="2"/>
          </p:nvPr>
        </p:nvSpPr>
        <p:spPr>
          <a:xfrm>
            <a:off x="1806698" y="4948711"/>
            <a:ext cx="4115130" cy="3875427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ustom Layout">
  <p:cSld name="22_Custom Layou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2"/>
          <p:cNvSpPr/>
          <p:nvPr/>
        </p:nvSpPr>
        <p:spPr>
          <a:xfrm rot="5400000" flipH="1">
            <a:off x="12074673" y="2863051"/>
            <a:ext cx="4887467" cy="411512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2"/>
          <p:cNvSpPr>
            <a:spLocks noGrp="1"/>
          </p:cNvSpPr>
          <p:nvPr>
            <p:ph type="pic" idx="2"/>
          </p:nvPr>
        </p:nvSpPr>
        <p:spPr>
          <a:xfrm>
            <a:off x="12460844" y="5062847"/>
            <a:ext cx="4115130" cy="3875427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ustom Layout">
  <p:cSld name="23_Custom Layou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3"/>
          <p:cNvSpPr/>
          <p:nvPr/>
        </p:nvSpPr>
        <p:spPr>
          <a:xfrm rot="-5400000" flipH="1">
            <a:off x="2432215" y="3039671"/>
            <a:ext cx="5724071" cy="4115129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1003300" sx="85000" sy="85000" algn="ctr" rotWithShape="0">
              <a:srgbClr val="FECE00">
                <a:alpha val="57647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3"/>
          <p:cNvSpPr>
            <a:spLocks noGrp="1"/>
          </p:cNvSpPr>
          <p:nvPr>
            <p:ph type="pic" idx="2"/>
          </p:nvPr>
        </p:nvSpPr>
        <p:spPr>
          <a:xfrm>
            <a:off x="1444501" y="4572110"/>
            <a:ext cx="4115130" cy="3875427"/>
          </a:xfrm>
          <a:prstGeom prst="snip2DiagRect">
            <a:avLst>
              <a:gd name="adj1" fmla="val 0"/>
              <a:gd name="adj2" fmla="val 16667"/>
            </a:avLst>
          </a:prstGeom>
          <a:solidFill>
            <a:schemeClr val="lt1"/>
          </a:solidFill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ustom Layout">
  <p:cSld name="24_Custom Layou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4"/>
          <p:cNvSpPr/>
          <p:nvPr/>
        </p:nvSpPr>
        <p:spPr>
          <a:xfrm>
            <a:off x="1059542" y="2827193"/>
            <a:ext cx="16168915" cy="4632613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sx="1000" sy="1000" algn="ctr" rotWithShape="0">
              <a:srgbClr val="F5C644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31F20"/>
            </a:gs>
            <a:gs pos="37000">
              <a:srgbClr val="181616"/>
            </a:gs>
            <a:gs pos="100000">
              <a:srgbClr val="181616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5" Type="http://schemas.openxmlformats.org/officeDocument/2006/relationships/image" Target="../media/image20.png"/><Relationship Id="rId15" Type="http://schemas.openxmlformats.org/officeDocument/2006/relationships/image" Target="../media/image4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aaljohani@builtop.com" TargetMode="External"/><Relationship Id="rId5" Type="http://schemas.openxmlformats.org/officeDocument/2006/relationships/image" Target="../media/image18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6612795" y="5015108"/>
            <a:ext cx="485035" cy="25678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"/>
          <p:cNvSpPr txBox="1"/>
          <p:nvPr/>
        </p:nvSpPr>
        <p:spPr>
          <a:xfrm>
            <a:off x="776791" y="3279613"/>
            <a:ext cx="10935741" cy="31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534670" marR="5080" lvl="0" indent="-5226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693DE6-5EF3-28E7-9A57-18443DE7614C}"/>
              </a:ext>
            </a:extLst>
          </p:cNvPr>
          <p:cNvSpPr/>
          <p:nvPr/>
        </p:nvSpPr>
        <p:spPr>
          <a:xfrm>
            <a:off x="12047833" y="0"/>
            <a:ext cx="6240167" cy="10287000"/>
          </a:xfrm>
          <a:prstGeom prst="rect">
            <a:avLst/>
          </a:prstGeom>
          <a:solidFill>
            <a:srgbClr val="1815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"/>
          <p:cNvSpPr txBox="1"/>
          <p:nvPr/>
        </p:nvSpPr>
        <p:spPr>
          <a:xfrm>
            <a:off x="776791" y="4227526"/>
            <a:ext cx="10935600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 b="1" i="0" u="none" strike="noStrike" cap="none" dirty="0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PITCH</a:t>
            </a:r>
          </a:p>
          <a:p>
            <a:r>
              <a:rPr lang="en-US" sz="10000" b="1" dirty="0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DECK</a:t>
            </a:r>
            <a:r>
              <a:rPr lang="en-US" sz="10000" b="1" i="0" u="none" strike="noStrike" cap="none" dirty="0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dirty="0">
              <a:solidFill>
                <a:srgbClr val="FFC000"/>
              </a:solidFill>
            </a:endParaRPr>
          </a:p>
        </p:txBody>
      </p:sp>
      <p:sp>
        <p:nvSpPr>
          <p:cNvPr id="2" name="Google Shape;125;p1">
            <a:extLst>
              <a:ext uri="{FF2B5EF4-FFF2-40B4-BE49-F238E27FC236}">
                <a16:creationId xmlns:a16="http://schemas.microsoft.com/office/drawing/2014/main" id="{7D780F52-FCD6-BAC4-5B13-8D68E9235015}"/>
              </a:ext>
            </a:extLst>
          </p:cNvPr>
          <p:cNvSpPr txBox="1"/>
          <p:nvPr/>
        </p:nvSpPr>
        <p:spPr>
          <a:xfrm>
            <a:off x="776791" y="7703785"/>
            <a:ext cx="9682651" cy="566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534670" marR="5080" lvl="0" indent="-5226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36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6" name="Google Shape;123;p1">
            <a:extLst>
              <a:ext uri="{FF2B5EF4-FFF2-40B4-BE49-F238E27FC236}">
                <a16:creationId xmlns:a16="http://schemas.microsoft.com/office/drawing/2014/main" id="{9B64C859-5720-B1E4-B86D-5C61FC5C6DE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6791" y="830229"/>
            <a:ext cx="6409740" cy="248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4;p2">
            <a:extLst>
              <a:ext uri="{FF2B5EF4-FFF2-40B4-BE49-F238E27FC236}">
                <a16:creationId xmlns:a16="http://schemas.microsoft.com/office/drawing/2014/main" id="{E458445D-D54F-A178-6718-9F03D6C0211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 flipH="1">
            <a:off x="16067734" y="4658573"/>
            <a:ext cx="1831945" cy="969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>
          <a:extLst>
            <a:ext uri="{FF2B5EF4-FFF2-40B4-BE49-F238E27FC236}">
              <a16:creationId xmlns:a16="http://schemas.microsoft.com/office/drawing/2014/main" id="{FA69F29D-ABEC-9B95-B73A-AFBF2605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">
            <a:extLst>
              <a:ext uri="{FF2B5EF4-FFF2-40B4-BE49-F238E27FC236}">
                <a16:creationId xmlns:a16="http://schemas.microsoft.com/office/drawing/2014/main" id="{B4FF03B4-C10A-7FA2-50DC-9CB376A144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6612795" y="5015108"/>
            <a:ext cx="485035" cy="25678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">
            <a:extLst>
              <a:ext uri="{FF2B5EF4-FFF2-40B4-BE49-F238E27FC236}">
                <a16:creationId xmlns:a16="http://schemas.microsoft.com/office/drawing/2014/main" id="{88F8D8E3-6F3F-7EE7-87F7-AF4D72A2BBE7}"/>
              </a:ext>
            </a:extLst>
          </p:cNvPr>
          <p:cNvSpPr txBox="1"/>
          <p:nvPr/>
        </p:nvSpPr>
        <p:spPr>
          <a:xfrm>
            <a:off x="776791" y="3279613"/>
            <a:ext cx="10935741" cy="31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534670" marR="5080" lvl="0" indent="-52260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0940F4-FCC6-E54A-CD14-176551000B3E}"/>
              </a:ext>
            </a:extLst>
          </p:cNvPr>
          <p:cNvSpPr/>
          <p:nvPr/>
        </p:nvSpPr>
        <p:spPr>
          <a:xfrm>
            <a:off x="12047833" y="0"/>
            <a:ext cx="6240167" cy="10287000"/>
          </a:xfrm>
          <a:prstGeom prst="rect">
            <a:avLst/>
          </a:prstGeom>
          <a:solidFill>
            <a:srgbClr val="1815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8" name="Google Shape;118;p1">
            <a:extLst>
              <a:ext uri="{FF2B5EF4-FFF2-40B4-BE49-F238E27FC236}">
                <a16:creationId xmlns:a16="http://schemas.microsoft.com/office/drawing/2014/main" id="{FF7A4AEC-30C7-4D4F-93B8-C33616BB5071}"/>
              </a:ext>
            </a:extLst>
          </p:cNvPr>
          <p:cNvPicPr preferRelativeResize="0"/>
          <p:nvPr/>
        </p:nvPicPr>
        <p:blipFill rotWithShape="1">
          <a:blip r:embed="rId4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3;p1">
            <a:extLst>
              <a:ext uri="{FF2B5EF4-FFF2-40B4-BE49-F238E27FC236}">
                <a16:creationId xmlns:a16="http://schemas.microsoft.com/office/drawing/2014/main" id="{4D037B54-2836-F09D-5832-2A1B9B46347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6791" y="830229"/>
            <a:ext cx="6409740" cy="248799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25;p1">
            <a:extLst>
              <a:ext uri="{FF2B5EF4-FFF2-40B4-BE49-F238E27FC236}">
                <a16:creationId xmlns:a16="http://schemas.microsoft.com/office/drawing/2014/main" id="{8E0DC413-1C64-8F62-F1A0-E0C03E39C8EF}"/>
              </a:ext>
            </a:extLst>
          </p:cNvPr>
          <p:cNvSpPr txBox="1"/>
          <p:nvPr/>
        </p:nvSpPr>
        <p:spPr>
          <a:xfrm>
            <a:off x="776791" y="5489861"/>
            <a:ext cx="11704327" cy="2358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R="5080" lvl="0" algn="l" rtl="0">
              <a:lnSpc>
                <a:spcPts val="60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FFFFFF"/>
                </a:solidFill>
                <a:latin typeface="Montserrat" pitchFamily="2" charset="77"/>
                <a:ea typeface="Verdana"/>
                <a:cs typeface="Verdana"/>
                <a:sym typeface="Verdana"/>
              </a:rPr>
              <a:t>A powerful construction marketplace from the comfort of your couch</a:t>
            </a:r>
          </a:p>
        </p:txBody>
      </p:sp>
      <p:pic>
        <p:nvPicPr>
          <p:cNvPr id="5" name="Google Shape;134;p2">
            <a:extLst>
              <a:ext uri="{FF2B5EF4-FFF2-40B4-BE49-F238E27FC236}">
                <a16:creationId xmlns:a16="http://schemas.microsoft.com/office/drawing/2014/main" id="{4500AF50-D27F-4ACE-1993-D1EB7BFE073B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373840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"/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Meet the STAKEHOLDERS</a:t>
            </a:r>
            <a:endParaRPr sz="4800" b="1" spc="300" dirty="0"/>
          </a:p>
        </p:txBody>
      </p:sp>
      <p:pic>
        <p:nvPicPr>
          <p:cNvPr id="134" name="Google Shape;13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"/>
          <p:cNvSpPr txBox="1"/>
          <p:nvPr/>
        </p:nvSpPr>
        <p:spPr>
          <a:xfrm>
            <a:off x="631430" y="3518553"/>
            <a:ext cx="5647725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</a:t>
            </a:r>
            <a:r>
              <a:rPr lang="en-US" sz="4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BUYER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Montserrat" pitchFamily="2" charset="77"/>
                <a:cs typeface="Poppins Black"/>
                <a:sym typeface="Poppins Black"/>
              </a:rPr>
              <a:t>Homeowners’ Companies</a:t>
            </a:r>
            <a:endParaRPr lang="en-US" sz="2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4816812" y="7301999"/>
            <a:ext cx="8023045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</a:t>
            </a:r>
            <a:r>
              <a:rPr lang="en-US" sz="4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CONTRACTOR</a:t>
            </a:r>
            <a:endParaRPr dirty="0"/>
          </a:p>
        </p:txBody>
      </p:sp>
      <p:sp>
        <p:nvSpPr>
          <p:cNvPr id="140" name="Google Shape;140;p2"/>
          <p:cNvSpPr txBox="1"/>
          <p:nvPr/>
        </p:nvSpPr>
        <p:spPr>
          <a:xfrm>
            <a:off x="11923020" y="3518553"/>
            <a:ext cx="4907280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</a:t>
            </a:r>
            <a:r>
              <a:rPr lang="en-US" sz="4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VENDOR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latin typeface="Montserrat" pitchFamily="2" charset="77"/>
                <a:cs typeface="Poppins Black"/>
                <a:sym typeface="Poppins Black"/>
              </a:rPr>
              <a:t>Building Materials</a:t>
            </a:r>
            <a:endParaRPr sz="2800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44" name="Google Shape;144;p2"/>
          <p:cNvSpPr txBox="1"/>
          <p:nvPr/>
        </p:nvSpPr>
        <p:spPr>
          <a:xfrm>
            <a:off x="6282835" y="3518553"/>
            <a:ext cx="50910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Providing an Optimized &amp; Faster  Procurement Experience</a:t>
            </a:r>
            <a:endParaRPr sz="3200" dirty="0">
              <a:solidFill>
                <a:schemeClr val="bg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9" name="Google Shape;149;p3"/>
          <p:cNvGrpSpPr/>
          <p:nvPr/>
        </p:nvGrpSpPr>
        <p:grpSpPr>
          <a:xfrm>
            <a:off x="9449147" y="2003725"/>
            <a:ext cx="8302501" cy="6552733"/>
            <a:chOff x="708037" y="2003725"/>
            <a:chExt cx="8302501" cy="6552733"/>
          </a:xfrm>
        </p:grpSpPr>
        <p:sp>
          <p:nvSpPr>
            <p:cNvPr id="150" name="Google Shape;150;p3"/>
            <p:cNvSpPr/>
            <p:nvPr/>
          </p:nvSpPr>
          <p:spPr>
            <a:xfrm>
              <a:off x="812137" y="2194358"/>
              <a:ext cx="8198400" cy="6362100"/>
            </a:xfrm>
            <a:prstGeom prst="roundRect">
              <a:avLst>
                <a:gd name="adj" fmla="val 3821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08037" y="2003725"/>
              <a:ext cx="8198400" cy="6362100"/>
            </a:xfrm>
            <a:prstGeom prst="roundRect">
              <a:avLst>
                <a:gd name="adj" fmla="val 4674"/>
              </a:avLst>
            </a:prstGeom>
            <a:solidFill>
              <a:schemeClr val="lt1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3" name="Google Shape;153;p3"/>
          <p:cNvGrpSpPr/>
          <p:nvPr/>
        </p:nvGrpSpPr>
        <p:grpSpPr>
          <a:xfrm>
            <a:off x="529837" y="2003725"/>
            <a:ext cx="8302501" cy="6552733"/>
            <a:chOff x="708037" y="2003725"/>
            <a:chExt cx="8302501" cy="6552733"/>
          </a:xfrm>
        </p:grpSpPr>
        <p:sp>
          <p:nvSpPr>
            <p:cNvPr id="154" name="Google Shape;154;p3"/>
            <p:cNvSpPr/>
            <p:nvPr/>
          </p:nvSpPr>
          <p:spPr>
            <a:xfrm>
              <a:off x="812137" y="2194358"/>
              <a:ext cx="8198400" cy="6362100"/>
            </a:xfrm>
            <a:prstGeom prst="roundRect">
              <a:avLst>
                <a:gd name="adj" fmla="val 3821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08037" y="2003725"/>
              <a:ext cx="8198400" cy="6362100"/>
            </a:xfrm>
            <a:prstGeom prst="roundRect">
              <a:avLst>
                <a:gd name="adj" fmla="val 4674"/>
              </a:avLst>
            </a:prstGeom>
            <a:solidFill>
              <a:schemeClr val="lt1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3"/>
          <p:cNvSpPr txBox="1"/>
          <p:nvPr/>
        </p:nvSpPr>
        <p:spPr>
          <a:xfrm>
            <a:off x="803595" y="3502650"/>
            <a:ext cx="8132462" cy="2407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550" rIns="0" bIns="0" anchor="t" anchorCtr="0">
            <a:spAutoFit/>
          </a:bodyPr>
          <a:lstStyle/>
          <a:p>
            <a:pPr marL="133733" marR="691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Buyers/Contractors want to pay later</a:t>
            </a:r>
          </a:p>
          <a:p>
            <a:pPr marL="133734" marR="6910" lvl="0" algn="l" rtl="0">
              <a:lnSpc>
                <a:spcPct val="150000"/>
              </a:lnSpc>
              <a:spcBef>
                <a:spcPts val="102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Vendors need cash upfront 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329061" marR="6910" lvl="0" algn="l" rtl="0">
              <a:lnSpc>
                <a:spcPct val="150000"/>
              </a:lnSpc>
              <a:spcBef>
                <a:spcPts val="1020"/>
              </a:spcBef>
              <a:spcAft>
                <a:spcPts val="0"/>
              </a:spcAft>
              <a:buClr>
                <a:schemeClr val="dk1"/>
              </a:buClr>
              <a:buSzPts val="2176"/>
            </a:pP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3"/>
          <p:cNvSpPr txBox="1"/>
          <p:nvPr/>
        </p:nvSpPr>
        <p:spPr>
          <a:xfrm>
            <a:off x="10193993" y="3502650"/>
            <a:ext cx="6636728" cy="404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2550" rIns="0" bIns="0" anchor="t" anchorCtr="0">
            <a:spAutoFit/>
          </a:bodyPr>
          <a:lstStyle/>
          <a:p>
            <a:pPr marL="133733" marR="691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Multiple suppliers to manage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3733" marR="6910" lvl="0" algn="l" rtl="0">
              <a:lnSpc>
                <a:spcPct val="150000"/>
              </a:lnSpc>
              <a:spcBef>
                <a:spcPts val="102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easy access for everyone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3733" marR="6910" lvl="0" algn="l" rtl="0">
              <a:lnSpc>
                <a:spcPct val="150000"/>
              </a:lnSpc>
              <a:spcBef>
                <a:spcPts val="102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  fast estimation Unfair prices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3733" marR="6910" lvl="0" algn="l" rtl="0">
              <a:lnSpc>
                <a:spcPct val="150000"/>
              </a:lnSpc>
              <a:spcBef>
                <a:spcPts val="102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 time to get bank facility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3734" marR="6910" lvl="0" algn="l" rtl="0">
              <a:lnSpc>
                <a:spcPct val="150000"/>
              </a:lnSpc>
              <a:spcBef>
                <a:spcPts val="1020"/>
              </a:spcBef>
              <a:spcAft>
                <a:spcPts val="0"/>
              </a:spcAft>
              <a:buClr>
                <a:schemeClr val="dk1"/>
              </a:buClr>
              <a:buSzPts val="3000"/>
            </a:pPr>
            <a:r>
              <a:rPr lang="en-US" sz="30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Long time to receive proposal</a:t>
            </a:r>
            <a:endParaRPr sz="30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33;p2">
            <a:extLst>
              <a:ext uri="{FF2B5EF4-FFF2-40B4-BE49-F238E27FC236}">
                <a16:creationId xmlns:a16="http://schemas.microsoft.com/office/drawing/2014/main" id="{CAA07A3E-104F-67C2-94D1-13A39241360A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THE PROBLEMS</a:t>
            </a:r>
            <a:endParaRPr lang="en-US" sz="4800" b="1" spc="300" dirty="0"/>
          </a:p>
        </p:txBody>
      </p:sp>
      <p:sp>
        <p:nvSpPr>
          <p:cNvPr id="5" name="Google Shape;133;p2">
            <a:extLst>
              <a:ext uri="{FF2B5EF4-FFF2-40B4-BE49-F238E27FC236}">
                <a16:creationId xmlns:a16="http://schemas.microsoft.com/office/drawing/2014/main" id="{4EBD6FB6-1FCB-ACBB-FE69-B6DC01EA7006}"/>
              </a:ext>
            </a:extLst>
          </p:cNvPr>
          <p:cNvSpPr txBox="1"/>
          <p:nvPr/>
        </p:nvSpPr>
        <p:spPr>
          <a:xfrm>
            <a:off x="552062" y="2379955"/>
            <a:ext cx="817617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F5C746"/>
                </a:solidFill>
                <a:latin typeface="Poppins Black"/>
                <a:cs typeface="Poppins Black"/>
                <a:sym typeface="Poppins Black"/>
              </a:rPr>
              <a:t>PROBLEM 1</a:t>
            </a:r>
            <a:endParaRPr lang="en-US" sz="4400" b="1" dirty="0">
              <a:solidFill>
                <a:srgbClr val="F5C746"/>
              </a:solidFill>
            </a:endParaRPr>
          </a:p>
        </p:txBody>
      </p:sp>
      <p:sp>
        <p:nvSpPr>
          <p:cNvPr id="6" name="Google Shape;133;p2">
            <a:extLst>
              <a:ext uri="{FF2B5EF4-FFF2-40B4-BE49-F238E27FC236}">
                <a16:creationId xmlns:a16="http://schemas.microsoft.com/office/drawing/2014/main" id="{E9A89ED5-ED17-F28E-5E54-C44CF299242A}"/>
              </a:ext>
            </a:extLst>
          </p:cNvPr>
          <p:cNvSpPr txBox="1"/>
          <p:nvPr/>
        </p:nvSpPr>
        <p:spPr>
          <a:xfrm>
            <a:off x="9449147" y="2379955"/>
            <a:ext cx="817617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F5C746"/>
                </a:solidFill>
                <a:latin typeface="Poppins Black"/>
                <a:cs typeface="Poppins Black"/>
                <a:sym typeface="Poppins Black"/>
              </a:rPr>
              <a:t>PROBLEM 2</a:t>
            </a:r>
            <a:endParaRPr lang="en-US" sz="4400" b="1" dirty="0">
              <a:solidFill>
                <a:srgbClr val="F5C746"/>
              </a:solidFill>
            </a:endParaRPr>
          </a:p>
        </p:txBody>
      </p:sp>
      <p:pic>
        <p:nvPicPr>
          <p:cNvPr id="7" name="Google Shape;135;p2">
            <a:extLst>
              <a:ext uri="{FF2B5EF4-FFF2-40B4-BE49-F238E27FC236}">
                <a16:creationId xmlns:a16="http://schemas.microsoft.com/office/drawing/2014/main" id="{FD8667EA-10EE-B03D-F2F5-ACB51A29103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34;p2">
            <a:extLst>
              <a:ext uri="{FF2B5EF4-FFF2-40B4-BE49-F238E27FC236}">
                <a16:creationId xmlns:a16="http://schemas.microsoft.com/office/drawing/2014/main" id="{242A4CC1-5268-6231-D501-4633C21EB3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>
          <a:extLst>
            <a:ext uri="{FF2B5EF4-FFF2-40B4-BE49-F238E27FC236}">
              <a16:creationId xmlns:a16="http://schemas.microsoft.com/office/drawing/2014/main" id="{E377B9F3-FD55-3890-2166-5260EB73D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" descr="A white arrow pointing to the left&#10;&#10;Description automatically generated">
            <a:extLst>
              <a:ext uri="{FF2B5EF4-FFF2-40B4-BE49-F238E27FC236}">
                <a16:creationId xmlns:a16="http://schemas.microsoft.com/office/drawing/2014/main" id="{E88E1D77-EA36-D1A5-6B7A-32B77063B0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755861">
            <a:off x="11411907" y="4981443"/>
            <a:ext cx="4907280" cy="490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" descr="A white arrow pointing to the left&#10;&#10;Description automatically generated">
            <a:extLst>
              <a:ext uri="{FF2B5EF4-FFF2-40B4-BE49-F238E27FC236}">
                <a16:creationId xmlns:a16="http://schemas.microsoft.com/office/drawing/2014/main" id="{E47CFE15-6B2E-7678-8CA4-17DBBB07FA1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9424" y="4953138"/>
            <a:ext cx="4907280" cy="490728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">
            <a:extLst>
              <a:ext uri="{FF2B5EF4-FFF2-40B4-BE49-F238E27FC236}">
                <a16:creationId xmlns:a16="http://schemas.microsoft.com/office/drawing/2014/main" id="{242536E6-D86D-9E35-B245-B86FBF34A4C7}"/>
              </a:ext>
            </a:extLst>
          </p:cNvPr>
          <p:cNvSpPr txBox="1"/>
          <p:nvPr/>
        </p:nvSpPr>
        <p:spPr>
          <a:xfrm>
            <a:off x="0" y="368992"/>
            <a:ext cx="182880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CONSTRUCTION  MARKETPLACE</a:t>
            </a:r>
          </a:p>
          <a:p>
            <a:pPr algn="ctr"/>
            <a:r>
              <a:rPr lang="en-US" sz="4800" b="1" spc="300" dirty="0">
                <a:solidFill>
                  <a:srgbClr val="FFFFFF"/>
                </a:solidFill>
                <a:latin typeface="Poppins Black"/>
                <a:ea typeface="Poppins Black"/>
                <a:cs typeface="Poppins Black"/>
                <a:sym typeface="Poppins Black"/>
              </a:rPr>
              <a:t>WITH SOULTION</a:t>
            </a:r>
            <a:endParaRPr lang="en-US" sz="4800" b="1" spc="300" dirty="0"/>
          </a:p>
        </p:txBody>
      </p:sp>
      <p:pic>
        <p:nvPicPr>
          <p:cNvPr id="134" name="Google Shape;134;p2">
            <a:extLst>
              <a:ext uri="{FF2B5EF4-FFF2-40B4-BE49-F238E27FC236}">
                <a16:creationId xmlns:a16="http://schemas.microsoft.com/office/drawing/2014/main" id="{B8A685B4-E453-7693-14D3-028DD5C4EE3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">
            <a:extLst>
              <a:ext uri="{FF2B5EF4-FFF2-40B4-BE49-F238E27FC236}">
                <a16:creationId xmlns:a16="http://schemas.microsoft.com/office/drawing/2014/main" id="{52D09E96-09FD-08E5-EE33-9C2569471F66}"/>
              </a:ext>
            </a:extLst>
          </p:cNvPr>
          <p:cNvSpPr txBox="1"/>
          <p:nvPr/>
        </p:nvSpPr>
        <p:spPr>
          <a:xfrm>
            <a:off x="631430" y="3518553"/>
            <a:ext cx="5647725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</a:t>
            </a:r>
            <a:r>
              <a:rPr lang="en-US" sz="4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BUYER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Montserrat" pitchFamily="2" charset="77"/>
                <a:cs typeface="Poppins Black"/>
                <a:sym typeface="Poppins Black"/>
              </a:rPr>
              <a:t>Homeowners’ Companies</a:t>
            </a:r>
            <a:endParaRPr lang="en-US" sz="28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39" name="Google Shape;139;p2">
            <a:extLst>
              <a:ext uri="{FF2B5EF4-FFF2-40B4-BE49-F238E27FC236}">
                <a16:creationId xmlns:a16="http://schemas.microsoft.com/office/drawing/2014/main" id="{07A95AFB-E1F8-57C5-0098-DB54B412046B}"/>
              </a:ext>
            </a:extLst>
          </p:cNvPr>
          <p:cNvSpPr txBox="1"/>
          <p:nvPr/>
        </p:nvSpPr>
        <p:spPr>
          <a:xfrm>
            <a:off x="4816812" y="7301999"/>
            <a:ext cx="8023045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</a:t>
            </a:r>
            <a:r>
              <a:rPr lang="en-US" sz="4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CONTRACTOR</a:t>
            </a:r>
            <a:endParaRPr dirty="0"/>
          </a:p>
        </p:txBody>
      </p:sp>
      <p:sp>
        <p:nvSpPr>
          <p:cNvPr id="140" name="Google Shape;140;p2">
            <a:extLst>
              <a:ext uri="{FF2B5EF4-FFF2-40B4-BE49-F238E27FC236}">
                <a16:creationId xmlns:a16="http://schemas.microsoft.com/office/drawing/2014/main" id="{DAF632E1-510C-E1D2-AA19-0C372117BA41}"/>
              </a:ext>
            </a:extLst>
          </p:cNvPr>
          <p:cNvSpPr txBox="1"/>
          <p:nvPr/>
        </p:nvSpPr>
        <p:spPr>
          <a:xfrm>
            <a:off x="11923020" y="3518553"/>
            <a:ext cx="490728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chemeClr val="lt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</a:t>
            </a:r>
            <a:r>
              <a:rPr lang="en-US" sz="4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VENDOR</a:t>
            </a:r>
          </a:p>
        </p:txBody>
      </p:sp>
      <p:sp>
        <p:nvSpPr>
          <p:cNvPr id="144" name="Google Shape;144;p2">
            <a:extLst>
              <a:ext uri="{FF2B5EF4-FFF2-40B4-BE49-F238E27FC236}">
                <a16:creationId xmlns:a16="http://schemas.microsoft.com/office/drawing/2014/main" id="{AC487985-288C-290C-30FB-8EC6310337B8}"/>
              </a:ext>
            </a:extLst>
          </p:cNvPr>
          <p:cNvSpPr txBox="1"/>
          <p:nvPr/>
        </p:nvSpPr>
        <p:spPr>
          <a:xfrm>
            <a:off x="6929506" y="3919460"/>
            <a:ext cx="4343163" cy="30469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solidFill>
                <a:schemeClr val="bg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AI-enabled :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Estimation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Offers evaluation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RFQ creation </a:t>
            </a:r>
          </a:p>
        </p:txBody>
      </p:sp>
      <p:pic>
        <p:nvPicPr>
          <p:cNvPr id="3" name="Google Shape;135;p2">
            <a:extLst>
              <a:ext uri="{FF2B5EF4-FFF2-40B4-BE49-F238E27FC236}">
                <a16:creationId xmlns:a16="http://schemas.microsoft.com/office/drawing/2014/main" id="{7F6DA081-6CAA-A937-074E-272564047DC0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38;p2">
            <a:extLst>
              <a:ext uri="{FF2B5EF4-FFF2-40B4-BE49-F238E27FC236}">
                <a16:creationId xmlns:a16="http://schemas.microsoft.com/office/drawing/2014/main" id="{9B863FA7-4E56-93B0-CCFE-31B213FB9604}"/>
              </a:ext>
            </a:extLst>
          </p:cNvPr>
          <p:cNvSpPr txBox="1"/>
          <p:nvPr/>
        </p:nvSpPr>
        <p:spPr>
          <a:xfrm>
            <a:off x="6275295" y="2325857"/>
            <a:ext cx="5647725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PAY LATER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Montserrat" pitchFamily="2" charset="77"/>
                <a:cs typeface="Poppins Black"/>
                <a:sym typeface="Poppins Black"/>
              </a:rPr>
              <a:t>Financing third party for pay later 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Montserrat" pitchFamily="2" charset="77"/>
              <a:cs typeface="Poppins Black"/>
              <a:sym typeface="Poppins Black"/>
            </a:endParaRPr>
          </a:p>
        </p:txBody>
      </p:sp>
    </p:spTree>
    <p:extLst>
      <p:ext uri="{BB962C8B-B14F-4D97-AF65-F5344CB8AC3E}">
        <p14:creationId xmlns:p14="http://schemas.microsoft.com/office/powerpoint/2010/main" val="1175750495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>
          <a:extLst>
            <a:ext uri="{FF2B5EF4-FFF2-40B4-BE49-F238E27FC236}">
              <a16:creationId xmlns:a16="http://schemas.microsoft.com/office/drawing/2014/main" id="{F957314B-6979-1949-2CEE-F13AC0077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6;p5">
            <a:extLst>
              <a:ext uri="{FF2B5EF4-FFF2-40B4-BE49-F238E27FC236}">
                <a16:creationId xmlns:a16="http://schemas.microsoft.com/office/drawing/2014/main" id="{23270FD1-FAD7-4AD7-EF56-AD57AE78D61E}"/>
              </a:ext>
            </a:extLst>
          </p:cNvPr>
          <p:cNvSpPr/>
          <p:nvPr/>
        </p:nvSpPr>
        <p:spPr>
          <a:xfrm>
            <a:off x="7247636" y="1653955"/>
            <a:ext cx="3947166" cy="636205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216;p5">
            <a:extLst>
              <a:ext uri="{FF2B5EF4-FFF2-40B4-BE49-F238E27FC236}">
                <a16:creationId xmlns:a16="http://schemas.microsoft.com/office/drawing/2014/main" id="{60BD9C35-6F5F-14DC-4AEB-C7408022359A}"/>
              </a:ext>
            </a:extLst>
          </p:cNvPr>
          <p:cNvSpPr/>
          <p:nvPr/>
        </p:nvSpPr>
        <p:spPr>
          <a:xfrm>
            <a:off x="2692570" y="1653955"/>
            <a:ext cx="3947166" cy="636205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5">
            <a:extLst>
              <a:ext uri="{FF2B5EF4-FFF2-40B4-BE49-F238E27FC236}">
                <a16:creationId xmlns:a16="http://schemas.microsoft.com/office/drawing/2014/main" id="{DF4FB9FE-020B-DB37-5173-79FB04BFF014}"/>
              </a:ext>
            </a:extLst>
          </p:cNvPr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92875" y="388907"/>
            <a:ext cx="18582797" cy="10462921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5">
            <a:extLst>
              <a:ext uri="{FF2B5EF4-FFF2-40B4-BE49-F238E27FC236}">
                <a16:creationId xmlns:a16="http://schemas.microsoft.com/office/drawing/2014/main" id="{96A4BD0E-3D02-2DE1-D201-D7AA3D3475FB}"/>
              </a:ext>
            </a:extLst>
          </p:cNvPr>
          <p:cNvSpPr/>
          <p:nvPr/>
        </p:nvSpPr>
        <p:spPr>
          <a:xfrm>
            <a:off x="7170417" y="1568946"/>
            <a:ext cx="3947166" cy="6362050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>
            <a:extLst>
              <a:ext uri="{FF2B5EF4-FFF2-40B4-BE49-F238E27FC236}">
                <a16:creationId xmlns:a16="http://schemas.microsoft.com/office/drawing/2014/main" id="{C7C8DDA6-7FA8-F63C-18BE-81AC7811B5AE}"/>
              </a:ext>
            </a:extLst>
          </p:cNvPr>
          <p:cNvSpPr/>
          <p:nvPr/>
        </p:nvSpPr>
        <p:spPr>
          <a:xfrm>
            <a:off x="2618376" y="1568946"/>
            <a:ext cx="3947166" cy="6362050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5">
            <a:extLst>
              <a:ext uri="{FF2B5EF4-FFF2-40B4-BE49-F238E27FC236}">
                <a16:creationId xmlns:a16="http://schemas.microsoft.com/office/drawing/2014/main" id="{2E3FD1D4-EF16-84D1-275C-9BF1BC087738}"/>
              </a:ext>
            </a:extLst>
          </p:cNvPr>
          <p:cNvSpPr/>
          <p:nvPr/>
        </p:nvSpPr>
        <p:spPr>
          <a:xfrm>
            <a:off x="11785770" y="1653955"/>
            <a:ext cx="3947166" cy="636205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5">
            <a:extLst>
              <a:ext uri="{FF2B5EF4-FFF2-40B4-BE49-F238E27FC236}">
                <a16:creationId xmlns:a16="http://schemas.microsoft.com/office/drawing/2014/main" id="{707E6574-5B2F-9E24-29D2-A0736744178A}"/>
              </a:ext>
            </a:extLst>
          </p:cNvPr>
          <p:cNvSpPr/>
          <p:nvPr/>
        </p:nvSpPr>
        <p:spPr>
          <a:xfrm>
            <a:off x="11701106" y="1568946"/>
            <a:ext cx="3947166" cy="6362050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">
            <a:extLst>
              <a:ext uri="{FF2B5EF4-FFF2-40B4-BE49-F238E27FC236}">
                <a16:creationId xmlns:a16="http://schemas.microsoft.com/office/drawing/2014/main" id="{1A37ED7F-AE30-A84B-16EE-33BC7D098067}"/>
              </a:ext>
            </a:extLst>
          </p:cNvPr>
          <p:cNvSpPr txBox="1"/>
          <p:nvPr/>
        </p:nvSpPr>
        <p:spPr>
          <a:xfrm>
            <a:off x="2618376" y="2159544"/>
            <a:ext cx="3947166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VENDOR</a:t>
            </a:r>
            <a:endParaRPr sz="4000" dirty="0"/>
          </a:p>
        </p:txBody>
      </p:sp>
      <p:sp>
        <p:nvSpPr>
          <p:cNvPr id="219" name="Google Shape;219;p5">
            <a:extLst>
              <a:ext uri="{FF2B5EF4-FFF2-40B4-BE49-F238E27FC236}">
                <a16:creationId xmlns:a16="http://schemas.microsoft.com/office/drawing/2014/main" id="{58A6D279-7EEB-BECC-9AAC-4A6F768222A2}"/>
              </a:ext>
            </a:extLst>
          </p:cNvPr>
          <p:cNvSpPr txBox="1"/>
          <p:nvPr/>
        </p:nvSpPr>
        <p:spPr>
          <a:xfrm>
            <a:off x="7170416" y="2159544"/>
            <a:ext cx="3947166" cy="1261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BUYER</a:t>
            </a:r>
            <a:endParaRPr sz="4000" dirty="0"/>
          </a:p>
        </p:txBody>
      </p:sp>
      <p:sp>
        <p:nvSpPr>
          <p:cNvPr id="220" name="Google Shape;220;p5">
            <a:extLst>
              <a:ext uri="{FF2B5EF4-FFF2-40B4-BE49-F238E27FC236}">
                <a16:creationId xmlns:a16="http://schemas.microsoft.com/office/drawing/2014/main" id="{3D0B67D8-83FB-01AA-0090-81048B2EC25B}"/>
              </a:ext>
            </a:extLst>
          </p:cNvPr>
          <p:cNvSpPr txBox="1"/>
          <p:nvPr/>
        </p:nvSpPr>
        <p:spPr>
          <a:xfrm>
            <a:off x="11722457" y="2159544"/>
            <a:ext cx="3925815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THE 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CONTRACTOR</a:t>
            </a:r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8AC2713-FD1F-60AF-0C33-3AED96628B1E}"/>
              </a:ext>
            </a:extLst>
          </p:cNvPr>
          <p:cNvGrpSpPr/>
          <p:nvPr/>
        </p:nvGrpSpPr>
        <p:grpSpPr>
          <a:xfrm>
            <a:off x="5657858" y="8465497"/>
            <a:ext cx="7126721" cy="995998"/>
            <a:chOff x="5597387" y="8465497"/>
            <a:chExt cx="7126721" cy="995998"/>
          </a:xfrm>
        </p:grpSpPr>
        <p:sp>
          <p:nvSpPr>
            <p:cNvPr id="224" name="Google Shape;224;p5">
              <a:extLst>
                <a:ext uri="{FF2B5EF4-FFF2-40B4-BE49-F238E27FC236}">
                  <a16:creationId xmlns:a16="http://schemas.microsoft.com/office/drawing/2014/main" id="{57F447DE-F26E-A3E5-B2BF-52B2FE7F1210}"/>
                </a:ext>
              </a:extLst>
            </p:cNvPr>
            <p:cNvSpPr txBox="1"/>
            <p:nvPr/>
          </p:nvSpPr>
          <p:spPr>
            <a:xfrm>
              <a:off x="6740385" y="8672578"/>
              <a:ext cx="5983723" cy="6664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275" rIns="0" bIns="0" anchor="t" anchorCtr="0">
              <a:spAutoFit/>
            </a:bodyPr>
            <a:lstStyle/>
            <a:p>
              <a:pPr marL="17275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217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2-hour Procurement Cycle</a:t>
              </a:r>
              <a:endParaRPr sz="4217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25" name="Google Shape;225;p5">
              <a:extLst>
                <a:ext uri="{FF2B5EF4-FFF2-40B4-BE49-F238E27FC236}">
                  <a16:creationId xmlns:a16="http://schemas.microsoft.com/office/drawing/2014/main" id="{D93A3ED4-3312-C937-5D09-BFDCE70C633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597387" y="8465497"/>
              <a:ext cx="885493" cy="9959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Google Shape;133;p2">
            <a:extLst>
              <a:ext uri="{FF2B5EF4-FFF2-40B4-BE49-F238E27FC236}">
                <a16:creationId xmlns:a16="http://schemas.microsoft.com/office/drawing/2014/main" id="{A6A75D3A-8F7F-584C-3BE2-8058F606C43B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BENEFITS</a:t>
            </a:r>
            <a:endParaRPr lang="en-US" sz="4800" b="1" spc="300" dirty="0"/>
          </a:p>
        </p:txBody>
      </p:sp>
      <p:sp>
        <p:nvSpPr>
          <p:cNvPr id="2" name="Google Shape;138;p2">
            <a:extLst>
              <a:ext uri="{FF2B5EF4-FFF2-40B4-BE49-F238E27FC236}">
                <a16:creationId xmlns:a16="http://schemas.microsoft.com/office/drawing/2014/main" id="{B5DBE0C2-099E-6B3D-529B-9C5029D2BC23}"/>
              </a:ext>
            </a:extLst>
          </p:cNvPr>
          <p:cNvSpPr txBox="1"/>
          <p:nvPr/>
        </p:nvSpPr>
        <p:spPr>
          <a:xfrm>
            <a:off x="2618377" y="4135164"/>
            <a:ext cx="3947166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30%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  <a:cs typeface="Poppins Black"/>
                <a:sym typeface="Poppins Black"/>
              </a:rPr>
              <a:t>More Sales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</a:rPr>
              <a:t>Advanced Payment</a:t>
            </a:r>
          </a:p>
        </p:txBody>
      </p:sp>
      <p:sp>
        <p:nvSpPr>
          <p:cNvPr id="4" name="Google Shape;138;p2">
            <a:extLst>
              <a:ext uri="{FF2B5EF4-FFF2-40B4-BE49-F238E27FC236}">
                <a16:creationId xmlns:a16="http://schemas.microsoft.com/office/drawing/2014/main" id="{2382235E-BD1D-1E0D-36F2-9ED5272389CF}"/>
              </a:ext>
            </a:extLst>
          </p:cNvPr>
          <p:cNvSpPr txBox="1"/>
          <p:nvPr/>
        </p:nvSpPr>
        <p:spPr>
          <a:xfrm>
            <a:off x="7170417" y="4135164"/>
            <a:ext cx="3947166" cy="35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INSTANT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  <a:cs typeface="Poppins Black"/>
                <a:sym typeface="Poppins Black"/>
              </a:rPr>
              <a:t>Estimation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  <a:cs typeface="Poppins Black"/>
                <a:sym typeface="Poppins Black"/>
              </a:rPr>
              <a:t>Vetted Vendor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</a:rPr>
              <a:t>Less Cost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</a:rPr>
              <a:t>Faster Time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</a:rPr>
              <a:t>Access to the Market</a:t>
            </a:r>
          </a:p>
          <a:p>
            <a:pPr algn="ctr"/>
            <a:endParaRPr lang="en-US" sz="2800" dirty="0">
              <a:solidFill>
                <a:schemeClr val="tx1"/>
              </a:solidFill>
              <a:latin typeface="Montserrat" pitchFamily="2" charset="77"/>
            </a:endParaRPr>
          </a:p>
        </p:txBody>
      </p:sp>
      <p:sp>
        <p:nvSpPr>
          <p:cNvPr id="5" name="Google Shape;138;p2">
            <a:extLst>
              <a:ext uri="{FF2B5EF4-FFF2-40B4-BE49-F238E27FC236}">
                <a16:creationId xmlns:a16="http://schemas.microsoft.com/office/drawing/2014/main" id="{CE0CCC0A-4671-6D59-F28A-6464A13F232E}"/>
              </a:ext>
            </a:extLst>
          </p:cNvPr>
          <p:cNvSpPr txBox="1"/>
          <p:nvPr/>
        </p:nvSpPr>
        <p:spPr>
          <a:xfrm>
            <a:off x="11722457" y="4135164"/>
            <a:ext cx="3947166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15%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  <a:cs typeface="Poppins Black"/>
                <a:sym typeface="Poppins Black"/>
              </a:rPr>
              <a:t>Less Cost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</a:rPr>
              <a:t>Pay Later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Montserrat" pitchFamily="2" charset="77"/>
              </a:rPr>
              <a:t>More Sales</a:t>
            </a:r>
          </a:p>
        </p:txBody>
      </p:sp>
      <p:pic>
        <p:nvPicPr>
          <p:cNvPr id="9" name="Google Shape;135;p2">
            <a:extLst>
              <a:ext uri="{FF2B5EF4-FFF2-40B4-BE49-F238E27FC236}">
                <a16:creationId xmlns:a16="http://schemas.microsoft.com/office/drawing/2014/main" id="{9C62E43B-FA26-6929-48A8-8049D142F28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34;p2">
            <a:extLst>
              <a:ext uri="{FF2B5EF4-FFF2-40B4-BE49-F238E27FC236}">
                <a16:creationId xmlns:a16="http://schemas.microsoft.com/office/drawing/2014/main" id="{7120D643-65A7-6F1D-0C78-4E6838F76C4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0747752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>
          <a:extLst>
            <a:ext uri="{FF2B5EF4-FFF2-40B4-BE49-F238E27FC236}">
              <a16:creationId xmlns:a16="http://schemas.microsoft.com/office/drawing/2014/main" id="{B138A7AF-A5AA-B6B2-6B90-DE3B1A3FB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6">
            <a:extLst>
              <a:ext uri="{FF2B5EF4-FFF2-40B4-BE49-F238E27FC236}">
                <a16:creationId xmlns:a16="http://schemas.microsoft.com/office/drawing/2014/main" id="{850C145B-60EB-98C4-5EA8-1B4E09DF52B9}"/>
              </a:ext>
            </a:extLst>
          </p:cNvPr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-219574" y="-6"/>
            <a:ext cx="18582797" cy="1046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6">
            <a:extLst>
              <a:ext uri="{FF2B5EF4-FFF2-40B4-BE49-F238E27FC236}">
                <a16:creationId xmlns:a16="http://schemas.microsoft.com/office/drawing/2014/main" id="{16BE4FBA-C0F2-81AE-34D9-E1831DE71C7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6">
            <a:extLst>
              <a:ext uri="{FF2B5EF4-FFF2-40B4-BE49-F238E27FC236}">
                <a16:creationId xmlns:a16="http://schemas.microsoft.com/office/drawing/2014/main" id="{3B98654A-17F9-4A76-4F8C-17BF9F080D01}"/>
              </a:ext>
            </a:extLst>
          </p:cNvPr>
          <p:cNvSpPr txBox="1"/>
          <p:nvPr/>
        </p:nvSpPr>
        <p:spPr>
          <a:xfrm>
            <a:off x="2091054" y="1812155"/>
            <a:ext cx="2334895" cy="422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5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CAGR 5.3%</a:t>
            </a:r>
            <a:endParaRPr sz="265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6">
            <a:extLst>
              <a:ext uri="{FF2B5EF4-FFF2-40B4-BE49-F238E27FC236}">
                <a16:creationId xmlns:a16="http://schemas.microsoft.com/office/drawing/2014/main" id="{4043FBC6-1E62-B53F-4D6B-4CD07726EB47}"/>
              </a:ext>
            </a:extLst>
          </p:cNvPr>
          <p:cNvSpPr/>
          <p:nvPr/>
        </p:nvSpPr>
        <p:spPr>
          <a:xfrm>
            <a:off x="1061942" y="1893141"/>
            <a:ext cx="821055" cy="357505"/>
          </a:xfrm>
          <a:custGeom>
            <a:avLst/>
            <a:gdLst/>
            <a:ahLst/>
            <a:cxnLst/>
            <a:rect l="l" t="t" r="r" b="b"/>
            <a:pathLst>
              <a:path w="821055" h="357505" extrusionOk="0">
                <a:moveTo>
                  <a:pt x="820432" y="17475"/>
                </a:moveTo>
                <a:lnTo>
                  <a:pt x="818794" y="17475"/>
                </a:lnTo>
                <a:lnTo>
                  <a:pt x="819289" y="17018"/>
                </a:lnTo>
                <a:lnTo>
                  <a:pt x="569798" y="17018"/>
                </a:lnTo>
                <a:lnTo>
                  <a:pt x="569798" y="91033"/>
                </a:lnTo>
                <a:lnTo>
                  <a:pt x="632231" y="91033"/>
                </a:lnTo>
                <a:lnTo>
                  <a:pt x="492074" y="222504"/>
                </a:lnTo>
                <a:lnTo>
                  <a:pt x="254215" y="0"/>
                </a:lnTo>
                <a:lnTo>
                  <a:pt x="0" y="310235"/>
                </a:lnTo>
                <a:lnTo>
                  <a:pt x="57238" y="357136"/>
                </a:lnTo>
                <a:lnTo>
                  <a:pt x="261378" y="108038"/>
                </a:lnTo>
                <a:lnTo>
                  <a:pt x="492137" y="323926"/>
                </a:lnTo>
                <a:lnTo>
                  <a:pt x="746417" y="85382"/>
                </a:lnTo>
                <a:lnTo>
                  <a:pt x="746417" y="237299"/>
                </a:lnTo>
                <a:lnTo>
                  <a:pt x="820432" y="237299"/>
                </a:lnTo>
                <a:lnTo>
                  <a:pt x="820432" y="174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36" name="Google Shape;236;p6">
            <a:extLst>
              <a:ext uri="{FF2B5EF4-FFF2-40B4-BE49-F238E27FC236}">
                <a16:creationId xmlns:a16="http://schemas.microsoft.com/office/drawing/2014/main" id="{A744A9E2-FB31-FF95-97CA-BB8EACEA2E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3147020"/>
              </p:ext>
            </p:extLst>
          </p:nvPr>
        </p:nvGraphicFramePr>
        <p:xfrm>
          <a:off x="2299067" y="2852471"/>
          <a:ext cx="4154550" cy="5039875"/>
        </p:xfrm>
        <a:graphic>
          <a:graphicData uri="http://schemas.openxmlformats.org/drawingml/2006/table">
            <a:tbl>
              <a:tblPr firstRow="1" bandRow="1">
                <a:noFill/>
                <a:tableStyleId>{D3EB4BF7-8536-469D-9006-869AC823E907}</a:tableStyleId>
              </a:tblPr>
              <a:tblGrid>
                <a:gridCol w="80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6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6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0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08450">
                <a:tc grid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5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None/>
                      </a:pPr>
                      <a:endParaRPr sz="185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CF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5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CF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2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5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0" marB="0"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7" name="Google Shape;237;p6">
            <a:extLst>
              <a:ext uri="{FF2B5EF4-FFF2-40B4-BE49-F238E27FC236}">
                <a16:creationId xmlns:a16="http://schemas.microsoft.com/office/drawing/2014/main" id="{10FD26AA-A6E3-0139-AE85-96C141E9344A}"/>
              </a:ext>
            </a:extLst>
          </p:cNvPr>
          <p:cNvSpPr txBox="1"/>
          <p:nvPr/>
        </p:nvSpPr>
        <p:spPr>
          <a:xfrm>
            <a:off x="3461759" y="2526655"/>
            <a:ext cx="3705136" cy="2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142557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86.70 B $</a:t>
            </a:r>
            <a:endParaRPr sz="185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8" name="Google Shape;238;p6">
            <a:extLst>
              <a:ext uri="{FF2B5EF4-FFF2-40B4-BE49-F238E27FC236}">
                <a16:creationId xmlns:a16="http://schemas.microsoft.com/office/drawing/2014/main" id="{51DDEBFC-B1F1-77B1-7F2F-D564C07D3BFB}"/>
              </a:ext>
            </a:extLst>
          </p:cNvPr>
          <p:cNvSpPr txBox="1"/>
          <p:nvPr/>
        </p:nvSpPr>
        <p:spPr>
          <a:xfrm>
            <a:off x="823435" y="8105668"/>
            <a:ext cx="7202697" cy="101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9375" rIns="0" bIns="0" anchor="t" anchorCtr="0">
            <a:spAutoFit/>
          </a:bodyPr>
          <a:lstStyle/>
          <a:p>
            <a:pPr marL="12065" marR="5080" lvl="0" indent="0" algn="ctr" rtl="0">
              <a:lnSpc>
                <a:spcPct val="103200"/>
              </a:lnSpc>
              <a:spcBef>
                <a:spcPts val="869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Saudi Arabia Construction Market Size</a:t>
            </a:r>
          </a:p>
          <a:p>
            <a:pPr marL="12065" marR="5080" lvl="0" indent="0" algn="ctr" rtl="0">
              <a:lnSpc>
                <a:spcPct val="103200"/>
              </a:lnSpc>
              <a:spcBef>
                <a:spcPts val="869"/>
              </a:spcBef>
              <a:spcAft>
                <a:spcPts val="0"/>
              </a:spcAft>
              <a:buNone/>
            </a:pPr>
            <a:r>
              <a:rPr lang="en-US" sz="21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All numbers are in USD Billion</a:t>
            </a:r>
            <a:endParaRPr sz="21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9" name="Google Shape;239;p6">
            <a:extLst>
              <a:ext uri="{FF2B5EF4-FFF2-40B4-BE49-F238E27FC236}">
                <a16:creationId xmlns:a16="http://schemas.microsoft.com/office/drawing/2014/main" id="{F8D27644-6551-38F5-B4D0-D303B34043A8}"/>
              </a:ext>
            </a:extLst>
          </p:cNvPr>
          <p:cNvGrpSpPr/>
          <p:nvPr/>
        </p:nvGrpSpPr>
        <p:grpSpPr>
          <a:xfrm>
            <a:off x="8557985" y="3083319"/>
            <a:ext cx="9946418" cy="4809027"/>
            <a:chOff x="1577148" y="2003424"/>
            <a:chExt cx="11261668" cy="4729852"/>
          </a:xfrm>
        </p:grpSpPr>
        <p:sp>
          <p:nvSpPr>
            <p:cNvPr id="240" name="Google Shape;240;p6">
              <a:extLst>
                <a:ext uri="{FF2B5EF4-FFF2-40B4-BE49-F238E27FC236}">
                  <a16:creationId xmlns:a16="http://schemas.microsoft.com/office/drawing/2014/main" id="{333B534B-33E6-6297-691F-24D628B0AC89}"/>
                </a:ext>
              </a:extLst>
            </p:cNvPr>
            <p:cNvSpPr/>
            <p:nvPr/>
          </p:nvSpPr>
          <p:spPr>
            <a:xfrm>
              <a:off x="1577148" y="2003424"/>
              <a:ext cx="6336389" cy="1399074"/>
            </a:xfrm>
            <a:custGeom>
              <a:avLst/>
              <a:gdLst/>
              <a:ahLst/>
              <a:cxnLst/>
              <a:rect l="l" t="t" r="r" b="b"/>
              <a:pathLst>
                <a:path w="4224259" h="932716" extrusionOk="0">
                  <a:moveTo>
                    <a:pt x="3828647" y="932717"/>
                  </a:moveTo>
                  <a:lnTo>
                    <a:pt x="395613" y="932717"/>
                  </a:lnTo>
                  <a:cubicBezTo>
                    <a:pt x="354965" y="932717"/>
                    <a:pt x="318378" y="907999"/>
                    <a:pt x="303145" y="870252"/>
                  </a:cubicBezTo>
                  <a:lnTo>
                    <a:pt x="7372" y="137360"/>
                  </a:lnTo>
                  <a:cubicBezTo>
                    <a:pt x="-19137" y="71685"/>
                    <a:pt x="29117" y="0"/>
                    <a:pt x="99840" y="0"/>
                  </a:cubicBezTo>
                  <a:lnTo>
                    <a:pt x="4124420" y="0"/>
                  </a:lnTo>
                  <a:cubicBezTo>
                    <a:pt x="4195143" y="0"/>
                    <a:pt x="4243397" y="71685"/>
                    <a:pt x="4216888" y="137360"/>
                  </a:cubicBezTo>
                  <a:lnTo>
                    <a:pt x="3921115" y="870252"/>
                  </a:lnTo>
                  <a:cubicBezTo>
                    <a:pt x="3905882" y="908009"/>
                    <a:pt x="3869295" y="932717"/>
                    <a:pt x="3828647" y="932717"/>
                  </a:cubicBezTo>
                  <a:close/>
                </a:path>
              </a:pathLst>
            </a:custGeom>
            <a:solidFill>
              <a:srgbClr val="FECE00"/>
            </a:solidFill>
            <a:ln>
              <a:noFill/>
            </a:ln>
            <a:effectLst>
              <a:outerShdw blurRad="449572" dist="487520" dir="3960000" algn="tl" rotWithShape="0">
                <a:srgbClr val="0B0649">
                  <a:alpha val="11764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6">
              <a:extLst>
                <a:ext uri="{FF2B5EF4-FFF2-40B4-BE49-F238E27FC236}">
                  <a16:creationId xmlns:a16="http://schemas.microsoft.com/office/drawing/2014/main" id="{8448467E-1C25-3CBA-A188-4047EBB6E25B}"/>
                </a:ext>
              </a:extLst>
            </p:cNvPr>
            <p:cNvSpPr/>
            <p:nvPr/>
          </p:nvSpPr>
          <p:spPr>
            <a:xfrm>
              <a:off x="2393383" y="3668814"/>
              <a:ext cx="4703916" cy="1399074"/>
            </a:xfrm>
            <a:custGeom>
              <a:avLst/>
              <a:gdLst/>
              <a:ahLst/>
              <a:cxnLst/>
              <a:rect l="l" t="t" r="r" b="b"/>
              <a:pathLst>
                <a:path w="3135944" h="932716" extrusionOk="0">
                  <a:moveTo>
                    <a:pt x="2740341" y="932717"/>
                  </a:moveTo>
                  <a:lnTo>
                    <a:pt x="395613" y="932717"/>
                  </a:lnTo>
                  <a:cubicBezTo>
                    <a:pt x="354965" y="932717"/>
                    <a:pt x="318378" y="907999"/>
                    <a:pt x="303145" y="870252"/>
                  </a:cubicBezTo>
                  <a:lnTo>
                    <a:pt x="7372" y="137360"/>
                  </a:lnTo>
                  <a:cubicBezTo>
                    <a:pt x="-19137" y="71685"/>
                    <a:pt x="29117" y="0"/>
                    <a:pt x="99840" y="0"/>
                  </a:cubicBezTo>
                  <a:lnTo>
                    <a:pt x="3036105" y="0"/>
                  </a:lnTo>
                  <a:cubicBezTo>
                    <a:pt x="3106827" y="0"/>
                    <a:pt x="3155082" y="71685"/>
                    <a:pt x="3128573" y="137360"/>
                  </a:cubicBezTo>
                  <a:lnTo>
                    <a:pt x="2832799" y="870252"/>
                  </a:lnTo>
                  <a:cubicBezTo>
                    <a:pt x="2817567" y="908009"/>
                    <a:pt x="2780979" y="932717"/>
                    <a:pt x="2740331" y="93271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449572" dist="487520" dir="3960000" algn="tl" rotWithShape="0">
                <a:srgbClr val="0B0649">
                  <a:alpha val="11764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6">
              <a:extLst>
                <a:ext uri="{FF2B5EF4-FFF2-40B4-BE49-F238E27FC236}">
                  <a16:creationId xmlns:a16="http://schemas.microsoft.com/office/drawing/2014/main" id="{3B4EE300-1F33-6821-DACC-A9392930D83A}"/>
                </a:ext>
              </a:extLst>
            </p:cNvPr>
            <p:cNvSpPr/>
            <p:nvPr/>
          </p:nvSpPr>
          <p:spPr>
            <a:xfrm>
              <a:off x="3197290" y="5334202"/>
              <a:ext cx="3096102" cy="1399074"/>
            </a:xfrm>
            <a:custGeom>
              <a:avLst/>
              <a:gdLst/>
              <a:ahLst/>
              <a:cxnLst/>
              <a:rect l="l" t="t" r="r" b="b"/>
              <a:pathLst>
                <a:path w="2064068" h="932716" extrusionOk="0">
                  <a:moveTo>
                    <a:pt x="1668455" y="932717"/>
                  </a:moveTo>
                  <a:lnTo>
                    <a:pt x="395613" y="932717"/>
                  </a:lnTo>
                  <a:cubicBezTo>
                    <a:pt x="354965" y="932717"/>
                    <a:pt x="318378" y="907999"/>
                    <a:pt x="303145" y="870252"/>
                  </a:cubicBezTo>
                  <a:lnTo>
                    <a:pt x="7372" y="137360"/>
                  </a:lnTo>
                  <a:cubicBezTo>
                    <a:pt x="-19137" y="71685"/>
                    <a:pt x="29117" y="0"/>
                    <a:pt x="99840" y="0"/>
                  </a:cubicBezTo>
                  <a:lnTo>
                    <a:pt x="1964229" y="0"/>
                  </a:lnTo>
                  <a:cubicBezTo>
                    <a:pt x="2034951" y="0"/>
                    <a:pt x="2083206" y="71685"/>
                    <a:pt x="2056697" y="137360"/>
                  </a:cubicBezTo>
                  <a:lnTo>
                    <a:pt x="1760923" y="870252"/>
                  </a:lnTo>
                  <a:cubicBezTo>
                    <a:pt x="1745691" y="908009"/>
                    <a:pt x="1709103" y="932717"/>
                    <a:pt x="1668455" y="93271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49572" dist="487520" dir="3960000" algn="tl" rotWithShape="0">
                <a:srgbClr val="0B0649">
                  <a:alpha val="11764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6">
              <a:extLst>
                <a:ext uri="{FF2B5EF4-FFF2-40B4-BE49-F238E27FC236}">
                  <a16:creationId xmlns:a16="http://schemas.microsoft.com/office/drawing/2014/main" id="{F3390C19-5B03-6CAB-06AA-F3047E91C18D}"/>
                </a:ext>
              </a:extLst>
            </p:cNvPr>
            <p:cNvSpPr txBox="1"/>
            <p:nvPr/>
          </p:nvSpPr>
          <p:spPr>
            <a:xfrm>
              <a:off x="2477240" y="2295725"/>
              <a:ext cx="45129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TAM</a:t>
              </a:r>
              <a:endParaRPr sz="5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44" name="Google Shape;244;p6">
              <a:extLst>
                <a:ext uri="{FF2B5EF4-FFF2-40B4-BE49-F238E27FC236}">
                  <a16:creationId xmlns:a16="http://schemas.microsoft.com/office/drawing/2014/main" id="{42E4651A-9522-5A8C-4622-C3773DCE128A}"/>
                </a:ext>
              </a:extLst>
            </p:cNvPr>
            <p:cNvCxnSpPr/>
            <p:nvPr/>
          </p:nvCxnSpPr>
          <p:spPr>
            <a:xfrm>
              <a:off x="7307401" y="2696268"/>
              <a:ext cx="2037012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245" name="Google Shape;245;p6">
              <a:extLst>
                <a:ext uri="{FF2B5EF4-FFF2-40B4-BE49-F238E27FC236}">
                  <a16:creationId xmlns:a16="http://schemas.microsoft.com/office/drawing/2014/main" id="{8C98D38B-9C30-897A-BB4B-8382780BC8E6}"/>
                </a:ext>
              </a:extLst>
            </p:cNvPr>
            <p:cNvCxnSpPr/>
            <p:nvPr/>
          </p:nvCxnSpPr>
          <p:spPr>
            <a:xfrm>
              <a:off x="6526351" y="4372668"/>
              <a:ext cx="2037012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246" name="Google Shape;246;p6">
              <a:extLst>
                <a:ext uri="{FF2B5EF4-FFF2-40B4-BE49-F238E27FC236}">
                  <a16:creationId xmlns:a16="http://schemas.microsoft.com/office/drawing/2014/main" id="{4455ECAE-D8D7-98AE-DEA9-31C66FF59659}"/>
                </a:ext>
              </a:extLst>
            </p:cNvPr>
            <p:cNvCxnSpPr/>
            <p:nvPr/>
          </p:nvCxnSpPr>
          <p:spPr>
            <a:xfrm>
              <a:off x="5821501" y="6030018"/>
              <a:ext cx="2037012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oval" w="med" len="med"/>
              <a:tailEnd type="oval" w="med" len="med"/>
            </a:ln>
          </p:spPr>
        </p:cxnSp>
        <p:sp>
          <p:nvSpPr>
            <p:cNvPr id="247" name="Google Shape;247;p6">
              <a:extLst>
                <a:ext uri="{FF2B5EF4-FFF2-40B4-BE49-F238E27FC236}">
                  <a16:creationId xmlns:a16="http://schemas.microsoft.com/office/drawing/2014/main" id="{A30DC150-0D4D-5C2B-2B93-D2FA713AD891}"/>
                </a:ext>
              </a:extLst>
            </p:cNvPr>
            <p:cNvSpPr txBox="1"/>
            <p:nvPr/>
          </p:nvSpPr>
          <p:spPr>
            <a:xfrm>
              <a:off x="2477239" y="3929807"/>
              <a:ext cx="45129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SAM</a:t>
              </a:r>
              <a:endParaRPr sz="5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8" name="Google Shape;248;p6">
              <a:extLst>
                <a:ext uri="{FF2B5EF4-FFF2-40B4-BE49-F238E27FC236}">
                  <a16:creationId xmlns:a16="http://schemas.microsoft.com/office/drawing/2014/main" id="{6768E587-E5C7-E8E2-4255-07D26EBB56CB}"/>
                </a:ext>
              </a:extLst>
            </p:cNvPr>
            <p:cNvSpPr txBox="1"/>
            <p:nvPr/>
          </p:nvSpPr>
          <p:spPr>
            <a:xfrm>
              <a:off x="2477241" y="5648071"/>
              <a:ext cx="45129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dk1"/>
                  </a:solidFill>
                  <a:latin typeface="Poppins"/>
                  <a:ea typeface="Poppins"/>
                  <a:cs typeface="Poppins"/>
                  <a:sym typeface="Poppins"/>
                </a:rPr>
                <a:t>SOM</a:t>
              </a:r>
              <a:endParaRPr sz="5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49" name="Google Shape;249;p6">
              <a:extLst>
                <a:ext uri="{FF2B5EF4-FFF2-40B4-BE49-F238E27FC236}">
                  <a16:creationId xmlns:a16="http://schemas.microsoft.com/office/drawing/2014/main" id="{FE6C6B26-4BAF-658F-1FA0-4C78C4D38466}"/>
                </a:ext>
              </a:extLst>
            </p:cNvPr>
            <p:cNvSpPr txBox="1"/>
            <p:nvPr/>
          </p:nvSpPr>
          <p:spPr>
            <a:xfrm>
              <a:off x="8325906" y="2234603"/>
              <a:ext cx="4512910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86 B $</a:t>
              </a:r>
              <a:endParaRPr sz="5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50" name="Google Shape;250;p6">
              <a:extLst>
                <a:ext uri="{FF2B5EF4-FFF2-40B4-BE49-F238E27FC236}">
                  <a16:creationId xmlns:a16="http://schemas.microsoft.com/office/drawing/2014/main" id="{9F2B4AD8-980B-2418-99B8-C22FA2D77E48}"/>
                </a:ext>
              </a:extLst>
            </p:cNvPr>
            <p:cNvSpPr txBox="1"/>
            <p:nvPr/>
          </p:nvSpPr>
          <p:spPr>
            <a:xfrm>
              <a:off x="7544857" y="3929807"/>
              <a:ext cx="45129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60 B $</a:t>
              </a:r>
              <a:endParaRPr sz="5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251" name="Google Shape;251;p6">
              <a:extLst>
                <a:ext uri="{FF2B5EF4-FFF2-40B4-BE49-F238E27FC236}">
                  <a16:creationId xmlns:a16="http://schemas.microsoft.com/office/drawing/2014/main" id="{D10A491C-21E0-547A-E2D0-C4CD2D0FEF18}"/>
                </a:ext>
              </a:extLst>
            </p:cNvPr>
            <p:cNvSpPr txBox="1"/>
            <p:nvPr/>
          </p:nvSpPr>
          <p:spPr>
            <a:xfrm>
              <a:off x="6840006" y="5568353"/>
              <a:ext cx="4512909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18 B $</a:t>
              </a:r>
              <a:endParaRPr sz="54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52" name="Google Shape;252;p6">
            <a:extLst>
              <a:ext uri="{FF2B5EF4-FFF2-40B4-BE49-F238E27FC236}">
                <a16:creationId xmlns:a16="http://schemas.microsoft.com/office/drawing/2014/main" id="{AF0E92DF-D4C0-75D6-9CB5-AF6EA76B81F1}"/>
              </a:ext>
            </a:extLst>
          </p:cNvPr>
          <p:cNvSpPr txBox="1"/>
          <p:nvPr/>
        </p:nvSpPr>
        <p:spPr>
          <a:xfrm>
            <a:off x="2663558" y="4505813"/>
            <a:ext cx="3705136" cy="29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4600" rIns="0" bIns="0" anchor="t" anchorCtr="0">
            <a:spAutoFit/>
          </a:bodyPr>
          <a:lstStyle/>
          <a:p>
            <a:pPr marL="356235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50" b="1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66.75 B $</a:t>
            </a:r>
            <a:endParaRPr sz="185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" name="Google Shape;144;p2">
            <a:extLst>
              <a:ext uri="{FF2B5EF4-FFF2-40B4-BE49-F238E27FC236}">
                <a16:creationId xmlns:a16="http://schemas.microsoft.com/office/drawing/2014/main" id="{250A6E08-CA6E-D766-E114-4A08FB011E47}"/>
              </a:ext>
            </a:extLst>
          </p:cNvPr>
          <p:cNvSpPr txBox="1"/>
          <p:nvPr/>
        </p:nvSpPr>
        <p:spPr>
          <a:xfrm>
            <a:off x="3098799" y="7931111"/>
            <a:ext cx="91440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2022</a:t>
            </a:r>
          </a:p>
        </p:txBody>
      </p:sp>
      <p:sp>
        <p:nvSpPr>
          <p:cNvPr id="4" name="Google Shape;144;p2">
            <a:extLst>
              <a:ext uri="{FF2B5EF4-FFF2-40B4-BE49-F238E27FC236}">
                <a16:creationId xmlns:a16="http://schemas.microsoft.com/office/drawing/2014/main" id="{8530A844-8426-FDA5-8747-ED184D914DDF}"/>
              </a:ext>
            </a:extLst>
          </p:cNvPr>
          <p:cNvSpPr txBox="1"/>
          <p:nvPr/>
        </p:nvSpPr>
        <p:spPr>
          <a:xfrm>
            <a:off x="4859866" y="7931111"/>
            <a:ext cx="91440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bg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2028</a:t>
            </a:r>
          </a:p>
        </p:txBody>
      </p:sp>
      <p:sp>
        <p:nvSpPr>
          <p:cNvPr id="5" name="Google Shape;133;p2">
            <a:extLst>
              <a:ext uri="{FF2B5EF4-FFF2-40B4-BE49-F238E27FC236}">
                <a16:creationId xmlns:a16="http://schemas.microsoft.com/office/drawing/2014/main" id="{6306E7FD-0D61-5162-C802-0B6DBEFB7CE8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CONSTRUCTION MARKET SIZE</a:t>
            </a:r>
            <a:endParaRPr lang="en-US" sz="4800" b="1" spc="300" dirty="0"/>
          </a:p>
        </p:txBody>
      </p:sp>
      <p:pic>
        <p:nvPicPr>
          <p:cNvPr id="6" name="Google Shape;135;p2">
            <a:extLst>
              <a:ext uri="{FF2B5EF4-FFF2-40B4-BE49-F238E27FC236}">
                <a16:creationId xmlns:a16="http://schemas.microsoft.com/office/drawing/2014/main" id="{D2F15B58-76BF-E9E1-399A-5546FEE5C10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0596555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7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-219574" y="-6"/>
            <a:ext cx="18582797" cy="10462921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7"/>
          <p:cNvSpPr/>
          <p:nvPr/>
        </p:nvSpPr>
        <p:spPr>
          <a:xfrm>
            <a:off x="14005798" y="1620055"/>
            <a:ext cx="3947100" cy="6223584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13890718" y="1493127"/>
            <a:ext cx="3947100" cy="6255548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"/>
          <p:cNvSpPr txBox="1"/>
          <p:nvPr/>
        </p:nvSpPr>
        <p:spPr>
          <a:xfrm>
            <a:off x="13379127" y="1934518"/>
            <a:ext cx="49074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RFQ NB </a:t>
            </a:r>
            <a:endParaRPr sz="3600" dirty="0">
              <a:solidFill>
                <a:schemeClr val="dk1"/>
              </a:solidFill>
              <a:latin typeface="Poppins Black"/>
              <a:ea typeface="Poppins Black"/>
              <a:cs typeface="Poppins Black"/>
              <a:sym typeface="Poppins Black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00" dirty="0">
                <a:solidFill>
                  <a:srgbClr val="F5C644"/>
                </a:solidFill>
                <a:latin typeface="Poppins Black"/>
                <a:ea typeface="Poppins Black"/>
                <a:cs typeface="Poppins Black"/>
                <a:sym typeface="Poppins Black"/>
              </a:rPr>
              <a:t>29</a:t>
            </a:r>
            <a:endParaRPr sz="6700" dirty="0">
              <a:solidFill>
                <a:srgbClr val="F5C644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261" name="Google Shape;261;p7"/>
          <p:cNvSpPr/>
          <p:nvPr/>
        </p:nvSpPr>
        <p:spPr>
          <a:xfrm>
            <a:off x="546448" y="8284651"/>
            <a:ext cx="17349900" cy="159600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7"/>
          <p:cNvSpPr/>
          <p:nvPr/>
        </p:nvSpPr>
        <p:spPr>
          <a:xfrm>
            <a:off x="343724" y="8183463"/>
            <a:ext cx="17349900" cy="1596000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7" descr="A building with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20221" y="3887579"/>
            <a:ext cx="6400075" cy="640007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7"/>
          <p:cNvSpPr/>
          <p:nvPr/>
        </p:nvSpPr>
        <p:spPr>
          <a:xfrm>
            <a:off x="405162" y="1583049"/>
            <a:ext cx="13138385" cy="6255548"/>
          </a:xfrm>
          <a:prstGeom prst="roundRect">
            <a:avLst>
              <a:gd name="adj" fmla="val 9697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"/>
          <p:cNvSpPr/>
          <p:nvPr/>
        </p:nvSpPr>
        <p:spPr>
          <a:xfrm>
            <a:off x="298004" y="1493127"/>
            <a:ext cx="13138385" cy="6255548"/>
          </a:xfrm>
          <a:prstGeom prst="roundRect">
            <a:avLst>
              <a:gd name="adj" fmla="val 11328"/>
            </a:avLst>
          </a:prstGeom>
          <a:solidFill>
            <a:schemeClr val="lt1"/>
          </a:solidFill>
          <a:ln w="28575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8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User grow</a:t>
            </a:r>
            <a:endParaRPr sz="2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8" name="Google Shape;268;p7"/>
          <p:cNvGrpSpPr/>
          <p:nvPr/>
        </p:nvGrpSpPr>
        <p:grpSpPr>
          <a:xfrm>
            <a:off x="1736472" y="2718074"/>
            <a:ext cx="10460051" cy="4064218"/>
            <a:chOff x="2438825" y="2320925"/>
            <a:chExt cx="11725200" cy="4555788"/>
          </a:xfrm>
        </p:grpSpPr>
        <p:cxnSp>
          <p:nvCxnSpPr>
            <p:cNvPr id="269" name="Google Shape;269;p7"/>
            <p:cNvCxnSpPr/>
            <p:nvPr/>
          </p:nvCxnSpPr>
          <p:spPr>
            <a:xfrm>
              <a:off x="2438825" y="2320925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0" name="Google Shape;270;p7"/>
            <p:cNvCxnSpPr/>
            <p:nvPr/>
          </p:nvCxnSpPr>
          <p:spPr>
            <a:xfrm>
              <a:off x="2438825" y="3059975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1" name="Google Shape;271;p7"/>
            <p:cNvCxnSpPr/>
            <p:nvPr/>
          </p:nvCxnSpPr>
          <p:spPr>
            <a:xfrm>
              <a:off x="2438825" y="3819025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2" name="Google Shape;272;p7"/>
            <p:cNvCxnSpPr/>
            <p:nvPr/>
          </p:nvCxnSpPr>
          <p:spPr>
            <a:xfrm>
              <a:off x="2438825" y="4639563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3" name="Google Shape;273;p7"/>
            <p:cNvCxnSpPr/>
            <p:nvPr/>
          </p:nvCxnSpPr>
          <p:spPr>
            <a:xfrm>
              <a:off x="2438825" y="5378613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4" name="Google Shape;274;p7"/>
            <p:cNvCxnSpPr/>
            <p:nvPr/>
          </p:nvCxnSpPr>
          <p:spPr>
            <a:xfrm>
              <a:off x="2438825" y="6137663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75" name="Google Shape;275;p7"/>
            <p:cNvCxnSpPr/>
            <p:nvPr/>
          </p:nvCxnSpPr>
          <p:spPr>
            <a:xfrm>
              <a:off x="2438825" y="6876713"/>
              <a:ext cx="11725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76" name="Google Shape;276;p7"/>
          <p:cNvSpPr txBox="1"/>
          <p:nvPr/>
        </p:nvSpPr>
        <p:spPr>
          <a:xfrm>
            <a:off x="834849" y="2464093"/>
            <a:ext cx="965609" cy="56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2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300</a:t>
            </a:r>
            <a:endParaRPr sz="2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7" name="Google Shape;277;p7"/>
          <p:cNvSpPr txBox="1"/>
          <p:nvPr/>
        </p:nvSpPr>
        <p:spPr>
          <a:xfrm>
            <a:off x="898947" y="3792698"/>
            <a:ext cx="1315937" cy="56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2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200</a:t>
            </a:r>
            <a:endParaRPr sz="2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898947" y="5269135"/>
            <a:ext cx="837414" cy="56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2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100</a:t>
            </a:r>
            <a:endParaRPr sz="2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79" name="Google Shape;279;p7"/>
          <p:cNvSpPr txBox="1"/>
          <p:nvPr/>
        </p:nvSpPr>
        <p:spPr>
          <a:xfrm>
            <a:off x="972857" y="6473458"/>
            <a:ext cx="630536" cy="569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2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 sz="2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0" name="Google Shape;280;p7"/>
          <p:cNvSpPr/>
          <p:nvPr/>
        </p:nvSpPr>
        <p:spPr>
          <a:xfrm>
            <a:off x="2286073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7"/>
          <p:cNvSpPr/>
          <p:nvPr/>
        </p:nvSpPr>
        <p:spPr>
          <a:xfrm>
            <a:off x="8465471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7"/>
          <p:cNvSpPr txBox="1"/>
          <p:nvPr/>
        </p:nvSpPr>
        <p:spPr>
          <a:xfrm>
            <a:off x="1980422" y="6969912"/>
            <a:ext cx="781356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MAR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83" name="Google Shape;283;p7"/>
          <p:cNvSpPr txBox="1"/>
          <p:nvPr/>
        </p:nvSpPr>
        <p:spPr>
          <a:xfrm>
            <a:off x="8211745" y="6969912"/>
            <a:ext cx="69782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OCT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284" name="Google Shape;284;p7"/>
          <p:cNvCxnSpPr/>
          <p:nvPr/>
        </p:nvCxnSpPr>
        <p:spPr>
          <a:xfrm rot="10800000" flipH="1">
            <a:off x="2462976" y="3005442"/>
            <a:ext cx="6021407" cy="3776795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5" name="Google Shape;285;p7"/>
          <p:cNvSpPr txBox="1"/>
          <p:nvPr/>
        </p:nvSpPr>
        <p:spPr>
          <a:xfrm>
            <a:off x="8380410" y="2773318"/>
            <a:ext cx="837414" cy="56951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ontserrat SemiBold"/>
              <a:buNone/>
            </a:pPr>
            <a:r>
              <a:rPr lang="en-US" sz="2500">
                <a:solidFill>
                  <a:schemeClr val="l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280</a:t>
            </a:r>
            <a:endParaRPr sz="2500">
              <a:solidFill>
                <a:schemeClr val="l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pSp>
        <p:nvGrpSpPr>
          <p:cNvPr id="286" name="Google Shape;286;p7"/>
          <p:cNvGrpSpPr/>
          <p:nvPr/>
        </p:nvGrpSpPr>
        <p:grpSpPr>
          <a:xfrm>
            <a:off x="9939711" y="1665775"/>
            <a:ext cx="2807126" cy="477184"/>
            <a:chOff x="3641525" y="8367275"/>
            <a:chExt cx="3146649" cy="534900"/>
          </a:xfrm>
        </p:grpSpPr>
        <p:sp>
          <p:nvSpPr>
            <p:cNvPr id="287" name="Google Shape;287;p7"/>
            <p:cNvSpPr txBox="1"/>
            <p:nvPr/>
          </p:nvSpPr>
          <p:spPr>
            <a:xfrm>
              <a:off x="4918574" y="8367275"/>
              <a:ext cx="18696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Montserrat SemiBold"/>
                <a:buNone/>
              </a:pPr>
              <a:r>
                <a:rPr lang="en-US" sz="1900">
                  <a:solidFill>
                    <a:schemeClr val="dk1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New user</a:t>
              </a:r>
              <a:endParaRPr sz="19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cxnSp>
          <p:nvCxnSpPr>
            <p:cNvPr id="288" name="Google Shape;288;p7"/>
            <p:cNvCxnSpPr/>
            <p:nvPr/>
          </p:nvCxnSpPr>
          <p:spPr>
            <a:xfrm>
              <a:off x="3641525" y="8642225"/>
              <a:ext cx="1241700" cy="0"/>
            </a:xfrm>
            <a:prstGeom prst="straightConnector1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89" name="Google Shape;289;p7"/>
          <p:cNvSpPr/>
          <p:nvPr/>
        </p:nvSpPr>
        <p:spPr>
          <a:xfrm>
            <a:off x="3168844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7"/>
          <p:cNvSpPr txBox="1"/>
          <p:nvPr/>
        </p:nvSpPr>
        <p:spPr>
          <a:xfrm>
            <a:off x="2929540" y="6969912"/>
            <a:ext cx="698816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APR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1" name="Google Shape;291;p7"/>
          <p:cNvSpPr/>
          <p:nvPr/>
        </p:nvSpPr>
        <p:spPr>
          <a:xfrm>
            <a:off x="4051615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7"/>
          <p:cNvSpPr txBox="1"/>
          <p:nvPr/>
        </p:nvSpPr>
        <p:spPr>
          <a:xfrm>
            <a:off x="3796118" y="6969912"/>
            <a:ext cx="73384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MAY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3" name="Google Shape;293;p7"/>
          <p:cNvSpPr/>
          <p:nvPr/>
        </p:nvSpPr>
        <p:spPr>
          <a:xfrm>
            <a:off x="4934386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7"/>
          <p:cNvSpPr txBox="1"/>
          <p:nvPr/>
        </p:nvSpPr>
        <p:spPr>
          <a:xfrm>
            <a:off x="4697721" y="6969912"/>
            <a:ext cx="70507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5" name="Google Shape;295;p7"/>
          <p:cNvSpPr/>
          <p:nvPr/>
        </p:nvSpPr>
        <p:spPr>
          <a:xfrm>
            <a:off x="5817157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7"/>
          <p:cNvSpPr txBox="1"/>
          <p:nvPr/>
        </p:nvSpPr>
        <p:spPr>
          <a:xfrm>
            <a:off x="5570555" y="6969912"/>
            <a:ext cx="69333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JUL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7" name="Google Shape;297;p7"/>
          <p:cNvSpPr/>
          <p:nvPr/>
        </p:nvSpPr>
        <p:spPr>
          <a:xfrm>
            <a:off x="6699928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7"/>
          <p:cNvSpPr txBox="1"/>
          <p:nvPr/>
        </p:nvSpPr>
        <p:spPr>
          <a:xfrm>
            <a:off x="6431652" y="6969912"/>
            <a:ext cx="78336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AUG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99" name="Google Shape;299;p7"/>
          <p:cNvSpPr/>
          <p:nvPr/>
        </p:nvSpPr>
        <p:spPr>
          <a:xfrm>
            <a:off x="7582699" y="6693790"/>
            <a:ext cx="176903" cy="176903"/>
          </a:xfrm>
          <a:prstGeom prst="ellipse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7"/>
          <p:cNvSpPr txBox="1"/>
          <p:nvPr/>
        </p:nvSpPr>
        <p:spPr>
          <a:xfrm>
            <a:off x="7382783" y="6969912"/>
            <a:ext cx="661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18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SEP</a:t>
            </a:r>
            <a:endParaRPr sz="18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cxnSp>
        <p:nvCxnSpPr>
          <p:cNvPr id="301" name="Google Shape;301;p7"/>
          <p:cNvCxnSpPr/>
          <p:nvPr/>
        </p:nvCxnSpPr>
        <p:spPr>
          <a:xfrm>
            <a:off x="2001694" y="2348935"/>
            <a:ext cx="0" cy="4553457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2" name="Google Shape;302;p7"/>
          <p:cNvSpPr txBox="1"/>
          <p:nvPr/>
        </p:nvSpPr>
        <p:spPr>
          <a:xfrm>
            <a:off x="1518903" y="1840975"/>
            <a:ext cx="12762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Montserrat SemiBold"/>
              <a:buNone/>
            </a:pPr>
            <a:r>
              <a:rPr lang="en-US" sz="25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2024</a:t>
            </a:r>
            <a:endParaRPr sz="250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03" name="Google Shape;303;p7"/>
          <p:cNvSpPr txBox="1"/>
          <p:nvPr/>
        </p:nvSpPr>
        <p:spPr>
          <a:xfrm>
            <a:off x="2708795" y="8667139"/>
            <a:ext cx="130461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48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9.8K page visitors over 60 days</a:t>
            </a:r>
            <a:endParaRPr sz="4800" b="0" i="0" u="none" strike="noStrike" cap="none" dirty="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04" name="Google Shape;304;p7"/>
          <p:cNvSpPr txBox="1"/>
          <p:nvPr/>
        </p:nvSpPr>
        <p:spPr>
          <a:xfrm>
            <a:off x="13379125" y="5730067"/>
            <a:ext cx="4907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 </a:t>
            </a:r>
            <a:r>
              <a:rPr lang="en-US" sz="66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MILLION</a:t>
            </a:r>
            <a:endParaRPr/>
          </a:p>
        </p:txBody>
      </p:sp>
      <p:sp>
        <p:nvSpPr>
          <p:cNvPr id="305" name="Google Shape;305;p7"/>
          <p:cNvSpPr txBox="1"/>
          <p:nvPr/>
        </p:nvSpPr>
        <p:spPr>
          <a:xfrm>
            <a:off x="13379125" y="3840267"/>
            <a:ext cx="4907400" cy="19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$9</a:t>
            </a:r>
            <a:endParaRPr sz="12000" dirty="0"/>
          </a:p>
        </p:txBody>
      </p:sp>
      <p:cxnSp>
        <p:nvCxnSpPr>
          <p:cNvPr id="306" name="Google Shape;306;p7"/>
          <p:cNvCxnSpPr/>
          <p:nvPr/>
        </p:nvCxnSpPr>
        <p:spPr>
          <a:xfrm>
            <a:off x="14366218" y="3537521"/>
            <a:ext cx="2996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Google Shape;133;p2">
            <a:extLst>
              <a:ext uri="{FF2B5EF4-FFF2-40B4-BE49-F238E27FC236}">
                <a16:creationId xmlns:a16="http://schemas.microsoft.com/office/drawing/2014/main" id="{6B3A2251-9064-DD86-26BA-300A96988998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TRACTION</a:t>
            </a:r>
            <a:endParaRPr lang="en-US" sz="4800" b="1" spc="300" dirty="0"/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8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8"/>
          <p:cNvSpPr txBox="1"/>
          <p:nvPr/>
        </p:nvSpPr>
        <p:spPr>
          <a:xfrm>
            <a:off x="13615765" y="828606"/>
            <a:ext cx="924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rgbClr val="F5C64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8"/>
          <p:cNvSpPr/>
          <p:nvPr/>
        </p:nvSpPr>
        <p:spPr>
          <a:xfrm>
            <a:off x="10759143" y="583124"/>
            <a:ext cx="6642300" cy="526170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8"/>
          <p:cNvSpPr/>
          <p:nvPr/>
        </p:nvSpPr>
        <p:spPr>
          <a:xfrm>
            <a:off x="10653822" y="425466"/>
            <a:ext cx="6642300" cy="5261700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8"/>
          <p:cNvSpPr txBox="1"/>
          <p:nvPr/>
        </p:nvSpPr>
        <p:spPr>
          <a:xfrm>
            <a:off x="11942934" y="755491"/>
            <a:ext cx="4221600" cy="1369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Montserrat" pitchFamily="2" charset="77"/>
                <a:ea typeface="Poppins"/>
                <a:cs typeface="Poppins"/>
                <a:sym typeface="Poppins"/>
              </a:rPr>
              <a:t>Key Clients:</a:t>
            </a:r>
            <a:endParaRPr sz="3600" dirty="0">
              <a:solidFill>
                <a:schemeClr val="dk1"/>
              </a:solidFill>
              <a:latin typeface="Montserrat" pitchFamily="2" charset="77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700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16" name="Google Shape;316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034839" y="1797090"/>
            <a:ext cx="4037791" cy="161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438887" y="3873175"/>
            <a:ext cx="3229695" cy="148477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8"/>
          <p:cNvSpPr/>
          <p:nvPr/>
        </p:nvSpPr>
        <p:spPr>
          <a:xfrm>
            <a:off x="950439" y="583124"/>
            <a:ext cx="9327600" cy="526170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8"/>
          <p:cNvSpPr/>
          <p:nvPr/>
        </p:nvSpPr>
        <p:spPr>
          <a:xfrm>
            <a:off x="831997" y="425466"/>
            <a:ext cx="9327600" cy="5261700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0" name="Google Shape;320;p8"/>
          <p:cNvCxnSpPr/>
          <p:nvPr/>
        </p:nvCxnSpPr>
        <p:spPr>
          <a:xfrm>
            <a:off x="1395847" y="1617739"/>
            <a:ext cx="8199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1" name="Google Shape;321;p8"/>
          <p:cNvSpPr txBox="1"/>
          <p:nvPr/>
        </p:nvSpPr>
        <p:spPr>
          <a:xfrm>
            <a:off x="1042245" y="4960441"/>
            <a:ext cx="9144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                              from a major</a:t>
            </a:r>
            <a:r>
              <a:rPr lang="en-US" sz="21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bank </a:t>
            </a:r>
            <a:r>
              <a:rPr lang="en-US" sz="21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 Saudi Arabia</a:t>
            </a:r>
            <a:endParaRPr sz="1700" dirty="0">
              <a:solidFill>
                <a:schemeClr val="dk1"/>
              </a:solidFill>
            </a:endParaRPr>
          </a:p>
        </p:txBody>
      </p:sp>
      <p:sp>
        <p:nvSpPr>
          <p:cNvPr id="322" name="Google Shape;322;p8"/>
          <p:cNvSpPr txBox="1"/>
          <p:nvPr/>
        </p:nvSpPr>
        <p:spPr>
          <a:xfrm>
            <a:off x="1165535" y="755491"/>
            <a:ext cx="821318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     Pay Later Line of Credit</a:t>
            </a:r>
            <a:endParaRPr sz="3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8"/>
          <p:cNvSpPr txBox="1"/>
          <p:nvPr/>
        </p:nvSpPr>
        <p:spPr>
          <a:xfrm>
            <a:off x="2965897" y="3852234"/>
            <a:ext cx="4907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 </a:t>
            </a:r>
            <a:r>
              <a:rPr lang="en-US" sz="6600" dirty="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MILLION</a:t>
            </a:r>
            <a:endParaRPr dirty="0"/>
          </a:p>
        </p:txBody>
      </p:sp>
      <p:sp>
        <p:nvSpPr>
          <p:cNvPr id="324" name="Google Shape;324;p8"/>
          <p:cNvSpPr txBox="1"/>
          <p:nvPr/>
        </p:nvSpPr>
        <p:spPr>
          <a:xfrm>
            <a:off x="2885997" y="1897621"/>
            <a:ext cx="49074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rPr>
              <a:t>$40</a:t>
            </a:r>
            <a:endParaRPr sz="13200"/>
          </a:p>
        </p:txBody>
      </p:sp>
      <p:sp>
        <p:nvSpPr>
          <p:cNvPr id="325" name="Google Shape;325;p8"/>
          <p:cNvSpPr/>
          <p:nvPr/>
        </p:nvSpPr>
        <p:spPr>
          <a:xfrm>
            <a:off x="1143843" y="6235241"/>
            <a:ext cx="16257600" cy="3653100"/>
          </a:xfrm>
          <a:prstGeom prst="roundRect">
            <a:avLst>
              <a:gd name="adj" fmla="val 3821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8"/>
          <p:cNvSpPr/>
          <p:nvPr/>
        </p:nvSpPr>
        <p:spPr>
          <a:xfrm>
            <a:off x="831997" y="5934222"/>
            <a:ext cx="16464030" cy="3813646"/>
          </a:xfrm>
          <a:prstGeom prst="roundRect">
            <a:avLst>
              <a:gd name="adj" fmla="val 4674"/>
            </a:avLst>
          </a:prstGeom>
          <a:solidFill>
            <a:schemeClr val="lt1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1465" y="8303135"/>
            <a:ext cx="3393671" cy="115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81605" y="6077583"/>
            <a:ext cx="7978217" cy="2326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11059" y="7652108"/>
            <a:ext cx="8272664" cy="2412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577563" y="6553647"/>
            <a:ext cx="6991946" cy="2039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57864E-CBC9-9BB8-69AB-B305D3162B9D}"/>
              </a:ext>
            </a:extLst>
          </p:cNvPr>
          <p:cNvSpPr txBox="1"/>
          <p:nvPr/>
        </p:nvSpPr>
        <p:spPr>
          <a:xfrm>
            <a:off x="1577563" y="6315739"/>
            <a:ext cx="4082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ontserrat" pitchFamily="2" charset="77"/>
              </a:rPr>
              <a:t>Major Brands: </a:t>
            </a:r>
          </a:p>
        </p:txBody>
      </p:sp>
      <p:cxnSp>
        <p:nvCxnSpPr>
          <p:cNvPr id="5" name="Google Shape;320;p8">
            <a:extLst>
              <a:ext uri="{FF2B5EF4-FFF2-40B4-BE49-F238E27FC236}">
                <a16:creationId xmlns:a16="http://schemas.microsoft.com/office/drawing/2014/main" id="{A46AFD56-7031-3062-4256-4997971BA5D2}"/>
              </a:ext>
            </a:extLst>
          </p:cNvPr>
          <p:cNvCxnSpPr>
            <a:cxnSpLocks/>
          </p:cNvCxnSpPr>
          <p:nvPr/>
        </p:nvCxnSpPr>
        <p:spPr>
          <a:xfrm>
            <a:off x="11166381" y="1617739"/>
            <a:ext cx="5592536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>
          <a:extLst>
            <a:ext uri="{FF2B5EF4-FFF2-40B4-BE49-F238E27FC236}">
              <a16:creationId xmlns:a16="http://schemas.microsoft.com/office/drawing/2014/main" id="{D6438581-5825-9F20-0B0D-253424F4C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9">
            <a:extLst>
              <a:ext uri="{FF2B5EF4-FFF2-40B4-BE49-F238E27FC236}">
                <a16:creationId xmlns:a16="http://schemas.microsoft.com/office/drawing/2014/main" id="{2B70C5F8-4137-B2AF-E25F-5D4C2DE2BC1B}"/>
              </a:ext>
            </a:extLst>
          </p:cNvPr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9" descr="A close up of a building&#10;&#10;Description automatically generated">
            <a:extLst>
              <a:ext uri="{FF2B5EF4-FFF2-40B4-BE49-F238E27FC236}">
                <a16:creationId xmlns:a16="http://schemas.microsoft.com/office/drawing/2014/main" id="{86CC31C8-3A13-A513-65B6-0D1471B6236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30857" y="875562"/>
            <a:ext cx="9424817" cy="9424817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9">
            <a:extLst>
              <a:ext uri="{FF2B5EF4-FFF2-40B4-BE49-F238E27FC236}">
                <a16:creationId xmlns:a16="http://schemas.microsoft.com/office/drawing/2014/main" id="{D5EC1277-62E3-1A49-95B7-4D249B1F70D0}"/>
              </a:ext>
            </a:extLst>
          </p:cNvPr>
          <p:cNvSpPr/>
          <p:nvPr/>
        </p:nvSpPr>
        <p:spPr>
          <a:xfrm>
            <a:off x="8769891" y="2491646"/>
            <a:ext cx="7387057" cy="5544943"/>
          </a:xfrm>
          <a:prstGeom prst="roundRect">
            <a:avLst>
              <a:gd name="adj" fmla="val 3084"/>
            </a:avLst>
          </a:prstGeom>
          <a:solidFill>
            <a:srgbClr val="FECE00"/>
          </a:solidFill>
          <a:ln w="25400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9">
            <a:extLst>
              <a:ext uri="{FF2B5EF4-FFF2-40B4-BE49-F238E27FC236}">
                <a16:creationId xmlns:a16="http://schemas.microsoft.com/office/drawing/2014/main" id="{C8A48AF1-00F8-F082-AFF3-C84735CE7399}"/>
              </a:ext>
            </a:extLst>
          </p:cNvPr>
          <p:cNvSpPr/>
          <p:nvPr/>
        </p:nvSpPr>
        <p:spPr>
          <a:xfrm>
            <a:off x="8641058" y="2369638"/>
            <a:ext cx="7387059" cy="5544943"/>
          </a:xfrm>
          <a:prstGeom prst="roundRect">
            <a:avLst>
              <a:gd name="adj" fmla="val 3084"/>
            </a:avLst>
          </a:prstGeom>
          <a:solidFill>
            <a:schemeClr val="lt1"/>
          </a:solidFill>
          <a:ln w="28575" cap="flat" cmpd="sng">
            <a:solidFill>
              <a:srgbClr val="0B064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9">
            <a:extLst>
              <a:ext uri="{FF2B5EF4-FFF2-40B4-BE49-F238E27FC236}">
                <a16:creationId xmlns:a16="http://schemas.microsoft.com/office/drawing/2014/main" id="{199C2DB1-09DB-4CA3-0298-7BB5CC0E1635}"/>
              </a:ext>
            </a:extLst>
          </p:cNvPr>
          <p:cNvSpPr txBox="1"/>
          <p:nvPr/>
        </p:nvSpPr>
        <p:spPr>
          <a:xfrm>
            <a:off x="8641057" y="5043770"/>
            <a:ext cx="7387057" cy="803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76200" rIns="0" bIns="0" anchor="t" anchorCtr="0">
            <a:spAutoFit/>
          </a:bodyPr>
          <a:lstStyle/>
          <a:p>
            <a:pPr marL="12700" marR="5080" lvl="0" indent="-12700" algn="ctr" rtl="0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Poppins Light"/>
                <a:cs typeface="Poppins Light"/>
                <a:sym typeface="Poppins Light"/>
              </a:rPr>
              <a:t>Estimated</a:t>
            </a:r>
            <a:endParaRPr b="1" dirty="0"/>
          </a:p>
          <a:p>
            <a:pPr marL="12700" marR="5080" lvl="0" indent="-12700" algn="ctr" rtl="0">
              <a:lnSpc>
                <a:spcPct val="87500"/>
              </a:lnSpc>
              <a:spcBef>
                <a:spcPts val="625"/>
              </a:spcBef>
              <a:spcAft>
                <a:spcPts val="0"/>
              </a:spcAft>
              <a:buNone/>
            </a:pPr>
            <a:endParaRPr sz="2400" dirty="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344" name="Google Shape;344;p9">
            <a:extLst>
              <a:ext uri="{FF2B5EF4-FFF2-40B4-BE49-F238E27FC236}">
                <a16:creationId xmlns:a16="http://schemas.microsoft.com/office/drawing/2014/main" id="{76213DF8-4976-181B-9C82-DE5FC7F0A1B6}"/>
              </a:ext>
            </a:extLst>
          </p:cNvPr>
          <p:cNvSpPr txBox="1"/>
          <p:nvPr/>
        </p:nvSpPr>
        <p:spPr>
          <a:xfrm>
            <a:off x="8821436" y="3017892"/>
            <a:ext cx="7206677" cy="2077451"/>
          </a:xfrm>
          <a:prstGeom prst="rect">
            <a:avLst/>
          </a:prstGeom>
          <a:noFill/>
          <a:ln>
            <a:noFill/>
          </a:ln>
          <a:effectLst>
            <a:outerShdw blurRad="57150" dist="85725" dir="4800000" algn="bl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 dirty="0">
                <a:solidFill>
                  <a:srgbClr val="FFC000"/>
                </a:solidFill>
                <a:latin typeface="Poppins Black"/>
                <a:ea typeface="Poppins Black"/>
                <a:cs typeface="Poppins Black"/>
                <a:sym typeface="Poppins Black"/>
              </a:rPr>
              <a:t>120K USD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FFC000"/>
              </a:solidFill>
            </a:endParaRPr>
          </a:p>
        </p:txBody>
      </p:sp>
      <p:sp>
        <p:nvSpPr>
          <p:cNvPr id="345" name="Google Shape;345;p9">
            <a:extLst>
              <a:ext uri="{FF2B5EF4-FFF2-40B4-BE49-F238E27FC236}">
                <a16:creationId xmlns:a16="http://schemas.microsoft.com/office/drawing/2014/main" id="{3A9AE47D-8B62-BCFD-F978-34D2594215B2}"/>
              </a:ext>
            </a:extLst>
          </p:cNvPr>
          <p:cNvSpPr txBox="1"/>
          <p:nvPr/>
        </p:nvSpPr>
        <p:spPr>
          <a:xfrm>
            <a:off x="9924685" y="5566978"/>
            <a:ext cx="4819800" cy="1754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Units</a:t>
            </a:r>
            <a:endParaRPr sz="23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Villas</a:t>
            </a:r>
            <a:endParaRPr sz="23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Small Businesses Renovation  </a:t>
            </a:r>
            <a:endParaRPr sz="23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133;p2">
            <a:extLst>
              <a:ext uri="{FF2B5EF4-FFF2-40B4-BE49-F238E27FC236}">
                <a16:creationId xmlns:a16="http://schemas.microsoft.com/office/drawing/2014/main" id="{32BD0588-794C-685F-3DA5-2CA81ECE4168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AVERAGE TRANSACTION VALUE</a:t>
            </a:r>
            <a:endParaRPr lang="en-US" sz="4800" b="1" spc="300" dirty="0"/>
          </a:p>
        </p:txBody>
      </p:sp>
      <p:pic>
        <p:nvPicPr>
          <p:cNvPr id="5" name="Google Shape;134;p2">
            <a:extLst>
              <a:ext uri="{FF2B5EF4-FFF2-40B4-BE49-F238E27FC236}">
                <a16:creationId xmlns:a16="http://schemas.microsoft.com/office/drawing/2014/main" id="{8F854DB8-35BC-CBB5-8CF1-0900E646FB2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2219480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10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10"/>
          <p:cNvSpPr/>
          <p:nvPr/>
        </p:nvSpPr>
        <p:spPr>
          <a:xfrm flipH="1">
            <a:off x="13510934" y="3316436"/>
            <a:ext cx="174877" cy="93974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  <a:effectLst>
            <a:outerShdw rotWithShape="0">
              <a:srgbClr val="FFFFFF"/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0"/>
          <p:cNvSpPr/>
          <p:nvPr/>
        </p:nvSpPr>
        <p:spPr>
          <a:xfrm flipH="1">
            <a:off x="9978447" y="4666720"/>
            <a:ext cx="174877" cy="93974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  <a:effectLst>
            <a:outerShdw rotWithShape="0">
              <a:srgbClr val="FFFFFF"/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0"/>
          <p:cNvSpPr/>
          <p:nvPr/>
        </p:nvSpPr>
        <p:spPr>
          <a:xfrm flipH="1">
            <a:off x="6518720" y="3362496"/>
            <a:ext cx="174877" cy="93974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  <a:effectLst>
            <a:outerShdw rotWithShape="0">
              <a:srgbClr val="FFFFFF"/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0"/>
          <p:cNvSpPr/>
          <p:nvPr/>
        </p:nvSpPr>
        <p:spPr>
          <a:xfrm flipH="1">
            <a:off x="3457419" y="4666720"/>
            <a:ext cx="174877" cy="939748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  <a:effectLst>
            <a:outerShdw rotWithShape="0">
              <a:srgbClr val="FFFFFF"/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0"/>
          <p:cNvSpPr/>
          <p:nvPr/>
        </p:nvSpPr>
        <p:spPr>
          <a:xfrm flipH="1">
            <a:off x="1257918" y="4416269"/>
            <a:ext cx="15643663" cy="136425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lt1"/>
          </a:solidFill>
          <a:ln>
            <a:noFill/>
          </a:ln>
          <a:effectLst>
            <a:outerShdw rotWithShape="0">
              <a:srgbClr val="FFFFFF"/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10"/>
          <p:cNvSpPr/>
          <p:nvPr/>
        </p:nvSpPr>
        <p:spPr>
          <a:xfrm rot="5400000" flipH="1">
            <a:off x="3301172" y="3313424"/>
            <a:ext cx="584356" cy="23777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825500" sx="85000" sy="85000" algn="ctr" rotWithShape="0">
              <a:srgbClr val="FECE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0"/>
          <p:cNvSpPr/>
          <p:nvPr/>
        </p:nvSpPr>
        <p:spPr>
          <a:xfrm rot="5400000" flipH="1">
            <a:off x="6385418" y="3313424"/>
            <a:ext cx="584356" cy="23777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825500" sx="85000" sy="85000" algn="ctr" rotWithShape="0">
              <a:srgbClr val="FECE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0"/>
          <p:cNvSpPr/>
          <p:nvPr/>
        </p:nvSpPr>
        <p:spPr>
          <a:xfrm rot="5400000" flipH="1">
            <a:off x="9844614" y="3313424"/>
            <a:ext cx="584356" cy="23777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825500" sx="85000" sy="85000" algn="ctr" rotWithShape="0">
              <a:srgbClr val="FECE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0"/>
          <p:cNvSpPr/>
          <p:nvPr/>
        </p:nvSpPr>
        <p:spPr>
          <a:xfrm rot="5400000" flipH="1">
            <a:off x="13306196" y="3313424"/>
            <a:ext cx="584356" cy="237775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5C644"/>
          </a:solidFill>
          <a:ln>
            <a:noFill/>
          </a:ln>
          <a:effectLst>
            <a:outerShdw blurRad="825500" sx="85000" sy="85000" algn="ctr" rotWithShape="0">
              <a:srgbClr val="FECE00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0"/>
          <p:cNvSpPr txBox="1"/>
          <p:nvPr/>
        </p:nvSpPr>
        <p:spPr>
          <a:xfrm>
            <a:off x="3151907" y="4302245"/>
            <a:ext cx="82747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31F20"/>
                </a:solidFill>
                <a:latin typeface="Poppins Black"/>
                <a:ea typeface="Poppins Black"/>
                <a:cs typeface="Poppins Black"/>
                <a:sym typeface="Poppins Black"/>
              </a:rPr>
              <a:t>2024</a:t>
            </a:r>
            <a:endParaRPr sz="2000">
              <a:solidFill>
                <a:srgbClr val="231F2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362" name="Google Shape;362;p10"/>
          <p:cNvSpPr txBox="1"/>
          <p:nvPr/>
        </p:nvSpPr>
        <p:spPr>
          <a:xfrm>
            <a:off x="6269472" y="4302245"/>
            <a:ext cx="81625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31F20"/>
                </a:solidFill>
                <a:latin typeface="Poppins Black"/>
                <a:ea typeface="Poppins Black"/>
                <a:cs typeface="Poppins Black"/>
                <a:sym typeface="Poppins Black"/>
              </a:rPr>
              <a:t>2025</a:t>
            </a:r>
            <a:endParaRPr sz="2000">
              <a:solidFill>
                <a:srgbClr val="231F2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363" name="Google Shape;363;p10"/>
          <p:cNvSpPr txBox="1"/>
          <p:nvPr/>
        </p:nvSpPr>
        <p:spPr>
          <a:xfrm>
            <a:off x="9708002" y="4302245"/>
            <a:ext cx="80823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31F20"/>
                </a:solidFill>
                <a:latin typeface="Poppins Black"/>
                <a:ea typeface="Poppins Black"/>
                <a:cs typeface="Poppins Black"/>
                <a:sym typeface="Poppins Black"/>
              </a:rPr>
              <a:t>2026</a:t>
            </a:r>
            <a:endParaRPr sz="2000">
              <a:solidFill>
                <a:srgbClr val="231F2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364" name="Google Shape;364;p10"/>
          <p:cNvSpPr txBox="1"/>
          <p:nvPr/>
        </p:nvSpPr>
        <p:spPr>
          <a:xfrm>
            <a:off x="13209486" y="4302245"/>
            <a:ext cx="77777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31F20"/>
                </a:solidFill>
                <a:latin typeface="Poppins Black"/>
                <a:ea typeface="Poppins Black"/>
                <a:cs typeface="Poppins Black"/>
                <a:sym typeface="Poppins Black"/>
              </a:rPr>
              <a:t>2027</a:t>
            </a:r>
            <a:endParaRPr sz="2000">
              <a:solidFill>
                <a:srgbClr val="231F20"/>
              </a:solidFill>
              <a:latin typeface="Poppins Black"/>
              <a:ea typeface="Poppins Black"/>
              <a:cs typeface="Poppins Black"/>
              <a:sym typeface="Poppins Black"/>
            </a:endParaRPr>
          </a:p>
        </p:txBody>
      </p:sp>
      <p:sp>
        <p:nvSpPr>
          <p:cNvPr id="365" name="Google Shape;365;p10"/>
          <p:cNvSpPr txBox="1"/>
          <p:nvPr/>
        </p:nvSpPr>
        <p:spPr>
          <a:xfrm>
            <a:off x="1272529" y="5738186"/>
            <a:ext cx="4687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500</a:t>
            </a:r>
            <a:r>
              <a:rPr lang="en-US" sz="2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customers B2B</a:t>
            </a:r>
            <a:endParaRPr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4 M GMV - 375 transaction </a:t>
            </a:r>
            <a:endParaRPr sz="18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200 k USD </a:t>
            </a:r>
            <a:r>
              <a:rPr lang="en-US" sz="22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revenue </a:t>
            </a:r>
            <a:endParaRPr sz="1800" dirty="0"/>
          </a:p>
        </p:txBody>
      </p:sp>
      <p:sp>
        <p:nvSpPr>
          <p:cNvPr id="368" name="Google Shape;368;p10"/>
          <p:cNvSpPr txBox="1"/>
          <p:nvPr/>
        </p:nvSpPr>
        <p:spPr>
          <a:xfrm>
            <a:off x="3903022" y="2268180"/>
            <a:ext cx="60405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5000 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customers B2B   </a:t>
            </a:r>
            <a:endParaRPr sz="18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160 M GMV –</a:t>
            </a: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 1500 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transaction    </a:t>
            </a:r>
            <a:endParaRPr sz="18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M USD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revenue </a:t>
            </a:r>
            <a:endParaRPr sz="1800"/>
          </a:p>
        </p:txBody>
      </p:sp>
      <p:sp>
        <p:nvSpPr>
          <p:cNvPr id="369" name="Google Shape;369;p10"/>
          <p:cNvSpPr txBox="1"/>
          <p:nvPr/>
        </p:nvSpPr>
        <p:spPr>
          <a:xfrm>
            <a:off x="7866472" y="5766920"/>
            <a:ext cx="4813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10000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B2B&amp;B2C</a:t>
            </a:r>
            <a:endParaRPr sz="18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3.2 B GMV --30,000  transaction   </a:t>
            </a:r>
            <a:endParaRPr sz="18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160 M USD 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revenue </a:t>
            </a:r>
            <a:endParaRPr sz="1800"/>
          </a:p>
        </p:txBody>
      </p:sp>
      <p:sp>
        <p:nvSpPr>
          <p:cNvPr id="370" name="Google Shape;370;p10"/>
          <p:cNvSpPr txBox="1"/>
          <p:nvPr/>
        </p:nvSpPr>
        <p:spPr>
          <a:xfrm>
            <a:off x="11103988" y="2222663"/>
            <a:ext cx="4813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30,000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customers B2B&amp;B2C</a:t>
            </a:r>
            <a:endParaRPr sz="18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9.6 B GMV - </a:t>
            </a: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90,000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  transaction </a:t>
            </a:r>
            <a:endParaRPr sz="18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FFC000"/>
                </a:solidFill>
                <a:latin typeface="Poppins"/>
                <a:ea typeface="Poppins"/>
                <a:cs typeface="Poppins"/>
                <a:sym typeface="Poppins"/>
              </a:rPr>
              <a:t>480 M USD </a:t>
            </a:r>
            <a:r>
              <a:rPr lang="en-US" sz="22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revenue </a:t>
            </a:r>
            <a:endParaRPr sz="1800"/>
          </a:p>
        </p:txBody>
      </p:sp>
      <p:pic>
        <p:nvPicPr>
          <p:cNvPr id="371" name="Google Shape;371;p10" descr="A building with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60796" y="4622386"/>
            <a:ext cx="8027204" cy="5590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5;p2">
            <a:extLst>
              <a:ext uri="{FF2B5EF4-FFF2-40B4-BE49-F238E27FC236}">
                <a16:creationId xmlns:a16="http://schemas.microsoft.com/office/drawing/2014/main" id="{4A93AB13-3AC4-14AD-5F51-B50A32DA371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33;p2">
            <a:extLst>
              <a:ext uri="{FF2B5EF4-FFF2-40B4-BE49-F238E27FC236}">
                <a16:creationId xmlns:a16="http://schemas.microsoft.com/office/drawing/2014/main" id="{2031DF16-E94C-535F-EE23-8547BBFD0653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MILESTONES &amp; REVENUE PROJECTION</a:t>
            </a:r>
            <a:endParaRPr lang="en-US" sz="4800" b="1" spc="300" dirty="0"/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11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-6"/>
            <a:ext cx="18582797" cy="10462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9" name="Google Shape;379;p11"/>
          <p:cNvGrpSpPr/>
          <p:nvPr/>
        </p:nvGrpSpPr>
        <p:grpSpPr>
          <a:xfrm>
            <a:off x="987785" y="3147832"/>
            <a:ext cx="5620833" cy="1107720"/>
            <a:chOff x="7564365" y="3841240"/>
            <a:chExt cx="4106038" cy="780179"/>
          </a:xfrm>
        </p:grpSpPr>
        <p:sp>
          <p:nvSpPr>
            <p:cNvPr id="380" name="Google Shape;380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2" name="Google Shape;382;p11"/>
          <p:cNvGrpSpPr/>
          <p:nvPr/>
        </p:nvGrpSpPr>
        <p:grpSpPr>
          <a:xfrm>
            <a:off x="1006641" y="4424621"/>
            <a:ext cx="5620833" cy="1107720"/>
            <a:chOff x="7564365" y="3841240"/>
            <a:chExt cx="4106038" cy="780179"/>
          </a:xfrm>
        </p:grpSpPr>
        <p:sp>
          <p:nvSpPr>
            <p:cNvPr id="383" name="Google Shape;383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5" name="Google Shape;385;p11"/>
          <p:cNvGrpSpPr/>
          <p:nvPr/>
        </p:nvGrpSpPr>
        <p:grpSpPr>
          <a:xfrm>
            <a:off x="1006641" y="5701410"/>
            <a:ext cx="5620833" cy="1107720"/>
            <a:chOff x="7564365" y="3841240"/>
            <a:chExt cx="4106038" cy="780179"/>
          </a:xfrm>
        </p:grpSpPr>
        <p:sp>
          <p:nvSpPr>
            <p:cNvPr id="386" name="Google Shape;386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8" name="Google Shape;388;p11"/>
          <p:cNvGrpSpPr/>
          <p:nvPr/>
        </p:nvGrpSpPr>
        <p:grpSpPr>
          <a:xfrm>
            <a:off x="1029633" y="6974149"/>
            <a:ext cx="5620833" cy="1107720"/>
            <a:chOff x="7564365" y="3841240"/>
            <a:chExt cx="4106038" cy="780179"/>
          </a:xfrm>
        </p:grpSpPr>
        <p:sp>
          <p:nvSpPr>
            <p:cNvPr id="389" name="Google Shape;389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1" name="Google Shape;391;p11"/>
          <p:cNvGrpSpPr/>
          <p:nvPr/>
        </p:nvGrpSpPr>
        <p:grpSpPr>
          <a:xfrm>
            <a:off x="7150403" y="3130767"/>
            <a:ext cx="2910511" cy="1107720"/>
            <a:chOff x="7564365" y="3841240"/>
            <a:chExt cx="4106038" cy="780179"/>
          </a:xfrm>
        </p:grpSpPr>
        <p:sp>
          <p:nvSpPr>
            <p:cNvPr id="392" name="Google Shape;392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4" name="Google Shape;394;p11"/>
          <p:cNvGrpSpPr/>
          <p:nvPr/>
        </p:nvGrpSpPr>
        <p:grpSpPr>
          <a:xfrm>
            <a:off x="10185284" y="3147832"/>
            <a:ext cx="2910511" cy="1107720"/>
            <a:chOff x="7564365" y="3841240"/>
            <a:chExt cx="4106038" cy="780179"/>
          </a:xfrm>
        </p:grpSpPr>
        <p:sp>
          <p:nvSpPr>
            <p:cNvPr id="395" name="Google Shape;395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97" name="Google Shape;397;p11"/>
          <p:cNvGrpSpPr/>
          <p:nvPr/>
        </p:nvGrpSpPr>
        <p:grpSpPr>
          <a:xfrm>
            <a:off x="13220165" y="3147832"/>
            <a:ext cx="2910511" cy="1107720"/>
            <a:chOff x="7564365" y="3841240"/>
            <a:chExt cx="4106038" cy="780179"/>
          </a:xfrm>
        </p:grpSpPr>
        <p:sp>
          <p:nvSpPr>
            <p:cNvPr id="398" name="Google Shape;398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0" name="Google Shape;400;p11"/>
          <p:cNvGrpSpPr/>
          <p:nvPr/>
        </p:nvGrpSpPr>
        <p:grpSpPr>
          <a:xfrm>
            <a:off x="7150403" y="4404346"/>
            <a:ext cx="2910511" cy="1107720"/>
            <a:chOff x="7564365" y="3841240"/>
            <a:chExt cx="4106038" cy="780179"/>
          </a:xfrm>
        </p:grpSpPr>
        <p:sp>
          <p:nvSpPr>
            <p:cNvPr id="401" name="Google Shape;401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3" name="Google Shape;403;p11"/>
          <p:cNvGrpSpPr/>
          <p:nvPr/>
        </p:nvGrpSpPr>
        <p:grpSpPr>
          <a:xfrm>
            <a:off x="10185284" y="4421411"/>
            <a:ext cx="2910511" cy="1107720"/>
            <a:chOff x="7564365" y="3841240"/>
            <a:chExt cx="4106038" cy="780179"/>
          </a:xfrm>
        </p:grpSpPr>
        <p:sp>
          <p:nvSpPr>
            <p:cNvPr id="404" name="Google Shape;404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6" name="Google Shape;406;p11"/>
          <p:cNvGrpSpPr/>
          <p:nvPr/>
        </p:nvGrpSpPr>
        <p:grpSpPr>
          <a:xfrm>
            <a:off x="13220165" y="4421411"/>
            <a:ext cx="2910511" cy="1107720"/>
            <a:chOff x="7564365" y="3841240"/>
            <a:chExt cx="4106038" cy="780179"/>
          </a:xfrm>
        </p:grpSpPr>
        <p:sp>
          <p:nvSpPr>
            <p:cNvPr id="407" name="Google Shape;407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9" name="Google Shape;409;p11"/>
          <p:cNvGrpSpPr/>
          <p:nvPr/>
        </p:nvGrpSpPr>
        <p:grpSpPr>
          <a:xfrm>
            <a:off x="7148628" y="5682332"/>
            <a:ext cx="2910511" cy="1107720"/>
            <a:chOff x="7564365" y="3841240"/>
            <a:chExt cx="4106038" cy="780179"/>
          </a:xfrm>
        </p:grpSpPr>
        <p:sp>
          <p:nvSpPr>
            <p:cNvPr id="410" name="Google Shape;410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2" name="Google Shape;412;p11"/>
          <p:cNvGrpSpPr/>
          <p:nvPr/>
        </p:nvGrpSpPr>
        <p:grpSpPr>
          <a:xfrm>
            <a:off x="10183509" y="5699397"/>
            <a:ext cx="2910511" cy="1107720"/>
            <a:chOff x="7564365" y="3841240"/>
            <a:chExt cx="4106038" cy="780179"/>
          </a:xfrm>
        </p:grpSpPr>
        <p:sp>
          <p:nvSpPr>
            <p:cNvPr id="413" name="Google Shape;413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5" name="Google Shape;415;p11"/>
          <p:cNvGrpSpPr/>
          <p:nvPr/>
        </p:nvGrpSpPr>
        <p:grpSpPr>
          <a:xfrm>
            <a:off x="13218390" y="5699397"/>
            <a:ext cx="2910511" cy="1107720"/>
            <a:chOff x="7564365" y="3841240"/>
            <a:chExt cx="4106038" cy="780179"/>
          </a:xfrm>
        </p:grpSpPr>
        <p:sp>
          <p:nvSpPr>
            <p:cNvPr id="416" name="Google Shape;416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8" name="Google Shape;418;p11"/>
          <p:cNvGrpSpPr/>
          <p:nvPr/>
        </p:nvGrpSpPr>
        <p:grpSpPr>
          <a:xfrm>
            <a:off x="7148628" y="6942056"/>
            <a:ext cx="2910511" cy="1107720"/>
            <a:chOff x="7564365" y="3841240"/>
            <a:chExt cx="4106038" cy="780179"/>
          </a:xfrm>
        </p:grpSpPr>
        <p:sp>
          <p:nvSpPr>
            <p:cNvPr id="419" name="Google Shape;419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1" name="Google Shape;421;p11"/>
          <p:cNvGrpSpPr/>
          <p:nvPr/>
        </p:nvGrpSpPr>
        <p:grpSpPr>
          <a:xfrm>
            <a:off x="10183509" y="6959121"/>
            <a:ext cx="2910511" cy="1107720"/>
            <a:chOff x="7564365" y="3841240"/>
            <a:chExt cx="4106038" cy="780179"/>
          </a:xfrm>
        </p:grpSpPr>
        <p:sp>
          <p:nvSpPr>
            <p:cNvPr id="422" name="Google Shape;422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4" name="Google Shape;424;p11"/>
          <p:cNvGrpSpPr/>
          <p:nvPr/>
        </p:nvGrpSpPr>
        <p:grpSpPr>
          <a:xfrm>
            <a:off x="13218390" y="6959121"/>
            <a:ext cx="2910511" cy="1107720"/>
            <a:chOff x="7564365" y="3841240"/>
            <a:chExt cx="4106038" cy="780179"/>
          </a:xfrm>
        </p:grpSpPr>
        <p:sp>
          <p:nvSpPr>
            <p:cNvPr id="425" name="Google Shape;425;p11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11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7" name="Google Shape;427;p11"/>
          <p:cNvSpPr txBox="1"/>
          <p:nvPr/>
        </p:nvSpPr>
        <p:spPr>
          <a:xfrm>
            <a:off x="2362090" y="3245411"/>
            <a:ext cx="4905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VENDOR</a:t>
            </a:r>
            <a:endParaRPr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8" name="Google Shape;428;p11"/>
          <p:cNvSpPr txBox="1"/>
          <p:nvPr/>
        </p:nvSpPr>
        <p:spPr>
          <a:xfrm>
            <a:off x="2576047" y="4495189"/>
            <a:ext cx="49056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BUYER</a:t>
            </a:r>
            <a:endParaRPr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p11"/>
          <p:cNvSpPr txBox="1"/>
          <p:nvPr/>
        </p:nvSpPr>
        <p:spPr>
          <a:xfrm>
            <a:off x="1447698" y="6964489"/>
            <a:ext cx="5820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THIRD PARTIES</a:t>
            </a:r>
            <a:endParaRPr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0" name="Google Shape;430;p11"/>
          <p:cNvSpPr txBox="1"/>
          <p:nvPr/>
        </p:nvSpPr>
        <p:spPr>
          <a:xfrm>
            <a:off x="1542909" y="5738439"/>
            <a:ext cx="58200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CONTRACTOR</a:t>
            </a:r>
            <a:endParaRPr sz="4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" name="Google Shape;431;p11"/>
          <p:cNvSpPr txBox="1"/>
          <p:nvPr/>
        </p:nvSpPr>
        <p:spPr>
          <a:xfrm>
            <a:off x="2457349" y="7641476"/>
            <a:ext cx="582005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highlight>
                  <a:srgbClr val="FFC000"/>
                </a:highlight>
                <a:latin typeface="Poppins"/>
                <a:ea typeface="Poppins"/>
                <a:cs typeface="Poppins"/>
                <a:sym typeface="Poppins"/>
              </a:rPr>
              <a:t>LOGISTICS &amp; PAY LATER</a:t>
            </a:r>
            <a:endParaRPr sz="1400" b="1">
              <a:solidFill>
                <a:schemeClr val="dk1"/>
              </a:solidFill>
              <a:highlight>
                <a:srgbClr val="FFC000"/>
              </a:highlight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2" name="Google Shape;432;p11"/>
          <p:cNvSpPr txBox="1"/>
          <p:nvPr/>
        </p:nvSpPr>
        <p:spPr>
          <a:xfrm>
            <a:off x="7371040" y="2519547"/>
            <a:ext cx="24379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5C644"/>
                </a:solidFill>
                <a:latin typeface="Poppins"/>
                <a:ea typeface="Poppins"/>
                <a:cs typeface="Poppins"/>
                <a:sym typeface="Poppins"/>
              </a:rPr>
              <a:t>SUBSCRIPTION</a:t>
            </a:r>
            <a:endParaRPr lang="en-US" sz="2000" dirty="0">
              <a:solidFill>
                <a:srgbClr val="F5C64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3" name="Google Shape;433;p11"/>
          <p:cNvSpPr txBox="1"/>
          <p:nvPr/>
        </p:nvSpPr>
        <p:spPr>
          <a:xfrm>
            <a:off x="10302784" y="2150215"/>
            <a:ext cx="279123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5C644"/>
                </a:solidFill>
                <a:latin typeface="Poppins"/>
                <a:ea typeface="Poppins"/>
                <a:cs typeface="Poppins"/>
                <a:sym typeface="Poppins"/>
              </a:rPr>
              <a:t>TRANSACTION COMMISSION</a:t>
            </a:r>
            <a:endParaRPr lang="en-US" sz="2000" dirty="0">
              <a:solidFill>
                <a:srgbClr val="F5C64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4" name="Google Shape;434;p11"/>
          <p:cNvSpPr txBox="1"/>
          <p:nvPr/>
        </p:nvSpPr>
        <p:spPr>
          <a:xfrm>
            <a:off x="13511850" y="2519547"/>
            <a:ext cx="243797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F5C644"/>
                </a:solidFill>
                <a:latin typeface="Poppins"/>
                <a:ea typeface="Poppins"/>
                <a:cs typeface="Poppins"/>
                <a:sym typeface="Poppins"/>
              </a:rPr>
              <a:t>AFFILIATION</a:t>
            </a:r>
            <a:endParaRPr lang="en-US" sz="2000" dirty="0">
              <a:solidFill>
                <a:srgbClr val="F5C64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5" name="Google Shape;435;p11"/>
          <p:cNvSpPr/>
          <p:nvPr/>
        </p:nvSpPr>
        <p:spPr>
          <a:xfrm rot="423384">
            <a:off x="8151501" y="4468202"/>
            <a:ext cx="877054" cy="877054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1"/>
          <p:cNvSpPr/>
          <p:nvPr/>
        </p:nvSpPr>
        <p:spPr>
          <a:xfrm rot="423384">
            <a:off x="8151501" y="5756674"/>
            <a:ext cx="877054" cy="877054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1"/>
          <p:cNvSpPr/>
          <p:nvPr/>
        </p:nvSpPr>
        <p:spPr>
          <a:xfrm rot="423384">
            <a:off x="8151501" y="3193583"/>
            <a:ext cx="877054" cy="877054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1"/>
          <p:cNvSpPr/>
          <p:nvPr/>
        </p:nvSpPr>
        <p:spPr>
          <a:xfrm rot="423384">
            <a:off x="11171791" y="5756673"/>
            <a:ext cx="877054" cy="877054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11"/>
          <p:cNvSpPr/>
          <p:nvPr/>
        </p:nvSpPr>
        <p:spPr>
          <a:xfrm rot="423384">
            <a:off x="11171791" y="3221292"/>
            <a:ext cx="877054" cy="877054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1"/>
          <p:cNvSpPr/>
          <p:nvPr/>
        </p:nvSpPr>
        <p:spPr>
          <a:xfrm rot="423384">
            <a:off x="14205934" y="7045147"/>
            <a:ext cx="877054" cy="877054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1" name="Google Shape;441;p11" descr="A building with a black background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974745" y="5029347"/>
            <a:ext cx="5317297" cy="5317297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11"/>
          <p:cNvSpPr txBox="1"/>
          <p:nvPr/>
        </p:nvSpPr>
        <p:spPr>
          <a:xfrm>
            <a:off x="11415305" y="7286005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3" name="Google Shape;443;p11"/>
          <p:cNvSpPr txBox="1"/>
          <p:nvPr/>
        </p:nvSpPr>
        <p:spPr>
          <a:xfrm>
            <a:off x="8340411" y="7286005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4" name="Google Shape;444;p11"/>
          <p:cNvSpPr txBox="1"/>
          <p:nvPr/>
        </p:nvSpPr>
        <p:spPr>
          <a:xfrm>
            <a:off x="11415305" y="4704169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5" name="Google Shape;445;p11"/>
          <p:cNvSpPr txBox="1"/>
          <p:nvPr/>
        </p:nvSpPr>
        <p:spPr>
          <a:xfrm>
            <a:off x="14436410" y="3395322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6" name="Google Shape;446;p11"/>
          <p:cNvSpPr txBox="1"/>
          <p:nvPr/>
        </p:nvSpPr>
        <p:spPr>
          <a:xfrm>
            <a:off x="14436410" y="4677275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47" name="Google Shape;447;p11"/>
          <p:cNvSpPr txBox="1"/>
          <p:nvPr/>
        </p:nvSpPr>
        <p:spPr>
          <a:xfrm>
            <a:off x="14436410" y="5959228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" name="Google Shape;135;p2">
            <a:extLst>
              <a:ext uri="{FF2B5EF4-FFF2-40B4-BE49-F238E27FC236}">
                <a16:creationId xmlns:a16="http://schemas.microsoft.com/office/drawing/2014/main" id="{7759E7C1-D3CC-E020-E897-254868B0811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3;p2">
            <a:extLst>
              <a:ext uri="{FF2B5EF4-FFF2-40B4-BE49-F238E27FC236}">
                <a16:creationId xmlns:a16="http://schemas.microsoft.com/office/drawing/2014/main" id="{9520DC16-6663-1A95-4E7C-DE51748B861D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BUSINESS MODEL MONETIZATION</a:t>
            </a:r>
            <a:endParaRPr lang="en-US" sz="4800" b="1" spc="300" dirty="0"/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12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-6"/>
            <a:ext cx="18582797" cy="10462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3" name="Google Shape;453;p12"/>
          <p:cNvGrpSpPr/>
          <p:nvPr/>
        </p:nvGrpSpPr>
        <p:grpSpPr>
          <a:xfrm>
            <a:off x="5839603" y="2487190"/>
            <a:ext cx="10357596" cy="687725"/>
            <a:chOff x="7564365" y="3841240"/>
            <a:chExt cx="4106038" cy="780179"/>
          </a:xfrm>
        </p:grpSpPr>
        <p:sp>
          <p:nvSpPr>
            <p:cNvPr id="454" name="Google Shape;454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5" name="Google Shape;455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6" name="Google Shape;456;p12"/>
          <p:cNvGrpSpPr/>
          <p:nvPr/>
        </p:nvGrpSpPr>
        <p:grpSpPr>
          <a:xfrm>
            <a:off x="5858459" y="3334212"/>
            <a:ext cx="10357596" cy="687725"/>
            <a:chOff x="7564365" y="3841240"/>
            <a:chExt cx="4106038" cy="780179"/>
          </a:xfrm>
        </p:grpSpPr>
        <p:sp>
          <p:nvSpPr>
            <p:cNvPr id="457" name="Google Shape;457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" name="Google Shape;459;p12"/>
          <p:cNvGrpSpPr/>
          <p:nvPr/>
        </p:nvGrpSpPr>
        <p:grpSpPr>
          <a:xfrm>
            <a:off x="5843574" y="4162396"/>
            <a:ext cx="10357596" cy="687725"/>
            <a:chOff x="7564365" y="3841240"/>
            <a:chExt cx="4106038" cy="780179"/>
          </a:xfrm>
        </p:grpSpPr>
        <p:sp>
          <p:nvSpPr>
            <p:cNvPr id="460" name="Google Shape;460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2" name="Google Shape;462;p12"/>
          <p:cNvGrpSpPr/>
          <p:nvPr/>
        </p:nvGrpSpPr>
        <p:grpSpPr>
          <a:xfrm>
            <a:off x="5858459" y="4996815"/>
            <a:ext cx="10357596" cy="687725"/>
            <a:chOff x="7564365" y="3841240"/>
            <a:chExt cx="4106038" cy="780179"/>
          </a:xfrm>
        </p:grpSpPr>
        <p:sp>
          <p:nvSpPr>
            <p:cNvPr id="463" name="Google Shape;463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12"/>
          <p:cNvGrpSpPr/>
          <p:nvPr/>
        </p:nvGrpSpPr>
        <p:grpSpPr>
          <a:xfrm>
            <a:off x="5873108" y="5757134"/>
            <a:ext cx="10357596" cy="687725"/>
            <a:chOff x="7564365" y="3841240"/>
            <a:chExt cx="4106038" cy="780179"/>
          </a:xfrm>
        </p:grpSpPr>
        <p:sp>
          <p:nvSpPr>
            <p:cNvPr id="466" name="Google Shape;466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8" name="Google Shape;468;p12"/>
          <p:cNvGrpSpPr/>
          <p:nvPr/>
        </p:nvGrpSpPr>
        <p:grpSpPr>
          <a:xfrm>
            <a:off x="5891964" y="6604156"/>
            <a:ext cx="10357596" cy="687725"/>
            <a:chOff x="7564365" y="3841240"/>
            <a:chExt cx="4106038" cy="780179"/>
          </a:xfrm>
        </p:grpSpPr>
        <p:sp>
          <p:nvSpPr>
            <p:cNvPr id="469" name="Google Shape;469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1" name="Google Shape;471;p12"/>
          <p:cNvGrpSpPr/>
          <p:nvPr/>
        </p:nvGrpSpPr>
        <p:grpSpPr>
          <a:xfrm>
            <a:off x="5877079" y="7432340"/>
            <a:ext cx="10357596" cy="687725"/>
            <a:chOff x="7564365" y="3841240"/>
            <a:chExt cx="4106038" cy="780179"/>
          </a:xfrm>
        </p:grpSpPr>
        <p:sp>
          <p:nvSpPr>
            <p:cNvPr id="472" name="Google Shape;472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4" name="Google Shape;474;p12"/>
          <p:cNvGrpSpPr/>
          <p:nvPr/>
        </p:nvGrpSpPr>
        <p:grpSpPr>
          <a:xfrm>
            <a:off x="5891964" y="8266759"/>
            <a:ext cx="10357596" cy="687725"/>
            <a:chOff x="7564365" y="3841240"/>
            <a:chExt cx="4106038" cy="780179"/>
          </a:xfrm>
        </p:grpSpPr>
        <p:sp>
          <p:nvSpPr>
            <p:cNvPr id="475" name="Google Shape;475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9" name="Google Shape;479;p12"/>
          <p:cNvGrpSpPr/>
          <p:nvPr/>
        </p:nvGrpSpPr>
        <p:grpSpPr>
          <a:xfrm>
            <a:off x="1702317" y="2487190"/>
            <a:ext cx="3489681" cy="687725"/>
            <a:chOff x="7564365" y="3841240"/>
            <a:chExt cx="4106038" cy="780179"/>
          </a:xfrm>
        </p:grpSpPr>
        <p:sp>
          <p:nvSpPr>
            <p:cNvPr id="480" name="Google Shape;480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2" name="Google Shape;482;p12"/>
          <p:cNvGrpSpPr/>
          <p:nvPr/>
        </p:nvGrpSpPr>
        <p:grpSpPr>
          <a:xfrm>
            <a:off x="1721173" y="3334212"/>
            <a:ext cx="3489681" cy="687725"/>
            <a:chOff x="7564365" y="3841240"/>
            <a:chExt cx="4106038" cy="780179"/>
          </a:xfrm>
        </p:grpSpPr>
        <p:sp>
          <p:nvSpPr>
            <p:cNvPr id="483" name="Google Shape;483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5" name="Google Shape;485;p12"/>
          <p:cNvGrpSpPr/>
          <p:nvPr/>
        </p:nvGrpSpPr>
        <p:grpSpPr>
          <a:xfrm>
            <a:off x="1706288" y="4162396"/>
            <a:ext cx="3489681" cy="687725"/>
            <a:chOff x="7564365" y="3841240"/>
            <a:chExt cx="4106038" cy="780179"/>
          </a:xfrm>
        </p:grpSpPr>
        <p:sp>
          <p:nvSpPr>
            <p:cNvPr id="486" name="Google Shape;486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88" name="Google Shape;488;p12"/>
          <p:cNvGrpSpPr/>
          <p:nvPr/>
        </p:nvGrpSpPr>
        <p:grpSpPr>
          <a:xfrm>
            <a:off x="1721173" y="4996815"/>
            <a:ext cx="3489681" cy="687725"/>
            <a:chOff x="7564365" y="3841240"/>
            <a:chExt cx="4106038" cy="780179"/>
          </a:xfrm>
        </p:grpSpPr>
        <p:sp>
          <p:nvSpPr>
            <p:cNvPr id="489" name="Google Shape;489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1" name="Google Shape;491;p12"/>
          <p:cNvSpPr txBox="1"/>
          <p:nvPr/>
        </p:nvSpPr>
        <p:spPr>
          <a:xfrm>
            <a:off x="1754683" y="3437837"/>
            <a:ext cx="368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OFFERS WITHIN 2 HR 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2" name="Google Shape;492;p12"/>
          <p:cNvSpPr txBox="1"/>
          <p:nvPr/>
        </p:nvSpPr>
        <p:spPr>
          <a:xfrm>
            <a:off x="2203606" y="5115849"/>
            <a:ext cx="361337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PRICE ESTIMATION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3" name="Google Shape;493;p12"/>
          <p:cNvSpPr txBox="1"/>
          <p:nvPr/>
        </p:nvSpPr>
        <p:spPr>
          <a:xfrm>
            <a:off x="1818107" y="4252483"/>
            <a:ext cx="361337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ANONYMOUS PRICING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4" name="Google Shape;494;p12"/>
          <p:cNvSpPr txBox="1"/>
          <p:nvPr/>
        </p:nvSpPr>
        <p:spPr>
          <a:xfrm>
            <a:off x="3286051" y="8275344"/>
            <a:ext cx="5820059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LOGISTICS &amp; PAY LATER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5" name="Google Shape;495;p12"/>
          <p:cNvSpPr/>
          <p:nvPr/>
        </p:nvSpPr>
        <p:spPr>
          <a:xfrm rot="423384">
            <a:off x="6956543" y="2527611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6" name="Google Shape;496;p12"/>
          <p:cNvGrpSpPr/>
          <p:nvPr/>
        </p:nvGrpSpPr>
        <p:grpSpPr>
          <a:xfrm>
            <a:off x="1735822" y="5757134"/>
            <a:ext cx="3489681" cy="687725"/>
            <a:chOff x="7564365" y="3841240"/>
            <a:chExt cx="4106038" cy="780179"/>
          </a:xfrm>
        </p:grpSpPr>
        <p:sp>
          <p:nvSpPr>
            <p:cNvPr id="497" name="Google Shape;497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p12"/>
          <p:cNvGrpSpPr/>
          <p:nvPr/>
        </p:nvGrpSpPr>
        <p:grpSpPr>
          <a:xfrm>
            <a:off x="1754678" y="6604156"/>
            <a:ext cx="3489681" cy="687725"/>
            <a:chOff x="7564365" y="3841240"/>
            <a:chExt cx="4106038" cy="780179"/>
          </a:xfrm>
        </p:grpSpPr>
        <p:sp>
          <p:nvSpPr>
            <p:cNvPr id="500" name="Google Shape;500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2" name="Google Shape;502;p12"/>
          <p:cNvGrpSpPr/>
          <p:nvPr/>
        </p:nvGrpSpPr>
        <p:grpSpPr>
          <a:xfrm>
            <a:off x="1739793" y="7432340"/>
            <a:ext cx="3489681" cy="687725"/>
            <a:chOff x="7564365" y="3841240"/>
            <a:chExt cx="4106038" cy="780179"/>
          </a:xfrm>
        </p:grpSpPr>
        <p:sp>
          <p:nvSpPr>
            <p:cNvPr id="503" name="Google Shape;503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5" name="Google Shape;505;p12"/>
          <p:cNvGrpSpPr/>
          <p:nvPr/>
        </p:nvGrpSpPr>
        <p:grpSpPr>
          <a:xfrm>
            <a:off x="1741493" y="8252847"/>
            <a:ext cx="3489681" cy="687725"/>
            <a:chOff x="7564365" y="3841240"/>
            <a:chExt cx="4106038" cy="780179"/>
          </a:xfrm>
        </p:grpSpPr>
        <p:sp>
          <p:nvSpPr>
            <p:cNvPr id="506" name="Google Shape;506;p12"/>
            <p:cNvSpPr/>
            <p:nvPr/>
          </p:nvSpPr>
          <p:spPr>
            <a:xfrm>
              <a:off x="7625507" y="3902382"/>
              <a:ext cx="4044896" cy="719037"/>
            </a:xfrm>
            <a:prstGeom prst="roundRect">
              <a:avLst>
                <a:gd name="adj" fmla="val 9697"/>
              </a:avLst>
            </a:prstGeom>
            <a:solidFill>
              <a:srgbClr val="FECE00"/>
            </a:solidFill>
            <a:ln w="25400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12"/>
            <p:cNvSpPr/>
            <p:nvPr/>
          </p:nvSpPr>
          <p:spPr>
            <a:xfrm>
              <a:off x="7564365" y="3841240"/>
              <a:ext cx="4044896" cy="719037"/>
            </a:xfrm>
            <a:prstGeom prst="roundRect">
              <a:avLst>
                <a:gd name="adj" fmla="val 11328"/>
              </a:avLst>
            </a:prstGeom>
            <a:solidFill>
              <a:schemeClr val="lt1"/>
            </a:solidFill>
            <a:ln w="28575" cap="flat" cmpd="sng">
              <a:solidFill>
                <a:srgbClr val="0B064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8" name="Google Shape;508;p12"/>
          <p:cNvSpPr txBox="1"/>
          <p:nvPr/>
        </p:nvSpPr>
        <p:spPr>
          <a:xfrm>
            <a:off x="2282130" y="5875467"/>
            <a:ext cx="304564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RFP PROCESSING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09" name="Google Shape;509;p12"/>
          <p:cNvSpPr txBox="1"/>
          <p:nvPr/>
        </p:nvSpPr>
        <p:spPr>
          <a:xfrm>
            <a:off x="1676995" y="2637665"/>
            <a:ext cx="36135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PAY LATER </a:t>
            </a:r>
            <a:endParaRPr sz="22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10" name="Google Shape;510;p12"/>
          <p:cNvSpPr txBox="1"/>
          <p:nvPr/>
        </p:nvSpPr>
        <p:spPr>
          <a:xfrm>
            <a:off x="2773430" y="7554716"/>
            <a:ext cx="361337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LOGISTICS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11" name="Google Shape;51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77560" y="1692446"/>
            <a:ext cx="1513736" cy="5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05635" y="1768958"/>
            <a:ext cx="2038863" cy="587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2" descr="A black background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1406900" y="1244137"/>
            <a:ext cx="1552522" cy="1552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12" descr="A logo with a cube and a black background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521824" y="884062"/>
            <a:ext cx="2417326" cy="2417326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12"/>
          <p:cNvSpPr/>
          <p:nvPr/>
        </p:nvSpPr>
        <p:spPr>
          <a:xfrm rot="423384">
            <a:off x="6956544" y="3357170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2"/>
          <p:cNvSpPr/>
          <p:nvPr/>
        </p:nvSpPr>
        <p:spPr>
          <a:xfrm rot="423384">
            <a:off x="6956545" y="4196156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12"/>
          <p:cNvSpPr/>
          <p:nvPr/>
        </p:nvSpPr>
        <p:spPr>
          <a:xfrm rot="423384">
            <a:off x="6956543" y="5016288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12"/>
          <p:cNvSpPr/>
          <p:nvPr/>
        </p:nvSpPr>
        <p:spPr>
          <a:xfrm rot="423384">
            <a:off x="6956544" y="5789285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12"/>
          <p:cNvSpPr/>
          <p:nvPr/>
        </p:nvSpPr>
        <p:spPr>
          <a:xfrm rot="423384">
            <a:off x="6956545" y="6628271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2"/>
          <p:cNvSpPr/>
          <p:nvPr/>
        </p:nvSpPr>
        <p:spPr>
          <a:xfrm rot="423384">
            <a:off x="6956546" y="7457829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12"/>
          <p:cNvSpPr/>
          <p:nvPr/>
        </p:nvSpPr>
        <p:spPr>
          <a:xfrm rot="423384">
            <a:off x="6956547" y="8296814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12"/>
          <p:cNvSpPr/>
          <p:nvPr/>
        </p:nvSpPr>
        <p:spPr>
          <a:xfrm rot="423384">
            <a:off x="9435794" y="6628271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2"/>
          <p:cNvSpPr/>
          <p:nvPr/>
        </p:nvSpPr>
        <p:spPr>
          <a:xfrm rot="423384">
            <a:off x="9435795" y="7457829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12"/>
          <p:cNvSpPr/>
          <p:nvPr/>
        </p:nvSpPr>
        <p:spPr>
          <a:xfrm rot="423384">
            <a:off x="11819764" y="6639422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12"/>
          <p:cNvSpPr/>
          <p:nvPr/>
        </p:nvSpPr>
        <p:spPr>
          <a:xfrm rot="423384">
            <a:off x="11819765" y="7457829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12"/>
          <p:cNvSpPr/>
          <p:nvPr/>
        </p:nvSpPr>
        <p:spPr>
          <a:xfrm rot="423384">
            <a:off x="11819764" y="5791930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12"/>
          <p:cNvSpPr/>
          <p:nvPr/>
        </p:nvSpPr>
        <p:spPr>
          <a:xfrm rot="423384">
            <a:off x="14206124" y="7464613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12"/>
          <p:cNvSpPr/>
          <p:nvPr/>
        </p:nvSpPr>
        <p:spPr>
          <a:xfrm rot="424512">
            <a:off x="14206033" y="2511004"/>
            <a:ext cx="570702" cy="570702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12"/>
          <p:cNvSpPr/>
          <p:nvPr/>
        </p:nvSpPr>
        <p:spPr>
          <a:xfrm rot="423384">
            <a:off x="14206124" y="6639423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12"/>
          <p:cNvSpPr/>
          <p:nvPr/>
        </p:nvSpPr>
        <p:spPr>
          <a:xfrm rot="423384">
            <a:off x="14206124" y="3383267"/>
            <a:ext cx="570887" cy="570887"/>
          </a:xfrm>
          <a:custGeom>
            <a:avLst/>
            <a:gdLst/>
            <a:ahLst/>
            <a:cxnLst/>
            <a:rect l="l" t="t" r="r" b="b"/>
            <a:pathLst>
              <a:path w="228600" h="228600" extrusionOk="0">
                <a:moveTo>
                  <a:pt x="114300" y="0"/>
                </a:moveTo>
                <a:cubicBezTo>
                  <a:pt x="51273" y="0"/>
                  <a:pt x="0" y="51273"/>
                  <a:pt x="0" y="114300"/>
                </a:cubicBezTo>
                <a:cubicBezTo>
                  <a:pt x="0" y="177327"/>
                  <a:pt x="51273" y="228600"/>
                  <a:pt x="114300" y="228600"/>
                </a:cubicBezTo>
                <a:cubicBezTo>
                  <a:pt x="177327" y="228600"/>
                  <a:pt x="228600" y="177327"/>
                  <a:pt x="228600" y="114300"/>
                </a:cubicBezTo>
                <a:cubicBezTo>
                  <a:pt x="228600" y="51273"/>
                  <a:pt x="177327" y="0"/>
                  <a:pt x="114300" y="0"/>
                </a:cubicBezTo>
                <a:close/>
                <a:moveTo>
                  <a:pt x="178613" y="82467"/>
                </a:moveTo>
                <a:lnTo>
                  <a:pt x="111938" y="158667"/>
                </a:lnTo>
                <a:cubicBezTo>
                  <a:pt x="110204" y="160658"/>
                  <a:pt x="107728" y="161830"/>
                  <a:pt x="105089" y="161915"/>
                </a:cubicBezTo>
                <a:cubicBezTo>
                  <a:pt x="104985" y="161915"/>
                  <a:pt x="104880" y="161915"/>
                  <a:pt x="104775" y="161915"/>
                </a:cubicBezTo>
                <a:cubicBezTo>
                  <a:pt x="102251" y="161915"/>
                  <a:pt x="99832" y="160915"/>
                  <a:pt x="98041" y="159125"/>
                </a:cubicBezTo>
                <a:lnTo>
                  <a:pt x="59941" y="121025"/>
                </a:lnTo>
                <a:cubicBezTo>
                  <a:pt x="56217" y="117300"/>
                  <a:pt x="56217" y="111281"/>
                  <a:pt x="59941" y="107556"/>
                </a:cubicBezTo>
                <a:cubicBezTo>
                  <a:pt x="63665" y="103832"/>
                  <a:pt x="69685" y="103832"/>
                  <a:pt x="73409" y="107556"/>
                </a:cubicBezTo>
                <a:lnTo>
                  <a:pt x="104308" y="138455"/>
                </a:lnTo>
                <a:lnTo>
                  <a:pt x="164278" y="69923"/>
                </a:lnTo>
                <a:cubicBezTo>
                  <a:pt x="167745" y="65961"/>
                  <a:pt x="173755" y="65561"/>
                  <a:pt x="177717" y="69018"/>
                </a:cubicBezTo>
                <a:cubicBezTo>
                  <a:pt x="181680" y="72485"/>
                  <a:pt x="182080" y="78505"/>
                  <a:pt x="178613" y="82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12"/>
          <p:cNvSpPr txBox="1"/>
          <p:nvPr/>
        </p:nvSpPr>
        <p:spPr>
          <a:xfrm>
            <a:off x="2317867" y="6743447"/>
            <a:ext cx="3045641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RFQ PROCESSING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32" name="Google Shape;532;p1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4629063" y="6210857"/>
            <a:ext cx="4145423" cy="4145423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12"/>
          <p:cNvSpPr txBox="1"/>
          <p:nvPr/>
        </p:nvSpPr>
        <p:spPr>
          <a:xfrm>
            <a:off x="9549328" y="2625134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4" name="Google Shape;534;p12"/>
          <p:cNvSpPr txBox="1"/>
          <p:nvPr/>
        </p:nvSpPr>
        <p:spPr>
          <a:xfrm>
            <a:off x="9549328" y="3449594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5" name="Google Shape;535;p12"/>
          <p:cNvSpPr txBox="1"/>
          <p:nvPr/>
        </p:nvSpPr>
        <p:spPr>
          <a:xfrm>
            <a:off x="9549328" y="4241446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6" name="Google Shape;536;p12"/>
          <p:cNvSpPr txBox="1"/>
          <p:nvPr/>
        </p:nvSpPr>
        <p:spPr>
          <a:xfrm>
            <a:off x="9549328" y="5033297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7" name="Google Shape;537;p12"/>
          <p:cNvSpPr txBox="1"/>
          <p:nvPr/>
        </p:nvSpPr>
        <p:spPr>
          <a:xfrm>
            <a:off x="9549328" y="5825148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8" name="Google Shape;538;p12"/>
          <p:cNvSpPr txBox="1"/>
          <p:nvPr/>
        </p:nvSpPr>
        <p:spPr>
          <a:xfrm>
            <a:off x="9549328" y="8360958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39" name="Google Shape;539;p12"/>
          <p:cNvSpPr txBox="1"/>
          <p:nvPr/>
        </p:nvSpPr>
        <p:spPr>
          <a:xfrm>
            <a:off x="10765385" y="8360958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0" name="Google Shape;540;p12"/>
          <p:cNvSpPr txBox="1"/>
          <p:nvPr/>
        </p:nvSpPr>
        <p:spPr>
          <a:xfrm>
            <a:off x="10765385" y="7559679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1" name="Google Shape;541;p12"/>
          <p:cNvSpPr txBox="1"/>
          <p:nvPr/>
        </p:nvSpPr>
        <p:spPr>
          <a:xfrm>
            <a:off x="10765385" y="6730120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2" name="Google Shape;542;p12"/>
          <p:cNvSpPr txBox="1"/>
          <p:nvPr/>
        </p:nvSpPr>
        <p:spPr>
          <a:xfrm>
            <a:off x="10765385" y="5825147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3" name="Google Shape;543;p12"/>
          <p:cNvSpPr txBox="1"/>
          <p:nvPr/>
        </p:nvSpPr>
        <p:spPr>
          <a:xfrm>
            <a:off x="10737106" y="2625134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4" name="Google Shape;544;p12"/>
          <p:cNvSpPr txBox="1"/>
          <p:nvPr/>
        </p:nvSpPr>
        <p:spPr>
          <a:xfrm>
            <a:off x="10737106" y="3449594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5" name="Google Shape;545;p12"/>
          <p:cNvSpPr txBox="1"/>
          <p:nvPr/>
        </p:nvSpPr>
        <p:spPr>
          <a:xfrm>
            <a:off x="10737106" y="4241446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6" name="Google Shape;546;p12"/>
          <p:cNvSpPr txBox="1"/>
          <p:nvPr/>
        </p:nvSpPr>
        <p:spPr>
          <a:xfrm>
            <a:off x="10737106" y="5033297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7" name="Google Shape;547;p12"/>
          <p:cNvSpPr txBox="1"/>
          <p:nvPr/>
        </p:nvSpPr>
        <p:spPr>
          <a:xfrm>
            <a:off x="11943737" y="2625134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8" name="Google Shape;548;p12"/>
          <p:cNvSpPr txBox="1"/>
          <p:nvPr/>
        </p:nvSpPr>
        <p:spPr>
          <a:xfrm>
            <a:off x="11943737" y="3449594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49" name="Google Shape;549;p12"/>
          <p:cNvSpPr txBox="1"/>
          <p:nvPr/>
        </p:nvSpPr>
        <p:spPr>
          <a:xfrm>
            <a:off x="11943737" y="4241446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0" name="Google Shape;550;p12"/>
          <p:cNvSpPr txBox="1"/>
          <p:nvPr/>
        </p:nvSpPr>
        <p:spPr>
          <a:xfrm>
            <a:off x="11943737" y="5033297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1" name="Google Shape;551;p12"/>
          <p:cNvSpPr txBox="1"/>
          <p:nvPr/>
        </p:nvSpPr>
        <p:spPr>
          <a:xfrm>
            <a:off x="14319291" y="8340134"/>
            <a:ext cx="490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2" name="Google Shape;552;p12"/>
          <p:cNvSpPr txBox="1"/>
          <p:nvPr/>
        </p:nvSpPr>
        <p:spPr>
          <a:xfrm>
            <a:off x="14319291" y="4241446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3" name="Google Shape;553;p12"/>
          <p:cNvSpPr txBox="1"/>
          <p:nvPr/>
        </p:nvSpPr>
        <p:spPr>
          <a:xfrm>
            <a:off x="14319291" y="5033297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4" name="Google Shape;554;p12"/>
          <p:cNvSpPr txBox="1"/>
          <p:nvPr/>
        </p:nvSpPr>
        <p:spPr>
          <a:xfrm>
            <a:off x="14338143" y="5825147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5" name="Google Shape;555;p12"/>
          <p:cNvSpPr txBox="1"/>
          <p:nvPr/>
        </p:nvSpPr>
        <p:spPr>
          <a:xfrm>
            <a:off x="11896602" y="8360958"/>
            <a:ext cx="49025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-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56" name="Google Shape;556;p12"/>
          <p:cNvSpPr txBox="1"/>
          <p:nvPr/>
        </p:nvSpPr>
        <p:spPr>
          <a:xfrm>
            <a:off x="2264402" y="8378103"/>
            <a:ext cx="3523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AI TECHNOLOGY</a:t>
            </a:r>
            <a:endParaRPr sz="2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" name="Google Shape;135;p2">
            <a:extLst>
              <a:ext uri="{FF2B5EF4-FFF2-40B4-BE49-F238E27FC236}">
                <a16:creationId xmlns:a16="http://schemas.microsoft.com/office/drawing/2014/main" id="{90508147-5AE8-07B5-D1DB-D8011F6C6F4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33;p2">
            <a:extLst>
              <a:ext uri="{FF2B5EF4-FFF2-40B4-BE49-F238E27FC236}">
                <a16:creationId xmlns:a16="http://schemas.microsoft.com/office/drawing/2014/main" id="{2E66DC5F-0872-BF6B-230F-9BDD81310BBC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COMPETITORS ANALYSIS</a:t>
            </a:r>
            <a:endParaRPr lang="en-US" sz="4800" b="1" spc="300" dirty="0"/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13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3"/>
          <p:cNvSpPr txBox="1"/>
          <p:nvPr/>
        </p:nvSpPr>
        <p:spPr>
          <a:xfrm>
            <a:off x="1040344" y="4890208"/>
            <a:ext cx="2797656" cy="29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36" b="1" dirty="0">
                <a:solidFill>
                  <a:srgbClr val="F8CF0D"/>
                </a:solidFill>
                <a:latin typeface="Poppins"/>
                <a:ea typeface="Poppins"/>
                <a:cs typeface="Poppins"/>
                <a:sym typeface="Poppins"/>
              </a:rPr>
              <a:t>Ayman </a:t>
            </a:r>
            <a:r>
              <a:rPr lang="en-US" sz="1836" b="1" dirty="0" err="1">
                <a:solidFill>
                  <a:srgbClr val="F8CF0D"/>
                </a:solidFill>
                <a:latin typeface="Poppins"/>
                <a:ea typeface="Poppins"/>
                <a:cs typeface="Poppins"/>
                <a:sym typeface="Poppins"/>
              </a:rPr>
              <a:t>Aljohani</a:t>
            </a:r>
            <a:endParaRPr sz="1836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4" name="Google Shape;564;p13"/>
          <p:cNvSpPr txBox="1"/>
          <p:nvPr/>
        </p:nvSpPr>
        <p:spPr>
          <a:xfrm>
            <a:off x="1141854" y="5712900"/>
            <a:ext cx="2594637" cy="99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691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Engineering &amp; Construction Tasami Ltd. Founder</a:t>
            </a:r>
            <a:endParaRPr sz="1224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7275" marR="6910" lvl="0" indent="0" algn="ctr" rtl="0">
              <a:spcBef>
                <a:spcPts val="136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Aramco YLAB member</a:t>
            </a:r>
            <a:endParaRPr dirty="0"/>
          </a:p>
          <a:p>
            <a:pPr marL="17275" marR="6910" lvl="0" indent="0" algn="ctr" rtl="0">
              <a:spcBef>
                <a:spcPts val="136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AWS</a:t>
            </a: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Construction and Facilities</a:t>
            </a:r>
          </a:p>
          <a:p>
            <a:pPr marL="17275" marR="6910" lvl="0" indent="0" algn="ctr" rtl="0">
              <a:spcBef>
                <a:spcPts val="136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5C746"/>
                </a:solidFill>
                <a:latin typeface="Poppins"/>
                <a:ea typeface="Poppins"/>
                <a:cs typeface="Poppins"/>
                <a:sym typeface="Poppins"/>
              </a:rPr>
              <a:t>20 years of experience</a:t>
            </a:r>
            <a:endParaRPr sz="1224" b="1" dirty="0">
              <a:solidFill>
                <a:srgbClr val="F5C7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5" name="Google Shape;565;p13"/>
          <p:cNvSpPr txBox="1"/>
          <p:nvPr/>
        </p:nvSpPr>
        <p:spPr>
          <a:xfrm>
            <a:off x="4517623" y="5706727"/>
            <a:ext cx="2904904" cy="8463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6910" lvl="0" indent="0" algn="ctr" rtl="0">
              <a:lnSpc>
                <a:spcPct val="109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Ventures Builder</a:t>
            </a:r>
            <a:b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Innovation Leader</a:t>
            </a:r>
          </a:p>
          <a:p>
            <a:pPr marL="17275" marR="6910" lvl="0" indent="0" algn="ctr" rtl="0">
              <a:lnSpc>
                <a:spcPct val="109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Helped build tens of startups  </a:t>
            </a:r>
            <a:endParaRPr lang="en-US" dirty="0">
              <a:ea typeface="Poppins"/>
            </a:endParaRPr>
          </a:p>
          <a:p>
            <a:pPr marL="17275" marR="6910" lvl="0" indent="0" algn="ctr" rtl="0">
              <a:lnSpc>
                <a:spcPct val="109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5C746"/>
                </a:solidFill>
                <a:latin typeface="Poppins"/>
                <a:ea typeface="Poppins"/>
                <a:cs typeface="Poppins"/>
                <a:sym typeface="Poppins"/>
              </a:rPr>
              <a:t>13 years of experience</a:t>
            </a:r>
            <a:endParaRPr sz="1224" b="1" dirty="0">
              <a:solidFill>
                <a:srgbClr val="F5C7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6" name="Google Shape;566;p13"/>
          <p:cNvSpPr txBox="1"/>
          <p:nvPr/>
        </p:nvSpPr>
        <p:spPr>
          <a:xfrm>
            <a:off x="7909763" y="5712744"/>
            <a:ext cx="2468473" cy="63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6910" lvl="0" indent="0" algn="ctr" rtl="0">
              <a:lnSpc>
                <a:spcPct val="109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Details-oriented</a:t>
            </a:r>
            <a:b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Full stack developer</a:t>
            </a:r>
            <a:br>
              <a:rPr lang="en-US" sz="1224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224" b="1" dirty="0">
                <a:solidFill>
                  <a:srgbClr val="F5C746"/>
                </a:solidFill>
                <a:latin typeface="Poppins"/>
                <a:ea typeface="Poppins"/>
                <a:cs typeface="Poppins"/>
                <a:sym typeface="Poppins"/>
              </a:rPr>
              <a:t>14 years of experience</a:t>
            </a:r>
            <a:endParaRPr sz="1224" b="1" dirty="0">
              <a:solidFill>
                <a:srgbClr val="F5C74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7" name="Google Shape;567;p13"/>
          <p:cNvSpPr txBox="1"/>
          <p:nvPr/>
        </p:nvSpPr>
        <p:spPr>
          <a:xfrm>
            <a:off x="4419525" y="4890208"/>
            <a:ext cx="3101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36" b="1">
                <a:solidFill>
                  <a:srgbClr val="F8CF0D"/>
                </a:solidFill>
                <a:latin typeface="Poppins"/>
                <a:ea typeface="Poppins"/>
                <a:cs typeface="Poppins"/>
                <a:sym typeface="Poppins"/>
              </a:rPr>
              <a:t>Dr.Malek Channoufi</a:t>
            </a:r>
            <a:endParaRPr sz="1836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8" name="Google Shape;568;p13"/>
          <p:cNvSpPr txBox="1"/>
          <p:nvPr/>
        </p:nvSpPr>
        <p:spPr>
          <a:xfrm>
            <a:off x="8076750" y="4890208"/>
            <a:ext cx="21345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36" b="1">
                <a:solidFill>
                  <a:srgbClr val="F8CF0D"/>
                </a:solidFill>
                <a:latin typeface="Poppins"/>
                <a:ea typeface="Poppins"/>
                <a:cs typeface="Poppins"/>
                <a:sym typeface="Poppins"/>
              </a:rPr>
              <a:t>Imad Alavi</a:t>
            </a:r>
            <a:endParaRPr sz="1836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69" name="Google Shape;569;p13"/>
          <p:cNvSpPr txBox="1"/>
          <p:nvPr/>
        </p:nvSpPr>
        <p:spPr>
          <a:xfrm>
            <a:off x="1162363" y="5323431"/>
            <a:ext cx="2468880" cy="237744"/>
          </a:xfrm>
          <a:prstGeom prst="rect">
            <a:avLst/>
          </a:prstGeom>
          <a:solidFill>
            <a:srgbClr val="F8CF0D"/>
          </a:solidFill>
          <a:ln>
            <a:noFill/>
          </a:ln>
        </p:spPr>
        <p:txBody>
          <a:bodyPr spcFirstLastPara="1" wrap="square" lIns="0" tIns="24175" rIns="0" bIns="0" anchor="t" anchorCtr="0">
            <a:spAutoFit/>
          </a:bodyPr>
          <a:lstStyle/>
          <a:p>
            <a:pPr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1A161D"/>
                </a:solidFill>
                <a:latin typeface="Poppins"/>
                <a:ea typeface="Poppins"/>
                <a:cs typeface="Poppins"/>
                <a:sym typeface="Poppins"/>
              </a:rPr>
              <a:t>Founder &amp; CEO /CFO</a:t>
            </a:r>
            <a:endParaRPr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0" name="Google Shape;570;p13"/>
          <p:cNvSpPr txBox="1"/>
          <p:nvPr/>
        </p:nvSpPr>
        <p:spPr>
          <a:xfrm>
            <a:off x="4735635" y="5323432"/>
            <a:ext cx="2468880" cy="239855"/>
          </a:xfrm>
          <a:prstGeom prst="rect">
            <a:avLst/>
          </a:prstGeom>
          <a:solidFill>
            <a:srgbClr val="F8CF0D"/>
          </a:solidFill>
          <a:ln>
            <a:noFill/>
          </a:ln>
        </p:spPr>
        <p:txBody>
          <a:bodyPr spcFirstLastPara="1" wrap="square" lIns="0" tIns="24175" rIns="0" bIns="0" anchor="t" anchorCtr="0">
            <a:spAutoFit/>
          </a:bodyPr>
          <a:lstStyle/>
          <a:p>
            <a:pPr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CPO</a:t>
            </a:r>
            <a:endParaRPr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3" name="Google Shape;573;p13"/>
          <p:cNvSpPr txBox="1"/>
          <p:nvPr/>
        </p:nvSpPr>
        <p:spPr>
          <a:xfrm>
            <a:off x="11038068" y="5687753"/>
            <a:ext cx="2306490" cy="770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Worked in Public Relations at Four Seasons Hotels</a:t>
            </a:r>
          </a:p>
          <a:p>
            <a:pPr marL="17275" algn="ctr"/>
            <a:r>
              <a:rPr lang="en-US" sz="1224" b="1" dirty="0">
                <a:solidFill>
                  <a:srgbClr val="F5C746"/>
                </a:solidFill>
                <a:latin typeface="Poppins"/>
                <a:ea typeface="Poppins"/>
                <a:cs typeface="Poppins"/>
                <a:sym typeface="Poppins"/>
              </a:rPr>
              <a:t>6 years of experience</a:t>
            </a:r>
          </a:p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24"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4" name="Google Shape;574;p13"/>
          <p:cNvSpPr txBox="1"/>
          <p:nvPr/>
        </p:nvSpPr>
        <p:spPr>
          <a:xfrm>
            <a:off x="11002637" y="4890208"/>
            <a:ext cx="2377352" cy="29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ctr" anchorCtr="0">
            <a:spAutoFit/>
          </a:bodyPr>
          <a:lstStyle/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36" b="1">
                <a:solidFill>
                  <a:srgbClr val="F8CF0D"/>
                </a:solidFill>
                <a:latin typeface="Poppins"/>
                <a:ea typeface="Poppins"/>
                <a:cs typeface="Poppins"/>
                <a:sym typeface="Poppins"/>
              </a:rPr>
              <a:t>Hilda Ramadan</a:t>
            </a:r>
            <a:endParaRPr sz="1836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75" name="Google Shape;575;p13"/>
          <p:cNvSpPr txBox="1"/>
          <p:nvPr/>
        </p:nvSpPr>
        <p:spPr>
          <a:xfrm>
            <a:off x="11038068" y="5323432"/>
            <a:ext cx="2306490" cy="257298"/>
          </a:xfrm>
          <a:prstGeom prst="rect">
            <a:avLst/>
          </a:prstGeom>
          <a:solidFill>
            <a:srgbClr val="F8CF0D"/>
          </a:solidFill>
          <a:ln>
            <a:noFill/>
          </a:ln>
        </p:spPr>
        <p:txBody>
          <a:bodyPr spcFirstLastPara="1" wrap="square" lIns="0" tIns="41450" rIns="0" bIns="0" anchor="t" anchorCtr="0">
            <a:spAutoFit/>
          </a:bodyPr>
          <a:lstStyle/>
          <a:p>
            <a:pPr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1A161D"/>
                </a:solidFill>
                <a:latin typeface="Poppins"/>
                <a:ea typeface="Poppins"/>
                <a:cs typeface="Poppins"/>
                <a:sym typeface="Poppins"/>
              </a:rPr>
              <a:t>Marketing Manager</a:t>
            </a:r>
            <a:endParaRPr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77" name="Google Shape;577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5008" y="1769952"/>
            <a:ext cx="3008328" cy="3008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08232" y="6220317"/>
            <a:ext cx="2366163" cy="23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13" descr="A logo with a smil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29099" y="7038322"/>
            <a:ext cx="1220146" cy="730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13"/>
          <p:cNvPicPr preferRelativeResize="0"/>
          <p:nvPr/>
        </p:nvPicPr>
        <p:blipFill rotWithShape="1">
          <a:blip r:embed="rId7">
            <a:alphaModFix/>
          </a:blip>
          <a:srcRect b="24657"/>
          <a:stretch/>
        </p:blipFill>
        <p:spPr>
          <a:xfrm>
            <a:off x="10752010" y="1523026"/>
            <a:ext cx="2878606" cy="3255254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13"/>
          <p:cNvSpPr txBox="1"/>
          <p:nvPr/>
        </p:nvSpPr>
        <p:spPr>
          <a:xfrm>
            <a:off x="14171376" y="5323432"/>
            <a:ext cx="2306490" cy="239855"/>
          </a:xfrm>
          <a:prstGeom prst="rect">
            <a:avLst/>
          </a:prstGeom>
          <a:solidFill>
            <a:srgbClr val="F8CF0D"/>
          </a:solidFill>
          <a:ln>
            <a:noFill/>
          </a:ln>
        </p:spPr>
        <p:txBody>
          <a:bodyPr spcFirstLastPara="1" wrap="square" lIns="0" tIns="24175" rIns="0" bIns="0" anchor="t" anchorCtr="0">
            <a:spAutoFit/>
          </a:bodyPr>
          <a:lstStyle/>
          <a:p>
            <a:pPr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A161D"/>
              </a:buClr>
              <a:buSzPts val="1632"/>
              <a:buFont typeface="Poppins"/>
              <a:buNone/>
            </a:pPr>
            <a:r>
              <a:rPr lang="en-US" b="1" dirty="0">
                <a:solidFill>
                  <a:srgbClr val="1A161D"/>
                </a:solidFill>
                <a:latin typeface="Poppins"/>
                <a:ea typeface="Poppins"/>
                <a:cs typeface="Poppins"/>
                <a:sym typeface="Poppins"/>
              </a:rPr>
              <a:t>AI Advisor</a:t>
            </a:r>
            <a:endParaRPr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82" name="Google Shape;582;p13"/>
          <p:cNvSpPr txBox="1"/>
          <p:nvPr/>
        </p:nvSpPr>
        <p:spPr>
          <a:xfrm>
            <a:off x="14135945" y="4890208"/>
            <a:ext cx="2377352" cy="299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ctr" anchorCtr="0">
            <a:spAutoFit/>
          </a:bodyPr>
          <a:lstStyle/>
          <a:p>
            <a:pPr marL="17275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36" b="1">
                <a:solidFill>
                  <a:srgbClr val="F8CF0D"/>
                </a:solidFill>
                <a:latin typeface="Poppins"/>
                <a:ea typeface="Poppins"/>
                <a:cs typeface="Poppins"/>
                <a:sym typeface="Poppins"/>
              </a:rPr>
              <a:t>Dr.Jamilah</a:t>
            </a:r>
            <a:endParaRPr sz="1836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83" name="Google Shape;583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907321" y="1943680"/>
            <a:ext cx="2834600" cy="283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1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4002980" y="6978497"/>
            <a:ext cx="2643283" cy="849803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13"/>
          <p:cNvSpPr txBox="1"/>
          <p:nvPr/>
        </p:nvSpPr>
        <p:spPr>
          <a:xfrm>
            <a:off x="14171376" y="5737714"/>
            <a:ext cx="2306489" cy="639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7275" rIns="0" bIns="0" anchor="t" anchorCtr="0">
            <a:spAutoFit/>
          </a:bodyPr>
          <a:lstStyle/>
          <a:p>
            <a:pPr marL="17275" marR="6910" lvl="0" indent="0" algn="ctr" rtl="0">
              <a:lnSpc>
                <a:spcPct val="109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24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Specialized in AI-Driven Data Analytics and Strategic Planning </a:t>
            </a:r>
            <a:endParaRPr dirty="0"/>
          </a:p>
        </p:txBody>
      </p:sp>
      <p:pic>
        <p:nvPicPr>
          <p:cNvPr id="586" name="Google Shape;586;p1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82988" y="2224280"/>
            <a:ext cx="2574174" cy="25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1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498936" y="6923534"/>
            <a:ext cx="942279" cy="95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1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101491" y="1859253"/>
            <a:ext cx="2085019" cy="2919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1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7909763" y="6985845"/>
            <a:ext cx="2468474" cy="835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35;p2">
            <a:extLst>
              <a:ext uri="{FF2B5EF4-FFF2-40B4-BE49-F238E27FC236}">
                <a16:creationId xmlns:a16="http://schemas.microsoft.com/office/drawing/2014/main" id="{B92A613A-F217-99F0-2D55-C3A8ABC0F369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33;p2">
            <a:extLst>
              <a:ext uri="{FF2B5EF4-FFF2-40B4-BE49-F238E27FC236}">
                <a16:creationId xmlns:a16="http://schemas.microsoft.com/office/drawing/2014/main" id="{C1300A0E-30FB-37DF-9DED-53686D4BA2DD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TEAM</a:t>
            </a:r>
            <a:endParaRPr lang="en-US" sz="4800" b="1" spc="300" dirty="0"/>
          </a:p>
        </p:txBody>
      </p:sp>
      <p:sp>
        <p:nvSpPr>
          <p:cNvPr id="6" name="Google Shape;575;p13">
            <a:extLst>
              <a:ext uri="{FF2B5EF4-FFF2-40B4-BE49-F238E27FC236}">
                <a16:creationId xmlns:a16="http://schemas.microsoft.com/office/drawing/2014/main" id="{2B3AC085-A7C2-6483-A32B-A7891C2F3045}"/>
              </a:ext>
            </a:extLst>
          </p:cNvPr>
          <p:cNvSpPr txBox="1"/>
          <p:nvPr/>
        </p:nvSpPr>
        <p:spPr>
          <a:xfrm>
            <a:off x="7990068" y="5323432"/>
            <a:ext cx="2306490" cy="257298"/>
          </a:xfrm>
          <a:prstGeom prst="rect">
            <a:avLst/>
          </a:prstGeom>
          <a:solidFill>
            <a:srgbClr val="F8CF0D"/>
          </a:solidFill>
          <a:ln>
            <a:noFill/>
          </a:ln>
        </p:spPr>
        <p:txBody>
          <a:bodyPr spcFirstLastPara="1" wrap="square" lIns="0" tIns="41450" rIns="0" bIns="0" anchor="t" anchorCtr="0">
            <a:spAutoFit/>
          </a:bodyPr>
          <a:lstStyle/>
          <a:p>
            <a:pPr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1A161D"/>
                </a:solidFill>
                <a:latin typeface="Poppins"/>
                <a:ea typeface="Poppins"/>
                <a:cs typeface="Poppins"/>
                <a:sym typeface="Poppins"/>
              </a:rPr>
              <a:t>Engineering Manager</a:t>
            </a:r>
            <a:endParaRPr b="1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Google Shape;134;p2">
            <a:extLst>
              <a:ext uri="{FF2B5EF4-FFF2-40B4-BE49-F238E27FC236}">
                <a16:creationId xmlns:a16="http://schemas.microsoft.com/office/drawing/2014/main" id="{546DE5D0-3780-5AB2-352A-1C0AAD94BF76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 rot="-5400000" flipH="1">
            <a:off x="17465850" y="9549767"/>
            <a:ext cx="485035" cy="256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" name="Google Shape;594;p14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0" y="0"/>
            <a:ext cx="18582797" cy="1046292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7" name="Google Shape;597;p14"/>
          <p:cNvGrpSpPr/>
          <p:nvPr/>
        </p:nvGrpSpPr>
        <p:grpSpPr>
          <a:xfrm>
            <a:off x="2133697" y="1502969"/>
            <a:ext cx="13477097" cy="6187970"/>
            <a:chOff x="1891400" y="3678707"/>
            <a:chExt cx="6480699" cy="2975594"/>
          </a:xfrm>
        </p:grpSpPr>
        <p:pic>
          <p:nvPicPr>
            <p:cNvPr id="598" name="Google Shape;598;p14" descr="A yellow and white pie chart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891758" y="3678707"/>
              <a:ext cx="2975594" cy="29755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14"/>
            <p:cNvSpPr/>
            <p:nvPr/>
          </p:nvSpPr>
          <p:spPr>
            <a:xfrm>
              <a:off x="6390264" y="4209007"/>
              <a:ext cx="1981835" cy="381000"/>
            </a:xfrm>
            <a:custGeom>
              <a:avLst/>
              <a:gdLst/>
              <a:ahLst/>
              <a:cxnLst/>
              <a:rect l="l" t="t" r="r" b="b"/>
              <a:pathLst>
                <a:path w="1981834" h="381000" extrusionOk="0">
                  <a:moveTo>
                    <a:pt x="0" y="380847"/>
                  </a:moveTo>
                  <a:lnTo>
                    <a:pt x="84175" y="0"/>
                  </a:lnTo>
                  <a:lnTo>
                    <a:pt x="1981377" y="0"/>
                  </a:lnTo>
                </a:path>
              </a:pathLst>
            </a:cu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14"/>
            <p:cNvSpPr/>
            <p:nvPr/>
          </p:nvSpPr>
          <p:spPr>
            <a:xfrm>
              <a:off x="1891400" y="4509877"/>
              <a:ext cx="2525395" cy="316230"/>
            </a:xfrm>
            <a:custGeom>
              <a:avLst/>
              <a:gdLst/>
              <a:ahLst/>
              <a:cxnLst/>
              <a:rect l="l" t="t" r="r" b="b"/>
              <a:pathLst>
                <a:path w="2525395" h="316229" extrusionOk="0">
                  <a:moveTo>
                    <a:pt x="2524785" y="315658"/>
                  </a:moveTo>
                  <a:lnTo>
                    <a:pt x="2417521" y="0"/>
                  </a:lnTo>
                  <a:lnTo>
                    <a:pt x="0" y="0"/>
                  </a:lnTo>
                </a:path>
              </a:pathLst>
            </a:custGeom>
            <a:noFill/>
            <a:ln w="126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14"/>
            <p:cNvSpPr/>
            <p:nvPr/>
          </p:nvSpPr>
          <p:spPr>
            <a:xfrm flipV="1">
              <a:off x="2481325" y="6291922"/>
              <a:ext cx="2190750" cy="226939"/>
            </a:xfrm>
            <a:custGeom>
              <a:avLst/>
              <a:gdLst/>
              <a:ahLst/>
              <a:cxnLst/>
              <a:rect l="l" t="t" r="r" b="b"/>
              <a:pathLst>
                <a:path w="2190750" h="269239" extrusionOk="0">
                  <a:moveTo>
                    <a:pt x="2190419" y="269163"/>
                  </a:moveTo>
                  <a:lnTo>
                    <a:pt x="1969744" y="0"/>
                  </a:lnTo>
                  <a:lnTo>
                    <a:pt x="0" y="0"/>
                  </a:lnTo>
                </a:path>
              </a:pathLst>
            </a:custGeom>
            <a:noFill/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14"/>
            <p:cNvSpPr txBox="1"/>
            <p:nvPr/>
          </p:nvSpPr>
          <p:spPr>
            <a:xfrm>
              <a:off x="2481325" y="6260307"/>
              <a:ext cx="1089660" cy="215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50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Technology</a:t>
              </a:r>
              <a:endParaRPr sz="2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05" name="Google Shape;605;p14"/>
            <p:cNvSpPr txBox="1"/>
            <p:nvPr/>
          </p:nvSpPr>
          <p:spPr>
            <a:xfrm>
              <a:off x="1899505" y="4230296"/>
              <a:ext cx="1132840" cy="215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50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Senior Hires</a:t>
              </a:r>
              <a:endParaRPr sz="2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06" name="Google Shape;606;p14"/>
            <p:cNvSpPr txBox="1"/>
            <p:nvPr/>
          </p:nvSpPr>
          <p:spPr>
            <a:xfrm>
              <a:off x="7399128" y="3886130"/>
              <a:ext cx="970915" cy="21521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50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Marketing</a:t>
              </a:r>
              <a:endParaRPr sz="2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07" name="Google Shape;607;p14"/>
            <p:cNvSpPr txBox="1"/>
            <p:nvPr/>
          </p:nvSpPr>
          <p:spPr>
            <a:xfrm>
              <a:off x="5481031" y="5560962"/>
              <a:ext cx="694282" cy="3018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2050" rIns="0" bIns="0" anchor="t" anchorCtr="0">
              <a:spAutoFit/>
            </a:bodyPr>
            <a:lstStyle/>
            <a:p>
              <a:pPr marL="127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1" dirty="0">
                  <a:solidFill>
                    <a:srgbClr val="121C19"/>
                  </a:solidFill>
                  <a:latin typeface="Poppins"/>
                  <a:ea typeface="Poppins"/>
                  <a:cs typeface="Poppins"/>
                  <a:sym typeface="Poppins"/>
                </a:rPr>
                <a:t>45%</a:t>
              </a:r>
              <a:endParaRPr sz="4000" dirty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pic>
        <p:nvPicPr>
          <p:cNvPr id="608" name="Google Shape;608;p14" descr="A close up of a buildi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14310360" y="6309360"/>
            <a:ext cx="3977640" cy="3977640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14"/>
          <p:cNvSpPr txBox="1"/>
          <p:nvPr/>
        </p:nvSpPr>
        <p:spPr>
          <a:xfrm>
            <a:off x="3697800" y="7843877"/>
            <a:ext cx="1089240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chemeClr val="lt1"/>
                </a:solidFill>
                <a:latin typeface="Montserrat" pitchFamily="2" charset="77"/>
                <a:ea typeface="Poppins"/>
                <a:cs typeface="Poppins"/>
                <a:sym typeface="Poppins"/>
              </a:rPr>
              <a:t>AMOUNT</a:t>
            </a:r>
            <a:r>
              <a:rPr lang="en-US" sz="4800" b="1" dirty="0">
                <a:solidFill>
                  <a:srgbClr val="F5C644"/>
                </a:solidFill>
                <a:latin typeface="Montserrat" pitchFamily="2" charset="77"/>
                <a:ea typeface="Poppins"/>
                <a:cs typeface="Poppins"/>
                <a:sym typeface="Poppins"/>
              </a:rPr>
              <a:t> </a:t>
            </a:r>
            <a:endParaRPr sz="4800" dirty="0">
              <a:latin typeface="Montserrat" pitchFamily="2" charset="77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FFC000"/>
                </a:solidFill>
                <a:latin typeface="Montserrat" pitchFamily="2" charset="77"/>
                <a:ea typeface="Poppins"/>
                <a:cs typeface="Poppins"/>
                <a:sym typeface="Poppins"/>
              </a:rPr>
              <a:t>5 MILLION USD$</a:t>
            </a:r>
            <a:endParaRPr sz="4800" dirty="0">
              <a:solidFill>
                <a:srgbClr val="FFC000"/>
              </a:solidFill>
              <a:latin typeface="Montserrat" pitchFamily="2" charset="77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135;p2">
            <a:extLst>
              <a:ext uri="{FF2B5EF4-FFF2-40B4-BE49-F238E27FC236}">
                <a16:creationId xmlns:a16="http://schemas.microsoft.com/office/drawing/2014/main" id="{31F2F3F8-095A-92D2-910E-7BDCCB64155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33;p2">
            <a:extLst>
              <a:ext uri="{FF2B5EF4-FFF2-40B4-BE49-F238E27FC236}">
                <a16:creationId xmlns:a16="http://schemas.microsoft.com/office/drawing/2014/main" id="{C4CB47CA-BFA8-9B9E-234C-B0F5D2C222C3}"/>
              </a:ext>
            </a:extLst>
          </p:cNvPr>
          <p:cNvSpPr txBox="1"/>
          <p:nvPr/>
        </p:nvSpPr>
        <p:spPr>
          <a:xfrm>
            <a:off x="0" y="368992"/>
            <a:ext cx="182880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spc="300" dirty="0">
                <a:solidFill>
                  <a:srgbClr val="FFFFFF"/>
                </a:solidFill>
                <a:latin typeface="Poppins Black"/>
                <a:cs typeface="Poppins Black"/>
                <a:sym typeface="Poppins Black"/>
              </a:rPr>
              <a:t>BUILTOP ASK</a:t>
            </a:r>
            <a:endParaRPr lang="en-US" sz="4800" b="1" spc="300" dirty="0"/>
          </a:p>
        </p:txBody>
      </p:sp>
      <p:sp>
        <p:nvSpPr>
          <p:cNvPr id="7" name="Google Shape;607;p14">
            <a:extLst>
              <a:ext uri="{FF2B5EF4-FFF2-40B4-BE49-F238E27FC236}">
                <a16:creationId xmlns:a16="http://schemas.microsoft.com/office/drawing/2014/main" id="{CCF54800-5E4F-FAB2-021F-6F4360829705}"/>
              </a:ext>
            </a:extLst>
          </p:cNvPr>
          <p:cNvSpPr txBox="1"/>
          <p:nvPr/>
        </p:nvSpPr>
        <p:spPr>
          <a:xfrm>
            <a:off x="9250537" y="2808307"/>
            <a:ext cx="1443811" cy="62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121C19"/>
                </a:solidFill>
                <a:latin typeface="Poppins"/>
                <a:ea typeface="Poppins"/>
                <a:cs typeface="Poppins"/>
                <a:sym typeface="Poppins"/>
              </a:rPr>
              <a:t>37%</a:t>
            </a:r>
            <a:endParaRPr sz="40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Google Shape;607;p14">
            <a:extLst>
              <a:ext uri="{FF2B5EF4-FFF2-40B4-BE49-F238E27FC236}">
                <a16:creationId xmlns:a16="http://schemas.microsoft.com/office/drawing/2014/main" id="{8EAAA787-5D19-3D86-2692-787B02AB51EB}"/>
              </a:ext>
            </a:extLst>
          </p:cNvPr>
          <p:cNvSpPr txBox="1"/>
          <p:nvPr/>
        </p:nvSpPr>
        <p:spPr>
          <a:xfrm>
            <a:off x="7194414" y="4167869"/>
            <a:ext cx="1443811" cy="62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05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solidFill>
                  <a:srgbClr val="121C19"/>
                </a:solidFill>
                <a:latin typeface="Poppins"/>
                <a:ea typeface="Poppins"/>
                <a:cs typeface="Poppins"/>
                <a:sym typeface="Poppins"/>
              </a:rPr>
              <a:t>18%</a:t>
            </a:r>
            <a:endParaRPr sz="4000" dirty="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15"/>
          <p:cNvPicPr preferRelativeResize="0"/>
          <p:nvPr/>
        </p:nvPicPr>
        <p:blipFill rotWithShape="1">
          <a:blip r:embed="rId3">
            <a:alphaModFix amt="8000"/>
          </a:blip>
          <a:srcRect/>
          <a:stretch/>
        </p:blipFill>
        <p:spPr>
          <a:xfrm>
            <a:off x="-219574" y="-6"/>
            <a:ext cx="18582797" cy="10462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5" name="Google Shape;615;p15"/>
          <p:cNvPicPr preferRelativeResize="0"/>
          <p:nvPr/>
        </p:nvPicPr>
        <p:blipFill rotWithShape="1">
          <a:blip r:embed="rId3">
            <a:alphaModFix amt="18000"/>
          </a:blip>
          <a:srcRect/>
          <a:stretch/>
        </p:blipFill>
        <p:spPr>
          <a:xfrm>
            <a:off x="0" y="42666"/>
            <a:ext cx="18582796" cy="10462922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p15"/>
          <p:cNvSpPr txBox="1"/>
          <p:nvPr/>
        </p:nvSpPr>
        <p:spPr>
          <a:xfrm>
            <a:off x="5261586" y="2007418"/>
            <a:ext cx="11722200" cy="377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00" b="1">
                <a:solidFill>
                  <a:srgbClr val="F5C644"/>
                </a:solidFill>
                <a:latin typeface="Poppins"/>
                <a:ea typeface="Poppins"/>
                <a:cs typeface="Poppins"/>
                <a:sym typeface="Poppins"/>
              </a:rPr>
              <a:t>Thanks</a:t>
            </a:r>
            <a:endParaRPr/>
          </a:p>
        </p:txBody>
      </p:sp>
      <p:sp>
        <p:nvSpPr>
          <p:cNvPr id="617" name="Google Shape;617;p15"/>
          <p:cNvSpPr txBox="1"/>
          <p:nvPr/>
        </p:nvSpPr>
        <p:spPr>
          <a:xfrm>
            <a:off x="5827139" y="5260637"/>
            <a:ext cx="433882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In the world of construction, </a:t>
            </a:r>
            <a:br>
              <a:rPr lang="en-US" sz="1600" b="1" i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600" b="1" i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every brick is a piece of creativity, </a:t>
            </a:r>
            <a:br>
              <a:rPr lang="en-US" sz="1600" b="1" i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600" b="1" i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and every structure is a masterpiece.</a:t>
            </a:r>
            <a:endParaRPr sz="1600" b="1" i="1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18" name="Google Shape;6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2648713" y="5145736"/>
            <a:ext cx="485035" cy="2567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15"/>
          <p:cNvPicPr preferRelativeResize="0"/>
          <p:nvPr/>
        </p:nvPicPr>
        <p:blipFill rotWithShape="1">
          <a:blip r:embed="rId5">
            <a:alphaModFix/>
          </a:blip>
          <a:srcRect b="2779"/>
          <a:stretch/>
        </p:blipFill>
        <p:spPr>
          <a:xfrm>
            <a:off x="11545404" y="4369142"/>
            <a:ext cx="6077873" cy="5908974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15"/>
          <p:cNvSpPr txBox="1"/>
          <p:nvPr/>
        </p:nvSpPr>
        <p:spPr>
          <a:xfrm>
            <a:off x="2168654" y="6898797"/>
            <a:ext cx="3985260" cy="1095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8477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Want to reach us?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700" marR="5080" lvl="0" indent="0" algn="l" rtl="0">
              <a:lnSpc>
                <a:spcPct val="122300"/>
              </a:lnSpc>
              <a:spcBef>
                <a:spcPts val="71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Email: </a:t>
            </a:r>
            <a:r>
              <a:rPr lang="en-US" sz="14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aaljohani@builtop.com</a:t>
            </a:r>
            <a:r>
              <a:rPr lang="en-US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2700" marR="5080" lvl="0" indent="0" algn="l" rtl="0">
              <a:lnSpc>
                <a:spcPct val="122300"/>
              </a:lnSpc>
              <a:spcBef>
                <a:spcPts val="715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Phone: +966-548745035</a:t>
            </a:r>
            <a:endParaRPr sz="1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" name="Google Shape;135;p2">
            <a:extLst>
              <a:ext uri="{FF2B5EF4-FFF2-40B4-BE49-F238E27FC236}">
                <a16:creationId xmlns:a16="http://schemas.microsoft.com/office/drawing/2014/main" id="{E4B86B30-B0CE-B20A-932F-3F0557F3560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20624" y="9097069"/>
            <a:ext cx="2076179" cy="805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4671</TotalTime>
  <Words>522</Words>
  <Application>Microsoft Office PowerPoint</Application>
  <PresentationFormat>Custom</PresentationFormat>
  <Paragraphs>211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Montserrat SemiBold</vt:lpstr>
      <vt:lpstr>Poppins Light</vt:lpstr>
      <vt:lpstr>Poppins</vt:lpstr>
      <vt:lpstr>Montserrat</vt:lpstr>
      <vt:lpstr>Calibri</vt:lpstr>
      <vt:lpstr>Times New Roman</vt:lpstr>
      <vt:lpstr>Arial</vt:lpstr>
      <vt:lpstr>Poppins Black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Personal</dc:creator>
  <cp:lastModifiedBy>Ayman Aljohani</cp:lastModifiedBy>
  <cp:revision>37</cp:revision>
  <cp:lastPrinted>2024-11-02T09:49:26Z</cp:lastPrinted>
  <dcterms:created xsi:type="dcterms:W3CDTF">2023-06-08T06:35:20Z</dcterms:created>
  <dcterms:modified xsi:type="dcterms:W3CDTF">2024-11-05T08:09:49Z</dcterms:modified>
</cp:coreProperties>
</file>