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56" r:id="rId3"/>
    <p:sldId id="257" r:id="rId4"/>
    <p:sldId id="258" r:id="rId5"/>
    <p:sldId id="261" r:id="rId6"/>
    <p:sldId id="262" r:id="rId7"/>
    <p:sldId id="263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4558"/>
  </p:normalViewPr>
  <p:slideViewPr>
    <p:cSldViewPr snapToGrid="0" snapToObjects="1">
      <p:cViewPr varScale="1">
        <p:scale>
          <a:sx n="104" d="100"/>
          <a:sy n="104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BDED-1881-B94C-85AA-D874E25547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4DE06-E571-B349-B9DE-20D735D4C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3B603-5DF8-8F48-900C-59ED69F54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33B6-ED51-F340-A3CF-F0E981BE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C4D1D-7037-5844-9183-7AC56A63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89545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4B79DD-A02D-E54B-BDF6-A871E6207A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61D80-3772-3D44-81C4-98F1B4D6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AC0DE-D2B3-4F40-9738-B0F56347E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772BD-D756-AE4C-A9E0-5425D8572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845D2-7607-724F-BD12-2E2DA6154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29A38-111E-834B-8F99-A42D47928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19558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1B1B-B129-E448-AA11-96FADF62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93" y="250826"/>
            <a:ext cx="10515600" cy="1325033"/>
          </a:xfrm>
        </p:spPr>
        <p:txBody>
          <a:bodyPr>
            <a:normAutofit/>
          </a:bodyPr>
          <a:lstStyle>
            <a:lvl1pPr algn="r">
              <a:defRPr sz="5333" b="0" i="0">
                <a:solidFill>
                  <a:srgbClr val="00739A"/>
                </a:solidFill>
                <a:latin typeface="29LT Azer Medium" pitchFamily="2" charset="-78"/>
                <a:cs typeface="29LT Azer Medium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C7A3D-0139-524D-9C96-A050C2EA2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968" y="1945570"/>
            <a:ext cx="10515600" cy="4349749"/>
          </a:xfrm>
        </p:spPr>
        <p:txBody>
          <a:bodyPr/>
          <a:lstStyle>
            <a:lvl1pPr marL="0" indent="0" algn="r">
              <a:buFontTx/>
              <a:buNone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29LT Azer" pitchFamily="2" charset="-78"/>
                <a:cs typeface="29LT Azer" pitchFamily="2" charset="-78"/>
              </a:defRPr>
            </a:lvl1pPr>
            <a:lvl2pPr marL="609585" indent="0" algn="r">
              <a:buFontTx/>
              <a:buNone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29LT Azer" pitchFamily="2" charset="-78"/>
                <a:cs typeface="29LT Azer" pitchFamily="2" charset="-78"/>
              </a:defRPr>
            </a:lvl2pPr>
            <a:lvl3pPr marL="1219170" indent="0" algn="r">
              <a:buFontTx/>
              <a:buNone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29LT Azer" pitchFamily="2" charset="-78"/>
                <a:cs typeface="29LT Azer" pitchFamily="2" charset="-78"/>
              </a:defRPr>
            </a:lvl3pPr>
            <a:lvl4pPr marL="1828754" indent="0" algn="r">
              <a:buFontTx/>
              <a:buNone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29LT Azer" pitchFamily="2" charset="-78"/>
                <a:cs typeface="29LT Azer" pitchFamily="2" charset="-78"/>
              </a:defRPr>
            </a:lvl4pPr>
            <a:lvl5pPr marL="2438339" indent="0" algn="r">
              <a:buFontTx/>
              <a:buNone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29LT Azer" pitchFamily="2" charset="-78"/>
                <a:cs typeface="29LT Azer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72FBB4-117E-4546-A1EB-763ACA7FF619}"/>
              </a:ext>
            </a:extLst>
          </p:cNvPr>
          <p:cNvSpPr/>
          <p:nvPr userDrawn="1"/>
        </p:nvSpPr>
        <p:spPr>
          <a:xfrm>
            <a:off x="11353800" y="0"/>
            <a:ext cx="855024" cy="6858000"/>
          </a:xfrm>
          <a:prstGeom prst="rect">
            <a:avLst/>
          </a:prstGeom>
          <a:solidFill>
            <a:srgbClr val="007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latin typeface="29LT Azer Medium" pitchFamily="2" charset="-78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88ADD5B-270A-5B43-A18D-5E3E6BC9C12B}"/>
              </a:ext>
            </a:extLst>
          </p:cNvPr>
          <p:cNvSpPr txBox="1">
            <a:spLocks/>
          </p:cNvSpPr>
          <p:nvPr userDrawn="1"/>
        </p:nvSpPr>
        <p:spPr>
          <a:xfrm>
            <a:off x="459271" y="6372109"/>
            <a:ext cx="1077941" cy="321275"/>
          </a:xfrm>
          <a:prstGeom prst="rect">
            <a:avLst/>
          </a:prstGeom>
        </p:spPr>
        <p:txBody>
          <a:bodyPr vert="horz" lIns="121920" tIns="60960" rIns="121920" bIns="6096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1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67" dirty="0">
                <a:solidFill>
                  <a:schemeClr val="tx1">
                    <a:lumMod val="50000"/>
                    <a:lumOff val="50000"/>
                  </a:schemeClr>
                </a:solidFill>
                <a:latin typeface="29LT Azer Light" pitchFamily="2" charset="-78"/>
                <a:cs typeface="29LT Azer Light" pitchFamily="2" charset="-78"/>
              </a:rPr>
              <a:t>Thakaa.sa</a:t>
            </a:r>
            <a:endParaRPr lang="ar-SA" sz="2400" b="0" i="0" dirty="0">
              <a:solidFill>
                <a:schemeClr val="tx1">
                  <a:lumMod val="50000"/>
                  <a:lumOff val="50000"/>
                </a:schemeClr>
              </a:solidFill>
              <a:latin typeface="29LT Azer Light" pitchFamily="2" charset="-78"/>
              <a:ea typeface="Arial"/>
              <a:cs typeface="29LT Azer Light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306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449E0-ECFD-4546-8E11-88D49568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7A767-B313-C344-9787-4420483B2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F288A-B1E4-1248-846B-61A0A7735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594AE-CE8E-4D4C-9F30-3BD082397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C357E-7008-274B-98BA-3D82A58E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43631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B0ABF-A450-8440-ABA1-57E50451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0A7D4-E81D-8B41-BA27-A9458271CC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4974D-5531-4148-A79F-E3ED61BFF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6E386D-E6BE-F84F-90C1-FE4E2CBE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6A1F5-697F-794D-863B-383B7087C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2C9FA9-A4A5-0D48-85BB-C2A6D144A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99289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562F5-2F2C-1D41-A1CB-99B4A5BD3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602D9-0588-404E-A41D-6BC375322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0DE35-99B7-D046-9601-CB035C932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B09E5-8C82-F547-AB2B-CC18FAC031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7FE0E1-FF1A-D942-AE05-A547BE85D5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02AFA0-424A-8542-BE0C-B812920F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3E6772-8E94-B740-A1DF-CA4B26D9F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D86956-ACCE-694A-BA40-04D3FD4F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02343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4FEC-BEB4-D944-B2AA-CC0E9474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A05072-F8DD-B54A-91EE-AE0CCBC0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45940F-A2A5-2E49-927D-9DAAC77FA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53C842-86E0-E244-9913-FB69FAB26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1560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37A98D-F6F8-AC43-AA42-A9927C833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869581-843F-5A41-A058-1152EF5E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B3A37-0FF4-BE4E-8D75-DA5884A41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32710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BBE8-BD29-E741-BB8E-009A8B107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C5C2D-A2CF-844B-8659-0600422AB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07C87-F4A3-1044-896A-8649D5149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C610D-BD81-2B45-9D18-578C8A0E2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7431C-EE12-FB42-9AAA-7DC302D29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66707-1020-094B-A8D3-CC6C3F53B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03805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79A81-98E3-F346-8FD0-485933198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A63751-42FA-7D47-8459-F8D3D4765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61504-988C-024E-A5BD-D11CB1B15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786E56-5AE3-AB41-93C1-3A6BDE0D5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49184-8A33-DD41-AB3D-FB47D6488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0E1-A458-EE46-B7C2-1AFFBC515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691727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E92A0-50A3-BE46-A06F-E254E0CCE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096A7B-8CDA-984D-BDDB-45131513E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9E27A-0932-7949-803E-5DC95D8A5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4B911-809E-6341-AF16-9ED07749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8DB21-3E03-0B4E-B684-F01B93A7C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651559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5AB06D-7619-024C-94AB-0F67DB606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42BF89-9F46-F84F-A88C-DBC313FBCF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12A24-D4A1-E849-9426-42E929289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65F58-E56D-BF44-9EA2-CF194D992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12214-CDE5-C84B-9090-E7E4FA6D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51295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68D4E2-4F43-A04E-9AC3-FDB46A167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9AE86-5335-1C43-BDCF-A0B794F05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7C9B7-86FC-314C-973E-E5E686D8D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F5FDC-B55F-BB47-96E5-5AEB503E218D}" type="datetimeFigureOut">
              <a:rPr lang="en-SA" smtClean="0"/>
              <a:t>05/22/2024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840EE-6C9F-0344-9E4C-752AB5CC0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A2E64-A7A0-B74E-8717-504EE7D9B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8FF26-F878-1A4F-A9F3-7394C417DAF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69072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0E63F5-5FD7-204A-8EF8-04A8CB69AFB7}"/>
              </a:ext>
            </a:extLst>
          </p:cNvPr>
          <p:cNvSpPr txBox="1"/>
          <p:nvPr/>
        </p:nvSpPr>
        <p:spPr>
          <a:xfrm>
            <a:off x="3216165" y="2828835"/>
            <a:ext cx="5759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>
                <a:solidFill>
                  <a:srgbClr val="00739A"/>
                </a:solidFill>
                <a:latin typeface="29LT Azer" pitchFamily="2" charset="-78"/>
                <a:cs typeface="29LT Azer" pitchFamily="2" charset="-78"/>
              </a:rPr>
              <a:t>نموذج العرض الاستثماري</a:t>
            </a:r>
            <a:endParaRPr lang="en-SA" sz="3600" dirty="0">
              <a:solidFill>
                <a:srgbClr val="00739A"/>
              </a:solidFill>
              <a:latin typeface="29LT Azer" pitchFamily="2" charset="-78"/>
              <a:cs typeface="29LT Azer" pitchFamily="2" charset="-78"/>
            </a:endParaRPr>
          </a:p>
          <a:p>
            <a:pPr algn="ctr"/>
            <a:endParaRPr lang="en-SA" sz="3600" dirty="0">
              <a:solidFill>
                <a:srgbClr val="0073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5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DEB75-E38C-EF48-A0C2-23EC1593E8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r-SA" dirty="0">
                <a:latin typeface="29LT Azer" pitchFamily="2" charset="-78"/>
                <a:cs typeface="29LT Azer" pitchFamily="2" charset="-78"/>
              </a:rPr>
              <a:t>العنوان : عرض استثماري  </a:t>
            </a:r>
            <a:br>
              <a:rPr lang="ar-SA" dirty="0">
                <a:latin typeface="29LT Azer" pitchFamily="2" charset="-78"/>
                <a:cs typeface="29LT Azer" pitchFamily="2" charset="-78"/>
              </a:rPr>
            </a:b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56E65-FE06-354D-ADA0-36988B825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ar-SA" dirty="0">
                <a:latin typeface="29LT Azer" pitchFamily="2" charset="-78"/>
                <a:cs typeface="29LT Azer" pitchFamily="2" charset="-78"/>
              </a:rPr>
              <a:t>اسم المنشأة /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فايدرا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</a:t>
            </a:r>
          </a:p>
          <a:p>
            <a:r>
              <a:rPr lang="ar-SA" dirty="0">
                <a:latin typeface="29LT Azer" pitchFamily="2" charset="-78"/>
                <a:cs typeface="29LT Azer" pitchFamily="2" charset="-78"/>
              </a:rPr>
              <a:t>اسم المقدم / تركي ال محيل </a:t>
            </a:r>
          </a:p>
        </p:txBody>
      </p:sp>
    </p:spTree>
    <p:extLst>
      <p:ext uri="{BB962C8B-B14F-4D97-AF65-F5344CB8AC3E}">
        <p14:creationId xmlns:p14="http://schemas.microsoft.com/office/powerpoint/2010/main" val="270888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2DFF0-70AA-5546-AD7F-66970686E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  الفرصة الاستثمارية 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229B7-432F-B343-9CA5-95BFC65C7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لاحتياج السوق المستهدف وبناء الفرصة الاستثمارية عليها.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احتياج السوق السعودي الى استهلاك العطور بنسبة 80%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ارقام مبيعات العطور بناء الى إحصاء بمبلغ اجمالي 1 مليار دولار خلال عام 2023</a:t>
            </a:r>
          </a:p>
          <a:p>
            <a:pPr algn="r" rtl="1"/>
            <a:endParaRPr lang="ar-SA" dirty="0">
              <a:latin typeface="29LT Azer" pitchFamily="2" charset="-78"/>
              <a:cs typeface="29LT Aze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7755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F675-A23A-E842-AC74-336C566B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القيمة المضافة أو التنافسية 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42990-3A78-2049-8179-DA6648D1C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94" y="1253331"/>
            <a:ext cx="10515600" cy="4351338"/>
          </a:xfrm>
        </p:spPr>
        <p:txBody>
          <a:bodyPr/>
          <a:lstStyle/>
          <a:p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وضّح القيمة التنافسية لديك والمختلفة عن المتواجدين والمنافسين في القطاع ذاته. </a:t>
            </a:r>
          </a:p>
          <a:p>
            <a:pPr marL="0" indent="0" algn="r" rtl="1">
              <a:buNone/>
            </a:pP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F7BD9-2836-754D-B9C3-618E77FD11E9}"/>
              </a:ext>
            </a:extLst>
          </p:cNvPr>
          <p:cNvSpPr txBox="1"/>
          <p:nvPr/>
        </p:nvSpPr>
        <p:spPr>
          <a:xfrm>
            <a:off x="3571171" y="2578894"/>
            <a:ext cx="753443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1- جودة الزيوت العطرية</a:t>
            </a:r>
          </a:p>
          <a:p>
            <a:pPr marL="0" algn="r" defTabSz="914400" rtl="1" eaLnBrk="1" latinLnBrk="0" hangingPunct="1"/>
            <a:r>
              <a:rPr lang="ar-SA" sz="2800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2- تركيبة الروائح مختلفة ومميزة </a:t>
            </a:r>
          </a:p>
          <a:p>
            <a:pPr marL="0" algn="r" defTabSz="914400" rtl="1" eaLnBrk="1" latinLnBrk="0" hangingPunct="1"/>
            <a:r>
              <a:rPr lang="ar-SA" sz="2800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3- ثبات تركيز وفواحان الزيوت اكثر من 8 ساعات</a:t>
            </a:r>
          </a:p>
          <a:p>
            <a:pPr marL="0" algn="r" defTabSz="914400" rtl="1" eaLnBrk="1" latinLnBrk="0" hangingPunct="1"/>
            <a:r>
              <a:rPr lang="ar-SA" sz="2800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4- تصميم هوية مبتكرة </a:t>
            </a:r>
          </a:p>
          <a:p>
            <a:pPr marL="0" algn="r" defTabSz="914400" rtl="1" eaLnBrk="1" latinLnBrk="0" hangingPunct="1"/>
            <a:r>
              <a:rPr lang="ar-SA" sz="2800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5- التركيز على خدمة العميل على مدار 24 ساعة وحل المشاكل </a:t>
            </a:r>
          </a:p>
          <a:p>
            <a:pPr marL="0" algn="r" defTabSz="914400" rtl="1" eaLnBrk="1" latinLnBrk="0" hangingPunct="1"/>
            <a:r>
              <a:rPr lang="ar-SA" sz="2800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.</a:t>
            </a:r>
            <a:endParaRPr lang="en-SA" sz="2800" dirty="0">
              <a:solidFill>
                <a:schemeClr val="bg2">
                  <a:lumMod val="50000"/>
                </a:schemeClr>
              </a:solidFill>
              <a:latin typeface="29LT Azer" pitchFamily="2" charset="-78"/>
              <a:cs typeface="29LT Aze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8081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29603-31E1-F545-8732-3EAC70B93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نموذج العمل التجاري 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0A688-9B5F-C047-8D14-E7621611D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عرض نموذج العمل في حال الرغبة بالمشاركة، لتكون المعرفة التامة بأبعاده واضحة.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التركيز على مصدر أرباح المنشأة.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التسويق في المنصات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1- التيك توك – حملات ترويجية مع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بلوقر</a:t>
            </a:r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2- قوقل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ادز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– حملات ترويجية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3- سناب شات – حملات قوية مع مؤثرين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4-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الانستقرام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– حملات ترويجية</a:t>
            </a:r>
          </a:p>
          <a:p>
            <a:pPr marL="0" indent="0" algn="r" rtl="1">
              <a:buNone/>
            </a:pPr>
            <a:endParaRPr lang="ar-SA" dirty="0">
              <a:latin typeface="29LT Azer" pitchFamily="2" charset="-78"/>
              <a:cs typeface="29LT Aze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1596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8591-3EAD-BA45-A913-B0E7751F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خطة الدخول إلى السوق 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7907-4C1F-7547-8280-4DA9C9C7E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النسبة</a:t>
            </a:r>
          </a:p>
        </p:txBody>
      </p:sp>
      <p:pic>
        <p:nvPicPr>
          <p:cNvPr id="4" name="Picture 3" descr="A picture containing stereo&#10;&#10;Description automatically generated">
            <a:extLst>
              <a:ext uri="{FF2B5EF4-FFF2-40B4-BE49-F238E27FC236}">
                <a16:creationId xmlns:a16="http://schemas.microsoft.com/office/drawing/2014/main" id="{4306EFD5-CF7C-BA49-AC91-DCC88572EF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86" b="6320"/>
          <a:stretch/>
        </p:blipFill>
        <p:spPr>
          <a:xfrm>
            <a:off x="7405991" y="3429000"/>
            <a:ext cx="3947809" cy="23072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2DDEA7-3152-A041-942C-A267CE1847CA}"/>
              </a:ext>
            </a:extLst>
          </p:cNvPr>
          <p:cNvSpPr txBox="1"/>
          <p:nvPr/>
        </p:nvSpPr>
        <p:spPr>
          <a:xfrm>
            <a:off x="4724765" y="3816628"/>
            <a:ext cx="3704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إجمالي الطلب في السوق على المنتج أو الخدمة. </a:t>
            </a:r>
            <a:endParaRPr lang="en-SA" dirty="0">
              <a:solidFill>
                <a:schemeClr val="bg2">
                  <a:lumMod val="50000"/>
                </a:schemeClr>
              </a:solidFill>
              <a:latin typeface="29LT Azer" pitchFamily="2" charset="-78"/>
              <a:cs typeface="29LT Azer" pitchFamily="2" charset="-78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4EC402-64E9-C849-90AB-10920A19FE3B}"/>
              </a:ext>
            </a:extLst>
          </p:cNvPr>
          <p:cNvCxnSpPr>
            <a:cxnSpLocks/>
          </p:cNvCxnSpPr>
          <p:nvPr/>
        </p:nvCxnSpPr>
        <p:spPr>
          <a:xfrm flipH="1">
            <a:off x="8429625" y="4001294"/>
            <a:ext cx="812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3C8D80F-5377-BE4B-9D9C-2FF5A64A2D02}"/>
              </a:ext>
            </a:extLst>
          </p:cNvPr>
          <p:cNvCxnSpPr>
            <a:cxnSpLocks/>
          </p:cNvCxnSpPr>
          <p:nvPr/>
        </p:nvCxnSpPr>
        <p:spPr>
          <a:xfrm flipH="1">
            <a:off x="8315325" y="4582605"/>
            <a:ext cx="812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E9EFD3B-F998-5747-9BC4-65818424D157}"/>
              </a:ext>
            </a:extLst>
          </p:cNvPr>
          <p:cNvCxnSpPr>
            <a:cxnSpLocks/>
          </p:cNvCxnSpPr>
          <p:nvPr/>
        </p:nvCxnSpPr>
        <p:spPr>
          <a:xfrm flipH="1">
            <a:off x="8315325" y="5420519"/>
            <a:ext cx="812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DC86842-2FE6-754F-AA72-2A03E1D0422B}"/>
              </a:ext>
            </a:extLst>
          </p:cNvPr>
          <p:cNvSpPr txBox="1"/>
          <p:nvPr/>
        </p:nvSpPr>
        <p:spPr>
          <a:xfrm>
            <a:off x="1433970" y="4397939"/>
            <a:ext cx="6704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السوق المتاح والذي بالإمكان الدخول فيه واستهدافه ويقع في المحيط الجغرافي المحيط بك. </a:t>
            </a:r>
            <a:endParaRPr lang="en-SA" dirty="0">
              <a:solidFill>
                <a:schemeClr val="bg2">
                  <a:lumMod val="50000"/>
                </a:schemeClr>
              </a:solidFill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C0C1AC-3B6B-C849-8444-AC2ACC18E408}"/>
              </a:ext>
            </a:extLst>
          </p:cNvPr>
          <p:cNvSpPr txBox="1"/>
          <p:nvPr/>
        </p:nvSpPr>
        <p:spPr>
          <a:xfrm>
            <a:off x="3639744" y="5231377"/>
            <a:ext cx="4429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السوق الذي ممكن الاستحواذ عليه وأخذ الحصة الأكبر فيه.</a:t>
            </a:r>
            <a:endParaRPr lang="en-SA" dirty="0">
              <a:solidFill>
                <a:schemeClr val="bg2">
                  <a:lumMod val="50000"/>
                </a:schemeClr>
              </a:solidFill>
              <a:latin typeface="29LT Azer" pitchFamily="2" charset="-78"/>
              <a:cs typeface="29LT Azer" pitchFamily="2" charset="-78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D4192AEB-A76B-A067-B723-07A953294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7895" y="3840176"/>
            <a:ext cx="450728" cy="369332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4F0CACC2-9B9A-307F-BE9F-C268E2BAC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7895" y="4411105"/>
            <a:ext cx="450728" cy="356164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725FB7EF-43D6-ED56-6CB2-696ABD33A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0239" y="5098473"/>
            <a:ext cx="551242" cy="32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6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39C03-5A24-3C4B-976A-9D67744C4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تحليل المنافسين 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140A2-8183-F945-AAE5-40FE86E6C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828"/>
            <a:ext cx="10515600" cy="4351338"/>
          </a:xfrm>
        </p:spPr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توضيح من هم المنافسين وما يقدمونه.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كيف يختلف الحل المقترح أو المنتج/ الخدمة عن الموجود في السوق.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قيمتك بين منافسيك (بخدمة أفضل – جودة – سرعة خدمة - .. أو ماذا )</a:t>
            </a:r>
            <a:r>
              <a:rPr lang="en-SA" dirty="0">
                <a:latin typeface="29LT Azer" pitchFamily="2" charset="-78"/>
                <a:cs typeface="29LT Azer" pitchFamily="2" charset="-78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E54A0A-FFAB-4F48-9CB6-A926EBAB46DC}"/>
              </a:ext>
            </a:extLst>
          </p:cNvPr>
          <p:cNvSpPr txBox="1"/>
          <p:nvPr/>
        </p:nvSpPr>
        <p:spPr>
          <a:xfrm>
            <a:off x="9274666" y="2987199"/>
            <a:ext cx="26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dirty="0">
                <a:solidFill>
                  <a:schemeClr val="bg2">
                    <a:lumMod val="50000"/>
                  </a:schemeClr>
                </a:solidFill>
                <a:latin typeface="29LT Azer" pitchFamily="2" charset="-78"/>
                <a:cs typeface="29LT Azer" pitchFamily="2" charset="-78"/>
              </a:rPr>
              <a:t>نموذج لجدول تحليل منافسين: </a:t>
            </a:r>
            <a:endParaRPr lang="en-SA" dirty="0">
              <a:solidFill>
                <a:schemeClr val="bg2">
                  <a:lumMod val="50000"/>
                </a:schemeClr>
              </a:solidFill>
              <a:latin typeface="29LT Azer" pitchFamily="2" charset="-78"/>
              <a:cs typeface="29LT Azer" pitchFamily="2" charset="-78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D738F2-039C-0542-84C2-355388C84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003878"/>
              </p:ext>
            </p:extLst>
          </p:nvPr>
        </p:nvGraphicFramePr>
        <p:xfrm>
          <a:off x="387927" y="3361488"/>
          <a:ext cx="10326255" cy="2897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3329">
                  <a:extLst>
                    <a:ext uri="{9D8B030D-6E8A-4147-A177-3AD203B41FA5}">
                      <a16:colId xmlns:a16="http://schemas.microsoft.com/office/drawing/2014/main" val="2754491533"/>
                    </a:ext>
                  </a:extLst>
                </a:gridCol>
                <a:gridCol w="2224013">
                  <a:extLst>
                    <a:ext uri="{9D8B030D-6E8A-4147-A177-3AD203B41FA5}">
                      <a16:colId xmlns:a16="http://schemas.microsoft.com/office/drawing/2014/main" val="2037860570"/>
                    </a:ext>
                  </a:extLst>
                </a:gridCol>
                <a:gridCol w="2086987">
                  <a:extLst>
                    <a:ext uri="{9D8B030D-6E8A-4147-A177-3AD203B41FA5}">
                      <a16:colId xmlns:a16="http://schemas.microsoft.com/office/drawing/2014/main" val="739312837"/>
                    </a:ext>
                  </a:extLst>
                </a:gridCol>
                <a:gridCol w="2086987">
                  <a:extLst>
                    <a:ext uri="{9D8B030D-6E8A-4147-A177-3AD203B41FA5}">
                      <a16:colId xmlns:a16="http://schemas.microsoft.com/office/drawing/2014/main" val="98809293"/>
                    </a:ext>
                  </a:extLst>
                </a:gridCol>
                <a:gridCol w="2074939">
                  <a:extLst>
                    <a:ext uri="{9D8B030D-6E8A-4147-A177-3AD203B41FA5}">
                      <a16:colId xmlns:a16="http://schemas.microsoft.com/office/drawing/2014/main" val="2107615956"/>
                    </a:ext>
                  </a:extLst>
                </a:gridCol>
              </a:tblGrid>
              <a:tr h="14320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>
                          <a:latin typeface="29LT Azer" pitchFamily="2" charset="-78"/>
                          <a:cs typeface="29LT Azer" pitchFamily="2" charset="-78"/>
                        </a:rPr>
                        <a:t>المنشآت الأخرى/ المنافسين</a:t>
                      </a:r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SA" sz="1400" dirty="0">
                          <a:latin typeface="29LT Azer" pitchFamily="2" charset="-78"/>
                          <a:cs typeface="29LT Azer" pitchFamily="2" charset="-78"/>
                        </a:rPr>
                        <a:t>المنشآت الأخرى/ المنافسين</a:t>
                      </a:r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SA" sz="1400" dirty="0">
                          <a:latin typeface="29LT Azer" pitchFamily="2" charset="-78"/>
                          <a:cs typeface="29LT Azer" pitchFamily="2" charset="-78"/>
                        </a:rPr>
                        <a:t>المنشآت الأخرى/ المنافسين</a:t>
                      </a:r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400" dirty="0">
                          <a:latin typeface="29LT Azer" pitchFamily="2" charset="-78"/>
                          <a:cs typeface="29LT Azer" pitchFamily="2" charset="-78"/>
                        </a:rPr>
                        <a:t>منشأتك</a:t>
                      </a:r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234180"/>
                  </a:ext>
                </a:extLst>
              </a:tr>
              <a:tr h="506367">
                <a:tc>
                  <a:txBody>
                    <a:bodyPr/>
                    <a:lstStyle/>
                    <a:p>
                      <a:r>
                        <a:rPr lang="ar-SA" sz="1600" b="1" dirty="0" err="1">
                          <a:latin typeface="29LT Azer" pitchFamily="2" charset="-78"/>
                          <a:cs typeface="29LT Azer" pitchFamily="2" charset="-78"/>
                        </a:rPr>
                        <a:t>فيمونت</a:t>
                      </a:r>
                      <a:r>
                        <a:rPr lang="ar-SA" sz="1600" b="1" dirty="0">
                          <a:latin typeface="29LT Azer" pitchFamily="2" charset="-78"/>
                          <a:cs typeface="29LT Azer" pitchFamily="2" charset="-78"/>
                        </a:rPr>
                        <a:t>           </a:t>
                      </a:r>
                      <a:endParaRPr lang="en-SA" sz="16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عساف                </a:t>
                      </a:r>
                      <a:endParaRPr lang="en-SA" sz="14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>
                          <a:latin typeface="29LT Azer" pitchFamily="2" charset="-78"/>
                          <a:cs typeface="29LT Azer" pitchFamily="2" charset="-78"/>
                        </a:rPr>
                        <a:t>       </a:t>
                      </a:r>
                      <a:r>
                        <a:rPr lang="ar-SA" sz="1800" b="1" dirty="0" err="1">
                          <a:latin typeface="29LT Azer" pitchFamily="2" charset="-78"/>
                          <a:cs typeface="29LT Azer" pitchFamily="2" charset="-78"/>
                        </a:rPr>
                        <a:t>لافيرن</a:t>
                      </a:r>
                      <a:r>
                        <a:rPr lang="ar-SA" sz="1800" b="1" dirty="0">
                          <a:latin typeface="29LT Azer" pitchFamily="2" charset="-78"/>
                          <a:cs typeface="29LT Azer" pitchFamily="2" charset="-78"/>
                        </a:rPr>
                        <a:t>               </a:t>
                      </a:r>
                      <a:endParaRPr lang="en-SA" sz="18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sz="1800" b="1" dirty="0" err="1">
                          <a:latin typeface="29LT Azer" pitchFamily="2" charset="-78"/>
                          <a:cs typeface="29LT Azer" pitchFamily="2" charset="-78"/>
                        </a:rPr>
                        <a:t>فايدرا</a:t>
                      </a:r>
                      <a:r>
                        <a:rPr lang="ar-SA" sz="1800" b="1" dirty="0">
                          <a:latin typeface="29LT Azer" pitchFamily="2" charset="-78"/>
                          <a:cs typeface="29LT Azer" pitchFamily="2" charset="-78"/>
                        </a:rPr>
                        <a:t>             </a:t>
                      </a:r>
                      <a:endParaRPr lang="en-SA" sz="18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المنافسين </a:t>
                      </a:r>
                      <a:endParaRPr lang="en-SA" sz="14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724657"/>
                  </a:ext>
                </a:extLst>
              </a:tr>
              <a:tr h="506367"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العامل المؤثر</a:t>
                      </a:r>
                    </a:p>
                    <a:p>
                      <a:pPr marL="0" algn="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مثال: سرعة الوصول</a:t>
                      </a:r>
                      <a:endParaRPr lang="en-SA" sz="14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210512"/>
                  </a:ext>
                </a:extLst>
              </a:tr>
              <a:tr h="543647"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المؤثر</a:t>
                      </a:r>
                    </a:p>
                    <a:p>
                      <a:pPr marL="0" algn="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مثال: قوة التسويق  </a:t>
                      </a:r>
                      <a:endParaRPr lang="en-SA" sz="14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152563"/>
                  </a:ext>
                </a:extLst>
              </a:tr>
              <a:tr h="506367"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خدمة عملاء المنافسين </a:t>
                      </a:r>
                      <a:endParaRPr lang="en-SA" sz="14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18629"/>
                  </a:ext>
                </a:extLst>
              </a:tr>
              <a:tr h="506367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SA" sz="1400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العامل المؤثر</a:t>
                      </a:r>
                    </a:p>
                    <a:p>
                      <a:pPr marL="0" algn="r" defTabSz="914400" rtl="1" eaLnBrk="1" latinLnBrk="0" hangingPunct="1"/>
                      <a:r>
                        <a:rPr lang="ar-SA" sz="1400" b="1" dirty="0">
                          <a:latin typeface="29LT Azer" pitchFamily="2" charset="-78"/>
                          <a:cs typeface="29LT Azer" pitchFamily="2" charset="-78"/>
                        </a:rPr>
                        <a:t>مثال: الجودة </a:t>
                      </a:r>
                      <a:endParaRPr lang="en-SA" sz="1400" b="1" dirty="0">
                        <a:latin typeface="29LT Azer" pitchFamily="2" charset="-78"/>
                        <a:cs typeface="29LT Azer" pitchFamily="2" charset="-78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113025"/>
                  </a:ext>
                </a:extLst>
              </a:tr>
            </a:tbl>
          </a:graphicData>
        </a:graphic>
      </p:graphicFrame>
      <p:pic>
        <p:nvPicPr>
          <p:cNvPr id="23" name="Graphic 22" descr="Checkmark">
            <a:extLst>
              <a:ext uri="{FF2B5EF4-FFF2-40B4-BE49-F238E27FC236}">
                <a16:creationId xmlns:a16="http://schemas.microsoft.com/office/drawing/2014/main" id="{095E717C-A9BB-7D43-839B-AE1846C73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3544" y="4320535"/>
            <a:ext cx="279456" cy="279456"/>
          </a:xfrm>
          <a:prstGeom prst="rect">
            <a:avLst/>
          </a:prstGeom>
        </p:spPr>
      </p:pic>
      <p:pic>
        <p:nvPicPr>
          <p:cNvPr id="25" name="Graphic 24" descr="Checkmark">
            <a:extLst>
              <a:ext uri="{FF2B5EF4-FFF2-40B4-BE49-F238E27FC236}">
                <a16:creationId xmlns:a16="http://schemas.microsoft.com/office/drawing/2014/main" id="{3A8E3173-1699-114F-9E5F-FC4B71770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3544" y="5349079"/>
            <a:ext cx="279456" cy="279456"/>
          </a:xfrm>
          <a:prstGeom prst="rect">
            <a:avLst/>
          </a:prstGeom>
        </p:spPr>
      </p:pic>
      <p:pic>
        <p:nvPicPr>
          <p:cNvPr id="26" name="Graphic 25" descr="Checkmark">
            <a:extLst>
              <a:ext uri="{FF2B5EF4-FFF2-40B4-BE49-F238E27FC236}">
                <a16:creationId xmlns:a16="http://schemas.microsoft.com/office/drawing/2014/main" id="{7A6EE6C7-0DAB-D34B-880B-47C3598DD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3544" y="5847645"/>
            <a:ext cx="279456" cy="279456"/>
          </a:xfrm>
          <a:prstGeom prst="rect">
            <a:avLst/>
          </a:prstGeom>
        </p:spPr>
      </p:pic>
      <p:pic>
        <p:nvPicPr>
          <p:cNvPr id="27" name="Graphic 26" descr="Checkmark">
            <a:extLst>
              <a:ext uri="{FF2B5EF4-FFF2-40B4-BE49-F238E27FC236}">
                <a16:creationId xmlns:a16="http://schemas.microsoft.com/office/drawing/2014/main" id="{263B523B-C211-B747-A748-80CF61361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8472" y="5847645"/>
            <a:ext cx="279456" cy="279456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CBE05CC0-A0E6-8B4D-9D20-859C9AFA5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7350" y="4872517"/>
            <a:ext cx="279456" cy="279456"/>
          </a:xfrm>
          <a:prstGeom prst="rect">
            <a:avLst/>
          </a:prstGeom>
        </p:spPr>
      </p:pic>
      <p:pic>
        <p:nvPicPr>
          <p:cNvPr id="33" name="Graphic 32" descr="Checkmark">
            <a:extLst>
              <a:ext uri="{FF2B5EF4-FFF2-40B4-BE49-F238E27FC236}">
                <a16:creationId xmlns:a16="http://schemas.microsoft.com/office/drawing/2014/main" id="{AE4DFC83-39D7-554D-8AAB-77EE1268B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9341" y="4310722"/>
            <a:ext cx="279456" cy="279456"/>
          </a:xfrm>
          <a:prstGeom prst="rect">
            <a:avLst/>
          </a:prstGeom>
        </p:spPr>
      </p:pic>
      <p:pic>
        <p:nvPicPr>
          <p:cNvPr id="35" name="Graphic 34" descr="Checkmark">
            <a:extLst>
              <a:ext uri="{FF2B5EF4-FFF2-40B4-BE49-F238E27FC236}">
                <a16:creationId xmlns:a16="http://schemas.microsoft.com/office/drawing/2014/main" id="{2F60ACF7-12E5-2046-BD09-DD65BBCD9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1883" y="4310722"/>
            <a:ext cx="279456" cy="279456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EBF866CB-AFC3-684C-888D-393918850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1883" y="5339266"/>
            <a:ext cx="279456" cy="279456"/>
          </a:xfrm>
          <a:prstGeom prst="rect">
            <a:avLst/>
          </a:prstGeom>
        </p:spPr>
      </p:pic>
      <p:pic>
        <p:nvPicPr>
          <p:cNvPr id="5" name="Graphic 26" descr="Checkmark">
            <a:extLst>
              <a:ext uri="{FF2B5EF4-FFF2-40B4-BE49-F238E27FC236}">
                <a16:creationId xmlns:a16="http://schemas.microsoft.com/office/drawing/2014/main" id="{53E2516E-6C6E-98C9-A176-91E14BCA4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53065" y="4840700"/>
            <a:ext cx="279456" cy="27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3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DF28-2972-ED44-94F7-94EB2626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التوقعات المالية والمقاييس الرئيسية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5BB17-AB4F-E948-9944-FB432626C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SA" dirty="0">
                <a:latin typeface="29LT Azer" pitchFamily="2" charset="-78"/>
                <a:cs typeface="29LT Azer" pitchFamily="2" charset="-78"/>
              </a:rPr>
              <a:t>نطمح انتشار العلامة التجارية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فايدرا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في انحاء المملكة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العربيةالسعودية</a:t>
            </a:r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marL="0" indent="0" algn="r" rtl="1">
              <a:buNone/>
            </a:pPr>
            <a:r>
              <a:rPr lang="ar-SA" dirty="0">
                <a:latin typeface="29LT Azer" pitchFamily="2" charset="-78"/>
                <a:cs typeface="29LT Azer" pitchFamily="2" charset="-78"/>
              </a:rPr>
              <a:t>1- تحقيق بيع 50 الف عبوة عطر خلال منتصف السنة</a:t>
            </a:r>
          </a:p>
          <a:p>
            <a:pPr marL="0" indent="0" algn="r" rtl="1">
              <a:buNone/>
            </a:pPr>
            <a:r>
              <a:rPr lang="ar-SA" dirty="0">
                <a:latin typeface="29LT Azer" pitchFamily="2" charset="-78"/>
                <a:cs typeface="29LT Azer" pitchFamily="2" charset="-78"/>
              </a:rPr>
              <a:t>2- تحقيق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شهريأ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بيع 10 الاف عبوة  </a:t>
            </a:r>
          </a:p>
          <a:p>
            <a:pPr marL="0" indent="0" algn="r" rtl="1">
              <a:buNone/>
            </a:pPr>
            <a:r>
              <a:rPr lang="ar-SA" dirty="0">
                <a:latin typeface="29LT Azer" pitchFamily="2" charset="-78"/>
                <a:cs typeface="29LT Azer" pitchFamily="2" charset="-78"/>
              </a:rPr>
              <a:t>3- حفل تدشين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البراند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فايدرا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بحضور 50 مشهور في بداية عام 2025</a:t>
            </a:r>
          </a:p>
          <a:p>
            <a:pPr marL="0" indent="0" algn="r" rtl="1">
              <a:buNone/>
            </a:pPr>
            <a:r>
              <a:rPr lang="ar-SA" dirty="0">
                <a:latin typeface="29LT Azer" pitchFamily="2" charset="-78"/>
                <a:cs typeface="29LT Azer" pitchFamily="2" charset="-78"/>
              </a:rPr>
              <a:t>4- نطمح ان يكون القيمة السوقية بعد خمس سنوات 500 مليون</a:t>
            </a:r>
          </a:p>
        </p:txBody>
      </p:sp>
    </p:spTree>
    <p:extLst>
      <p:ext uri="{BB962C8B-B14F-4D97-AF65-F5344CB8AC3E}">
        <p14:creationId xmlns:p14="http://schemas.microsoft.com/office/powerpoint/2010/main" val="62888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E24DE-283B-E048-A1BD-9A96C8605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المرحلة الحالية 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40A5A-0393-164F-8236-AD50B8B8E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295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ar-SA" dirty="0">
                <a:latin typeface="29LT Azer" pitchFamily="2" charset="-78"/>
                <a:cs typeface="29LT Azer" pitchFamily="2" charset="-78"/>
              </a:rPr>
              <a:t>براند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فايدرا</a:t>
            </a:r>
            <a:r>
              <a:rPr lang="ar-SA" dirty="0">
                <a:latin typeface="29LT Azer" pitchFamily="2" charset="-78"/>
                <a:cs typeface="29LT Azer" pitchFamily="2" charset="-78"/>
              </a:rPr>
              <a:t> للعطور براند ناشئة اربع شهور من ابتداء المشروع</a:t>
            </a:r>
          </a:p>
          <a:p>
            <a:pPr algn="r" rtl="1"/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algn="r" rtl="1"/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marL="0" indent="0" algn="r" rtl="1">
              <a:buNone/>
            </a:pPr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المبلغ المالي المستهدف للاستثمار او شراكة : 3 مليون ريال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نسبة الاستثمار 35% بعقد اربع سنوات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نسبة الشراكة 20% </a:t>
            </a:r>
          </a:p>
          <a:p>
            <a:pPr algn="r" rtl="1"/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marL="0" indent="0" algn="r" rtl="1">
              <a:buNone/>
            </a:pPr>
            <a:r>
              <a:rPr lang="ar-SA" dirty="0">
                <a:latin typeface="29LT Azer" pitchFamily="2" charset="-78"/>
                <a:cs typeface="29LT Azer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1694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BA424-F00E-884D-A260-AAD65B818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شكرًا على حسن استماعكم 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FC52B-B862-904D-80CD-00C49E584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اسم المنشأة / </a:t>
            </a:r>
            <a:r>
              <a:rPr lang="ar-SA" dirty="0" err="1">
                <a:latin typeface="29LT Azer" pitchFamily="2" charset="-78"/>
                <a:cs typeface="29LT Azer" pitchFamily="2" charset="-78"/>
              </a:rPr>
              <a:t>فايدرا</a:t>
            </a:r>
            <a:endParaRPr lang="ar-SA" dirty="0">
              <a:latin typeface="29LT Azer" pitchFamily="2" charset="-78"/>
              <a:cs typeface="29LT Azer" pitchFamily="2" charset="-78"/>
            </a:endParaRP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اسم المقدم / تركي ال محيل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العنوان / الرياض </a:t>
            </a:r>
          </a:p>
          <a:p>
            <a:pPr algn="r" rtl="1"/>
            <a:r>
              <a:rPr lang="ar-SA" dirty="0">
                <a:latin typeface="29LT Azer" pitchFamily="2" charset="-78"/>
                <a:cs typeface="29LT Azer" pitchFamily="2" charset="-78"/>
              </a:rPr>
              <a:t>وسائل التواصل / </a:t>
            </a:r>
            <a:r>
              <a:rPr lang="en-US" dirty="0">
                <a:latin typeface="29LT Azer" pitchFamily="2" charset="-78"/>
                <a:cs typeface="29LT Azer" pitchFamily="2" charset="-78"/>
              </a:rPr>
              <a:t>0537354833</a:t>
            </a:r>
            <a:endParaRPr lang="en-SA" dirty="0">
              <a:latin typeface="29LT Azer" pitchFamily="2" charset="-78"/>
              <a:cs typeface="29LT Aze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6595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3473</TotalTime>
  <Words>382</Words>
  <Application>Microsoft Office PowerPoint</Application>
  <PresentationFormat>شاشة عريضة</PresentationFormat>
  <Paragraphs>72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7" baseType="lpstr">
      <vt:lpstr>29LT Azer</vt:lpstr>
      <vt:lpstr>29LT Azer Light</vt:lpstr>
      <vt:lpstr>29LT Azer Medium</vt:lpstr>
      <vt:lpstr>Arial</vt:lpstr>
      <vt:lpstr>Calibri</vt:lpstr>
      <vt:lpstr>Calibri Light</vt:lpstr>
      <vt:lpstr>Office Theme</vt:lpstr>
      <vt:lpstr>عرض تقديمي في PowerPoint</vt:lpstr>
      <vt:lpstr>العنوان : عرض استثماري   </vt:lpstr>
      <vt:lpstr>  الفرصة الاستثمارية </vt:lpstr>
      <vt:lpstr>القيمة المضافة أو التنافسية </vt:lpstr>
      <vt:lpstr>نموذج العمل التجاري </vt:lpstr>
      <vt:lpstr>خطة الدخول إلى السوق </vt:lpstr>
      <vt:lpstr>تحليل المنافسين </vt:lpstr>
      <vt:lpstr>التوقعات المالية والمقاييس الرئيسية</vt:lpstr>
      <vt:lpstr>المرحلة الحالية </vt:lpstr>
      <vt:lpstr>شكرًا على حسن استماعكم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Fatimah  Jelaidan</dc:creator>
  <cp:lastModifiedBy>dell</cp:lastModifiedBy>
  <cp:revision>73</cp:revision>
  <dcterms:created xsi:type="dcterms:W3CDTF">2020-02-25T11:50:56Z</dcterms:created>
  <dcterms:modified xsi:type="dcterms:W3CDTF">2024-05-22T20:50:23Z</dcterms:modified>
</cp:coreProperties>
</file>