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762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نمط متوسط 2 - تميي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95909"/>
  </p:normalViewPr>
  <p:slideViewPr>
    <p:cSldViewPr snapToGrid="0">
      <p:cViewPr varScale="1">
        <p:scale>
          <a:sx n="93" d="100"/>
          <a:sy n="93" d="100"/>
        </p:scale>
        <p:origin x="216" y="9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928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ar-SA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ورقة1!$B$1</c:f>
              <c:strCache>
                <c:ptCount val="1"/>
                <c:pt idx="0">
                  <c:v>الطلبات المطلوبة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ورقة1!$A$2:$A$5</c:f>
              <c:strCache>
                <c:ptCount val="2"/>
                <c:pt idx="0">
                  <c:v>الطلبات في موقع حراج</c:v>
                </c:pt>
                <c:pt idx="1">
                  <c:v>الطلبات في موقع ديل 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70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60-D84C-868F-102B3F03AB9F}"/>
            </c:ext>
          </c:extLst>
        </c:ser>
        <c:ser>
          <c:idx val="1"/>
          <c:order val="1"/>
          <c:tx>
            <c:strRef>
              <c:f>ورقة1!$C$1</c:f>
              <c:strCache>
                <c:ptCount val="1"/>
                <c:pt idx="0">
                  <c:v>تم الرد على طلب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ورقة1!$A$2:$A$5</c:f>
              <c:strCache>
                <c:ptCount val="2"/>
                <c:pt idx="0">
                  <c:v>الطلبات في موقع حراج</c:v>
                </c:pt>
                <c:pt idx="1">
                  <c:v>الطلبات في موقع ديل </c:v>
                </c:pt>
              </c:strCache>
            </c:strRef>
          </c:cat>
          <c:val>
            <c:numRef>
              <c:f>ورقة1!$C$2:$C$5</c:f>
              <c:numCache>
                <c:formatCode>General</c:formatCode>
                <c:ptCount val="4"/>
                <c:pt idx="0">
                  <c:v>70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60-D84C-868F-102B3F03AB9F}"/>
            </c:ext>
          </c:extLst>
        </c:ser>
        <c:ser>
          <c:idx val="2"/>
          <c:order val="2"/>
          <c:tx>
            <c:strRef>
              <c:f>ورقة1!$D$1</c:f>
              <c:strCache>
                <c:ptCount val="1"/>
                <c:pt idx="0">
                  <c:v>انجز الطلب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ورقة1!$A$2:$A$5</c:f>
              <c:strCache>
                <c:ptCount val="2"/>
                <c:pt idx="0">
                  <c:v>الطلبات في موقع حراج</c:v>
                </c:pt>
                <c:pt idx="1">
                  <c:v>الطلبات في موقع ديل </c:v>
                </c:pt>
              </c:strCache>
            </c:strRef>
          </c:cat>
          <c:val>
            <c:numRef>
              <c:f>ورقة1!$D$2:$D$5</c:f>
              <c:numCache>
                <c:formatCode>General</c:formatCode>
                <c:ptCount val="4"/>
                <c:pt idx="0">
                  <c:v>45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60-D84C-868F-102B3F03A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82486160"/>
        <c:axId val="1182507840"/>
        <c:axId val="0"/>
      </c:bar3DChart>
      <c:catAx>
        <c:axId val="118248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1182507840"/>
        <c:crosses val="autoZero"/>
        <c:auto val="1"/>
        <c:lblAlgn val="ctr"/>
        <c:lblOffset val="100"/>
        <c:noMultiLvlLbl val="0"/>
      </c:catAx>
      <c:valAx>
        <c:axId val="118250784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ar-SA"/>
          </a:p>
        </c:txPr>
        <c:crossAx val="118248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ar-S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ar-SA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ar-S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ورقة1!$B$1</c:f>
              <c:strCache>
                <c:ptCount val="1"/>
                <c:pt idx="0">
                  <c:v>المبيعات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A52-E948-B95C-88AD02A779EB}"/>
              </c:ext>
            </c:extLst>
          </c:dPt>
          <c:dPt>
            <c:idx val="1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2A52-E948-B95C-88AD02A779EB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A52-E948-B95C-88AD02A779E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2A52-E948-B95C-88AD02A779E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ar-SA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ورقة1!$A$2:$A$5</c:f>
              <c:strCache>
                <c:ptCount val="3"/>
                <c:pt idx="0">
                  <c:v>اجمالي الطلب في السوق</c:v>
                </c:pt>
                <c:pt idx="1">
                  <c:v>السوق المتاح واللذي من الممكن الدخول اليه</c:v>
                </c:pt>
                <c:pt idx="2">
                  <c:v>السوق اللذي ممكن الاستحواذ علية</c:v>
                </c:pt>
              </c:strCache>
            </c:strRef>
          </c:cat>
          <c:val>
            <c:numRef>
              <c:f>ورقة1!$B$2:$B$5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2-E948-B95C-88AD02A779EB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ar-SA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ar-S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B414ABD-0F08-BC4B-A129-7B32EB9E9232}" type="datetimeFigureOut">
              <a:rPr lang="ar-SA" smtClean="0"/>
              <a:t>21 شعبان، 1445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3965B6-40CC-ED47-988A-2E1E53D4970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455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3965B6-40CC-ED47-988A-2E1E53D49709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598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r">
              <a:defRPr sz="48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r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15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31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913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847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85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35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02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790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704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رة بانورامي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168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568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2639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377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012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أعمدة صو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3545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160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9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6118-2437-4B30-8E3C-4D2BE6020583}" type="datetimeFigureOut">
              <a:rPr lang="en-US" smtClean="0"/>
              <a:pPr/>
              <a:t>3/1/24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57DC2-970A-4B3E-BB1C-7A09969E49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309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atlobs.saudi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6508AC-F6DE-56C2-85DF-C5453D7047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dirty="0"/>
              <a:t>عرض استثماري 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045C95A-9233-D0D3-2F34-7022EC264C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ar-SA" sz="2000" dirty="0"/>
              <a:t>  </a:t>
            </a:r>
            <a:r>
              <a:rPr lang="ar-SA" sz="4400" b="1" i="1" dirty="0"/>
              <a:t>اسم المنشأة</a:t>
            </a:r>
            <a:r>
              <a:rPr lang="en-US" sz="4400" b="1" i="1" dirty="0"/>
              <a:t> </a:t>
            </a:r>
            <a:r>
              <a:rPr lang="ar-SA" sz="4400" b="1" i="1" dirty="0"/>
              <a:t>:</a:t>
            </a:r>
            <a:r>
              <a:rPr lang="en-US" sz="4400" b="1" i="1" dirty="0"/>
              <a:t> </a:t>
            </a:r>
            <a:r>
              <a:rPr lang="ar-SA" sz="4400" b="1" i="1" dirty="0"/>
              <a:t>اطلب تك </a:t>
            </a:r>
          </a:p>
          <a:p>
            <a:r>
              <a:rPr lang="ar-SA" sz="4400" b="1" i="1" dirty="0"/>
              <a:t> ممثلة في موقع (اطلبس</a:t>
            </a:r>
            <a:r>
              <a:rPr lang="en-US" sz="4400" b="1" i="1" dirty="0" err="1"/>
              <a:t>atlobs</a:t>
            </a:r>
            <a:r>
              <a:rPr lang="en-US" sz="4400" b="1" i="1" dirty="0"/>
              <a:t>/</a:t>
            </a:r>
            <a:r>
              <a:rPr lang="ar-SA" sz="4400" b="1" i="1" dirty="0"/>
              <a:t>)        </a:t>
            </a:r>
          </a:p>
          <a:p>
            <a:r>
              <a:rPr lang="ar-SA" sz="4400" b="1" i="1" dirty="0"/>
              <a:t> اسم المقدم: محمد موسى برناوي  (مؤسس)</a:t>
            </a:r>
          </a:p>
          <a:p>
            <a:r>
              <a:rPr lang="ar-SA" sz="2000" dirty="0" err="1"/>
              <a:t>ا</a:t>
            </a:r>
            <a:endParaRPr lang="ar-SA" sz="2000" dirty="0"/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E2AAADBD-F348-54BA-AA57-BDEA7A233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456" y="-1204277"/>
            <a:ext cx="3721086" cy="352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239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48007DE-A5CA-CCD3-823C-0FE39617C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4943" y="1081309"/>
            <a:ext cx="7482468" cy="1391115"/>
          </a:xfrm>
        </p:spPr>
        <p:txBody>
          <a:bodyPr>
            <a:normAutofit/>
          </a:bodyPr>
          <a:lstStyle/>
          <a:p>
            <a:r>
              <a:rPr lang="ar-SA" dirty="0"/>
              <a:t>المشكلة /الفرص الاستثمارية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CF5BB9E-1D78-970F-6BE2-CBB0520E0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ar-SA" dirty="0"/>
              <a:t>المشكلة:-</a:t>
            </a:r>
          </a:p>
          <a:p>
            <a:r>
              <a:rPr lang="ar-SA" dirty="0"/>
              <a:t>من المشاكل التي تواجه العملاء هو تضيع الوقت في البحث عن المنتج المراد </a:t>
            </a:r>
          </a:p>
          <a:p>
            <a:r>
              <a:rPr lang="ar-SA" dirty="0"/>
              <a:t>قلة المواقع في نفس التخصص ولا يوجد موقع شامل جميع المنتجات للفكرة</a:t>
            </a:r>
          </a:p>
          <a:p>
            <a:r>
              <a:rPr lang="ar-SA" dirty="0"/>
              <a:t>عدم معرفة مزود الخدمة او بعض المتاجر بأن هناك طلب على السلعة </a:t>
            </a:r>
            <a:r>
              <a:rPr lang="ar-SA" dirty="0" err="1"/>
              <a:t>اللتي</a:t>
            </a:r>
            <a:r>
              <a:rPr lang="ar-SA" dirty="0"/>
              <a:t> لديه</a:t>
            </a:r>
          </a:p>
          <a:p>
            <a:pPr marL="0" indent="0">
              <a:buNone/>
            </a:pPr>
            <a:r>
              <a:rPr lang="ar-SA" dirty="0"/>
              <a:t>الفرص الاستثمارية:-</a:t>
            </a:r>
          </a:p>
          <a:p>
            <a:r>
              <a:rPr lang="ar-SA" dirty="0"/>
              <a:t>فكرة جديدة في السوق</a:t>
            </a:r>
          </a:p>
          <a:p>
            <a:r>
              <a:rPr lang="ar-SA" dirty="0"/>
              <a:t>تلقي المتاجر طلبات بالسلع المخزنة لديهم من طلبات عملاء في الموقع </a:t>
            </a:r>
          </a:p>
          <a:p>
            <a:r>
              <a:rPr lang="ar-SA" dirty="0"/>
              <a:t>سرعة حصول الطلب المراد والتواصل السريع من مزود الخدمة</a:t>
            </a:r>
          </a:p>
          <a:p>
            <a:r>
              <a:rPr lang="ar-SA" dirty="0"/>
              <a:t>تلقي الوسطاء عمولة وأيضا الموقع يتحصل على عمولة</a:t>
            </a:r>
          </a:p>
          <a:p>
            <a:endParaRPr lang="ar-SA" dirty="0"/>
          </a:p>
          <a:p>
            <a:endParaRPr lang="ar-SA" dirty="0"/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1EF7A32A-4051-08C3-823F-F6A687AD0DF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7515663" y="-827202"/>
            <a:ext cx="4577863" cy="277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02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7135EFE-E026-46E5-D233-7E8E9432A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198" y="942535"/>
            <a:ext cx="9601200" cy="1533965"/>
          </a:xfrm>
        </p:spPr>
        <p:txBody>
          <a:bodyPr>
            <a:normAutofit/>
          </a:bodyPr>
          <a:lstStyle/>
          <a:p>
            <a:r>
              <a:rPr lang="ar-SA" sz="3600" dirty="0"/>
              <a:t>مرئيات على بعض المواقع في السوق </a:t>
            </a:r>
          </a:p>
        </p:txBody>
      </p:sp>
      <p:graphicFrame>
        <p:nvGraphicFramePr>
          <p:cNvPr id="4" name="عنصر نائب للمحتوى 3">
            <a:extLst>
              <a:ext uri="{FF2B5EF4-FFF2-40B4-BE49-F238E27FC236}">
                <a16:creationId xmlns:a16="http://schemas.microsoft.com/office/drawing/2014/main" id="{B80EDD93-BF16-FFB6-D65A-89F8F972B2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4582002"/>
              </p:ext>
            </p:extLst>
          </p:nvPr>
        </p:nvGraphicFramePr>
        <p:xfrm>
          <a:off x="1004839" y="2610645"/>
          <a:ext cx="9906000" cy="354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صورة 5">
            <a:extLst>
              <a:ext uri="{FF2B5EF4-FFF2-40B4-BE49-F238E27FC236}">
                <a16:creationId xmlns:a16="http://schemas.microsoft.com/office/drawing/2014/main" id="{E2FDA50A-2D96-8977-498E-CF4C7151C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7496" y="-1349912"/>
            <a:ext cx="3902612" cy="382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923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412D13-429E-C7B4-BC3F-D7699CC28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400" y="809368"/>
            <a:ext cx="9601200" cy="1476632"/>
          </a:xfrm>
        </p:spPr>
        <p:txBody>
          <a:bodyPr/>
          <a:lstStyle/>
          <a:p>
            <a:r>
              <a:rPr lang="ar-SA" dirty="0"/>
              <a:t>القيمة المضافة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0110E1C-E810-EFF9-B68E-E371CB107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ar-SA" dirty="0"/>
              <a:t>وضع جميع المجالات في موقع ومنصة واحدة</a:t>
            </a:r>
          </a:p>
          <a:p>
            <a:r>
              <a:rPr lang="ar-SA" dirty="0"/>
              <a:t>جعل الموقع متخصص في هذا المجال </a:t>
            </a:r>
          </a:p>
          <a:p>
            <a:r>
              <a:rPr lang="ar-SA" dirty="0"/>
              <a:t>في الخطة المستقبلية إضافة الذكاء الاصطناعي في الطلبات</a:t>
            </a:r>
          </a:p>
          <a:p>
            <a:r>
              <a:rPr lang="ar-SA" dirty="0"/>
              <a:t>التوسع في العالم العربي </a:t>
            </a:r>
          </a:p>
          <a:p>
            <a:r>
              <a:rPr lang="ar-SA" dirty="0"/>
              <a:t>سرعة  الطلب وأيضا سرعة  توفير الطلب بين العملاء </a:t>
            </a:r>
          </a:p>
          <a:p>
            <a:r>
              <a:rPr lang="ar-SA" dirty="0"/>
              <a:t>استخدام تقنيات متقدمة في المنصة</a:t>
            </a:r>
          </a:p>
          <a:p>
            <a:r>
              <a:rPr lang="ar-SA" dirty="0"/>
              <a:t>دعم فني حاضر ومتواجد</a:t>
            </a:r>
          </a:p>
          <a:p>
            <a:r>
              <a:rPr lang="ar-SA" dirty="0"/>
              <a:t>سرعة استخدام الموقع وسهولته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5B02BD3-DE34-61A4-04AD-A0F3D1CD67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9173" y="-1125416"/>
            <a:ext cx="5506329" cy="3541714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70A52406-88DA-62C0-6898-6AF8D5D8778E}"/>
              </a:ext>
            </a:extLst>
          </p:cNvPr>
          <p:cNvSpPr txBox="1"/>
          <p:nvPr/>
        </p:nvSpPr>
        <p:spPr>
          <a:xfrm>
            <a:off x="9005455" y="1612485"/>
            <a:ext cx="2041956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algn="r" defTabSz="457200" rtl="1" eaLnBrk="1" latinLnBrk="0" hangingPunct="1"/>
            <a:r>
              <a:rPr lang="ar-SA" sz="2400" dirty="0">
                <a:solidFill>
                  <a:schemeClr val="bg2">
                    <a:lumMod val="50000"/>
                  </a:schemeClr>
                </a:solidFill>
              </a:rPr>
              <a:t>القيمة المضافة</a:t>
            </a:r>
          </a:p>
          <a:p>
            <a:pPr marL="0" algn="r" defTabSz="457200" rtl="1" eaLnBrk="1" latinLnBrk="0" hangingPunct="1"/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27088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4020F7D-0C32-2FB4-4771-1554649F7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770917"/>
            <a:ext cx="9905998" cy="1478570"/>
          </a:xfrm>
        </p:spPr>
        <p:txBody>
          <a:bodyPr/>
          <a:lstStyle/>
          <a:p>
            <a:pPr algn="ctr"/>
            <a:r>
              <a:rPr lang="ar-SA" dirty="0"/>
              <a:t>خطة الدخول الى السوق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70CC15-8217-3CA6-4038-DC48FDC64B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كيفية الوصول للعملاء واستقطابهم :-</a:t>
            </a:r>
          </a:p>
          <a:p>
            <a:pPr marL="0" indent="0">
              <a:buNone/>
            </a:pPr>
            <a:r>
              <a:rPr lang="ar-SA" dirty="0"/>
              <a:t>1-الحملات </a:t>
            </a:r>
            <a:r>
              <a:rPr lang="ar-SA" dirty="0" err="1"/>
              <a:t>الممنهجه</a:t>
            </a:r>
            <a:r>
              <a:rPr lang="ar-SA" dirty="0"/>
              <a:t> في التواصل الاجتماعي </a:t>
            </a:r>
          </a:p>
          <a:p>
            <a:pPr marL="0" indent="0">
              <a:buNone/>
            </a:pPr>
            <a:r>
              <a:rPr lang="ar-SA" dirty="0"/>
              <a:t>2-اقناعهم بالفكرة وانها تخدم اكثر</a:t>
            </a:r>
          </a:p>
          <a:p>
            <a:r>
              <a:rPr lang="ar-SA" dirty="0"/>
              <a:t>كيفية اقناعهم بالحل وتجربة المنتج:-</a:t>
            </a:r>
          </a:p>
          <a:p>
            <a:pPr marL="0" indent="0">
              <a:buNone/>
            </a:pPr>
            <a:r>
              <a:rPr lang="ar-SA" dirty="0"/>
              <a:t>1-تغير سلوكهم من عارض للمنتج الى طلب المنتج المراد </a:t>
            </a:r>
          </a:p>
          <a:p>
            <a:pPr marL="0" indent="0">
              <a:buNone/>
            </a:pPr>
            <a:r>
              <a:rPr lang="ar-SA" dirty="0"/>
              <a:t>2- سهولة الحصول على منتج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5109828-F825-ABF0-37AE-37378C585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928" y="-999940"/>
            <a:ext cx="5107745" cy="354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18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9BFBA7B-A157-3E72-80B1-5F11A7FCB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99872"/>
            <a:ext cx="9905998" cy="1478570"/>
          </a:xfrm>
        </p:spPr>
        <p:txBody>
          <a:bodyPr/>
          <a:lstStyle/>
          <a:p>
            <a:r>
              <a:rPr lang="ar-SA" dirty="0"/>
              <a:t>كيفية الحصول على حصة من السوق </a:t>
            </a:r>
          </a:p>
        </p:txBody>
      </p:sp>
      <p:graphicFrame>
        <p:nvGraphicFramePr>
          <p:cNvPr id="4" name="عنصر نائب للمحتوى 3">
            <a:extLst>
              <a:ext uri="{FF2B5EF4-FFF2-40B4-BE49-F238E27FC236}">
                <a16:creationId xmlns:a16="http://schemas.microsoft.com/office/drawing/2014/main" id="{B2AFFB43-66C8-1833-5CEE-D56DEF69FF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152035"/>
              </p:ext>
            </p:extLst>
          </p:nvPr>
        </p:nvGraphicFramePr>
        <p:xfrm>
          <a:off x="1141413" y="2249488"/>
          <a:ext cx="9906000" cy="354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صورة 5">
            <a:extLst>
              <a:ext uri="{FF2B5EF4-FFF2-40B4-BE49-F238E27FC236}">
                <a16:creationId xmlns:a16="http://schemas.microsoft.com/office/drawing/2014/main" id="{A63FE1A9-6BCF-563B-859F-742A8BCD3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996" y="-1238908"/>
            <a:ext cx="4183603" cy="343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75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6AEDD59-E1D0-6A81-DCBB-8E560340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الحصة السوقية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BE376D6-48B4-2481-75C8-E7D5D3B9C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حسب الاحصائيات المعلنة من البنك المركزي السعودي  هناك زيادة في معدلات النمو في قطاع التجارة </a:t>
            </a:r>
            <a:r>
              <a:rPr lang="ar-SA" dirty="0" err="1"/>
              <a:t>الاكترونية</a:t>
            </a:r>
            <a:r>
              <a:rPr lang="ar-SA" dirty="0"/>
              <a:t> بالمملكة الى 122.47 مليار ريال </a:t>
            </a:r>
          </a:p>
          <a:p>
            <a:r>
              <a:rPr lang="ar-SA" dirty="0"/>
              <a:t>من المتوقع نموذج تجارة العرض والطلب تشكل نسبة 25٪ من اجمالي التجارة </a:t>
            </a:r>
            <a:r>
              <a:rPr lang="ar-SA" dirty="0" err="1"/>
              <a:t>الاكترونية</a:t>
            </a:r>
            <a:endParaRPr lang="ar-SA" dirty="0"/>
          </a:p>
          <a:p>
            <a:r>
              <a:rPr lang="ar-SA" dirty="0"/>
              <a:t>وهناك فقط اثنان من المنافسين في سوق الوساطة</a:t>
            </a:r>
          </a:p>
        </p:txBody>
      </p:sp>
    </p:spTree>
    <p:extLst>
      <p:ext uri="{BB962C8B-B14F-4D97-AF65-F5344CB8AC3E}">
        <p14:creationId xmlns:p14="http://schemas.microsoft.com/office/powerpoint/2010/main" val="1351997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EE99BE3-7E57-3C0D-6EE3-E52757B49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تحليل المنافسين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9654762-5599-0123-ABDA-D1D0BCBD8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0" y="1675057"/>
            <a:ext cx="10534773" cy="3980155"/>
          </a:xfrm>
        </p:spPr>
        <p:txBody>
          <a:bodyPr>
            <a:normAutofit fontScale="92500" lnSpcReduction="10000"/>
          </a:bodyPr>
          <a:lstStyle/>
          <a:p>
            <a:r>
              <a:rPr lang="ar-SA" dirty="0"/>
              <a:t>من هم المنافسين </a:t>
            </a:r>
          </a:p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تطبيق ديل العقاري:-</a:t>
            </a:r>
          </a:p>
          <a:p>
            <a:pPr marL="0" indent="0">
              <a:buNone/>
            </a:pPr>
            <a:r>
              <a:rPr lang="ar-SA" dirty="0"/>
              <a:t>1- يقدم خدمات عقارية فقط وتقتصر على العقار</a:t>
            </a:r>
          </a:p>
          <a:p>
            <a:pPr marL="0" indent="0">
              <a:buNone/>
            </a:pPr>
            <a:r>
              <a:rPr lang="ar-SA" dirty="0"/>
              <a:t>2-جميع المجالات ليست متاحة لديهم</a:t>
            </a:r>
          </a:p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تطبيق حراج</a:t>
            </a:r>
          </a:p>
          <a:p>
            <a:pPr marL="0" indent="0">
              <a:buNone/>
            </a:pPr>
            <a:r>
              <a:rPr lang="ar-SA" dirty="0"/>
              <a:t>1- يقدم الخدمات ولاكن بين العروض والطلبات </a:t>
            </a:r>
          </a:p>
          <a:p>
            <a:pPr marL="0" indent="0">
              <a:buNone/>
            </a:pPr>
            <a:r>
              <a:rPr lang="ar-SA" dirty="0"/>
              <a:t>2-هناك عمليات تداخل </a:t>
            </a:r>
            <a:r>
              <a:rPr lang="ar-SA" dirty="0" err="1"/>
              <a:t>ولايمكن</a:t>
            </a:r>
            <a:r>
              <a:rPr lang="ar-SA" dirty="0"/>
              <a:t> تميز الطلب من العرض </a:t>
            </a:r>
          </a:p>
          <a:p>
            <a:pPr marL="0" indent="0">
              <a:buNone/>
            </a:pPr>
            <a:r>
              <a:rPr lang="ar-SA" dirty="0"/>
              <a:t>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92CB704-5AB9-079F-AACF-E2510D537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191" y="-1013333"/>
            <a:ext cx="5129809" cy="296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41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22880B0-32B6-3418-9C28-D1DEA02F8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تحليل المنافسين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F365359-91A1-3EB5-1518-57CC42D20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كيف يختلف الحل او المنتج عن الموجود في السوق </a:t>
            </a:r>
          </a:p>
          <a:p>
            <a:pPr marL="0" indent="0">
              <a:buNone/>
            </a:pPr>
            <a:r>
              <a:rPr lang="ar-SA" dirty="0"/>
              <a:t>1- سرعة الطلب ووجود موفر للطلب وسرعة الربط بينهم</a:t>
            </a:r>
          </a:p>
          <a:p>
            <a:pPr marL="0" indent="0">
              <a:buNone/>
            </a:pPr>
            <a:r>
              <a:rPr lang="ar-SA" dirty="0"/>
              <a:t>2-موقع متخصص في الوساطة بين الطرفين الطالب وموقر الطلب </a:t>
            </a:r>
          </a:p>
          <a:p>
            <a:r>
              <a:rPr lang="ar-SA" dirty="0"/>
              <a:t>القيمة بين المنافسين </a:t>
            </a:r>
          </a:p>
          <a:p>
            <a:pPr marL="0" indent="0">
              <a:buNone/>
            </a:pPr>
            <a:r>
              <a:rPr lang="ar-SA" dirty="0"/>
              <a:t>1- نسعى بأن نكون افضل في تجربة العميل وسرعة إيجاد طلبه </a:t>
            </a:r>
          </a:p>
          <a:p>
            <a:pPr marL="0" indent="0">
              <a:buNone/>
            </a:pPr>
            <a:r>
              <a:rPr lang="ar-SA" dirty="0"/>
              <a:t>2-هناك ايقونة مختصة لطلبات الشركات والمؤسسات وربط طلبات </a:t>
            </a:r>
            <a:r>
              <a:rPr lang="en-US" dirty="0"/>
              <a:t>B2B</a:t>
            </a:r>
            <a:r>
              <a:rPr lang="ar-SA" dirty="0"/>
              <a:t> وتوفير المنتج </a:t>
            </a:r>
            <a:r>
              <a:rPr lang="ar-SA" dirty="0" err="1"/>
              <a:t>لل</a:t>
            </a:r>
            <a:r>
              <a:rPr lang="en-US" dirty="0"/>
              <a:t>B2B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D136114-FF16-DAC9-4D6E-3B81E26E1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5949" y="-1085189"/>
            <a:ext cx="4756051" cy="310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80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C443988-E31D-6C85-EBED-694C25DCC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dirty="0"/>
              <a:t>نموذج لجدول تحليل المنافسين </a:t>
            </a:r>
          </a:p>
        </p:txBody>
      </p:sp>
      <p:graphicFrame>
        <p:nvGraphicFramePr>
          <p:cNvPr id="4" name="جدول 4">
            <a:extLst>
              <a:ext uri="{FF2B5EF4-FFF2-40B4-BE49-F238E27FC236}">
                <a16:creationId xmlns:a16="http://schemas.microsoft.com/office/drawing/2014/main" id="{051FE562-1E65-8EA2-804C-DAFF671BEBA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609554"/>
              </p:ext>
            </p:extLst>
          </p:nvPr>
        </p:nvGraphicFramePr>
        <p:xfrm>
          <a:off x="1141413" y="2249488"/>
          <a:ext cx="9906000" cy="3459204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103287764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62672119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977058715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373062666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664710134"/>
                    </a:ext>
                  </a:extLst>
                </a:gridCol>
              </a:tblGrid>
              <a:tr h="476181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اطلبس | </a:t>
                      </a:r>
                      <a:r>
                        <a:rPr lang="ar-SA" dirty="0" err="1"/>
                        <a:t>A</a:t>
                      </a:r>
                      <a:r>
                        <a:rPr lang="en-US" dirty="0" err="1"/>
                        <a:t>tlobs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حراج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ديل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dirty="0"/>
                        <a:t>المنشآت الأخرى/ المنافسين </a:t>
                      </a:r>
                    </a:p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52229"/>
                  </a:ext>
                </a:extLst>
              </a:tr>
              <a:tr h="476181">
                <a:tc>
                  <a:txBody>
                    <a:bodyPr/>
                    <a:lstStyle/>
                    <a:p>
                      <a:pPr marL="0" algn="r" defTabSz="914400" rtl="1" eaLnBrk="1" latinLnBrk="0" hangingPunct="1"/>
                      <a:r>
                        <a:rPr lang="ar-SA" dirty="0"/>
                        <a:t>السعر/العمولة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655364"/>
                  </a:ext>
                </a:extLst>
              </a:tr>
              <a:tr h="476181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سرعة الوصول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81670"/>
                  </a:ext>
                </a:extLst>
              </a:tr>
              <a:tr h="476181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تخصيص طلبات للشركات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0789"/>
                  </a:ext>
                </a:extLst>
              </a:tr>
              <a:tr h="476181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جودة اخراج الطلب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597181"/>
                  </a:ext>
                </a:extLst>
              </a:tr>
              <a:tr h="476181"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سرعة تجربة العميل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370805"/>
                  </a:ext>
                </a:extLst>
              </a:tr>
            </a:tbl>
          </a:graphicData>
        </a:graphic>
      </p:graphicFrame>
      <p:pic>
        <p:nvPicPr>
          <p:cNvPr id="7" name="رسم 6" descr="علامة تحديد مع تعبئة خالصة">
            <a:extLst>
              <a:ext uri="{FF2B5EF4-FFF2-40B4-BE49-F238E27FC236}">
                <a16:creationId xmlns:a16="http://schemas.microsoft.com/office/drawing/2014/main" id="{A8D04C3A-BF83-A105-C092-B58AC494D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5409" y="3098409"/>
            <a:ext cx="661181" cy="661181"/>
          </a:xfrm>
          <a:prstGeom prst="rect">
            <a:avLst/>
          </a:prstGeom>
        </p:spPr>
      </p:pic>
      <p:pic>
        <p:nvPicPr>
          <p:cNvPr id="8" name="رسم 7" descr="علامة تحديد مع تعبئة خالصة">
            <a:extLst>
              <a:ext uri="{FF2B5EF4-FFF2-40B4-BE49-F238E27FC236}">
                <a16:creationId xmlns:a16="http://schemas.microsoft.com/office/drawing/2014/main" id="{05ED38D8-5D09-39D6-5AC3-902C2DB2D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0332" y="3611879"/>
            <a:ext cx="661181" cy="661181"/>
          </a:xfrm>
          <a:prstGeom prst="rect">
            <a:avLst/>
          </a:prstGeom>
        </p:spPr>
      </p:pic>
      <p:pic>
        <p:nvPicPr>
          <p:cNvPr id="10" name="رسم 9" descr="علامة تحديد مع تعبئة خالصة">
            <a:extLst>
              <a:ext uri="{FF2B5EF4-FFF2-40B4-BE49-F238E27FC236}">
                <a16:creationId xmlns:a16="http://schemas.microsoft.com/office/drawing/2014/main" id="{EFE5FB31-1F68-8F5B-C14D-DB46B3BA3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5572" y="5161657"/>
            <a:ext cx="661181" cy="661181"/>
          </a:xfrm>
          <a:prstGeom prst="rect">
            <a:avLst/>
          </a:prstGeom>
        </p:spPr>
      </p:pic>
      <p:pic>
        <p:nvPicPr>
          <p:cNvPr id="11" name="رسم 10" descr="علامة تحديد مع تعبئة خالصة">
            <a:extLst>
              <a:ext uri="{FF2B5EF4-FFF2-40B4-BE49-F238E27FC236}">
                <a16:creationId xmlns:a16="http://schemas.microsoft.com/office/drawing/2014/main" id="{BD8B280A-E82E-BA73-69AE-01C61B848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51451" y="4096000"/>
            <a:ext cx="661181" cy="661181"/>
          </a:xfrm>
          <a:prstGeom prst="rect">
            <a:avLst/>
          </a:prstGeom>
        </p:spPr>
      </p:pic>
      <p:pic>
        <p:nvPicPr>
          <p:cNvPr id="12" name="رسم 11" descr="علامة تحديد مع تعبئة خالصة">
            <a:extLst>
              <a:ext uri="{FF2B5EF4-FFF2-40B4-BE49-F238E27FC236}">
                <a16:creationId xmlns:a16="http://schemas.microsoft.com/office/drawing/2014/main" id="{CF4D490F-AA84-1822-C81F-326D3E59FB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5042" y="4096000"/>
            <a:ext cx="661181" cy="661181"/>
          </a:xfrm>
          <a:prstGeom prst="rect">
            <a:avLst/>
          </a:prstGeom>
        </p:spPr>
      </p:pic>
      <p:pic>
        <p:nvPicPr>
          <p:cNvPr id="13" name="رسم 12" descr="علامة تحديد مع تعبئة خالصة">
            <a:extLst>
              <a:ext uri="{FF2B5EF4-FFF2-40B4-BE49-F238E27FC236}">
                <a16:creationId xmlns:a16="http://schemas.microsoft.com/office/drawing/2014/main" id="{FD6B484C-C969-1305-7085-2353B80354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55572" y="4726744"/>
            <a:ext cx="661181" cy="661181"/>
          </a:xfrm>
          <a:prstGeom prst="rect">
            <a:avLst/>
          </a:prstGeom>
        </p:spPr>
      </p:pic>
      <p:pic>
        <p:nvPicPr>
          <p:cNvPr id="14" name="رسم 13" descr="علامة تحديد مع تعبئة خالصة">
            <a:extLst>
              <a:ext uri="{FF2B5EF4-FFF2-40B4-BE49-F238E27FC236}">
                <a16:creationId xmlns:a16="http://schemas.microsoft.com/office/drawing/2014/main" id="{2D15D533-4C88-D936-427F-908DF4E5C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0813" y="4200963"/>
            <a:ext cx="661181" cy="661181"/>
          </a:xfrm>
          <a:prstGeom prst="rect">
            <a:avLst/>
          </a:prstGeom>
        </p:spPr>
      </p:pic>
      <p:pic>
        <p:nvPicPr>
          <p:cNvPr id="15" name="رسم 14" descr="علامة تحديد مع تعبئة خالصة">
            <a:extLst>
              <a:ext uri="{FF2B5EF4-FFF2-40B4-BE49-F238E27FC236}">
                <a16:creationId xmlns:a16="http://schemas.microsoft.com/office/drawing/2014/main" id="{D48AA105-17E2-A001-8D31-80B9CA0F8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20687" y="3144491"/>
            <a:ext cx="661181" cy="661181"/>
          </a:xfrm>
          <a:prstGeom prst="rect">
            <a:avLst/>
          </a:prstGeom>
        </p:spPr>
      </p:pic>
      <p:pic>
        <p:nvPicPr>
          <p:cNvPr id="16" name="رسم 15" descr="علامة تحديد مع تعبئة خالصة">
            <a:extLst>
              <a:ext uri="{FF2B5EF4-FFF2-40B4-BE49-F238E27FC236}">
                <a16:creationId xmlns:a16="http://schemas.microsoft.com/office/drawing/2014/main" id="{552254C4-CBC2-4BFC-CFD6-0C9C9D59F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09851" y="3101925"/>
            <a:ext cx="661181" cy="661181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AA6B304E-9543-9B85-B933-AD581AC94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9851" y="-1080880"/>
            <a:ext cx="4488805" cy="317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19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3DD21C-3BAD-12B4-423B-19DFB7845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1251565"/>
            <a:ext cx="9905998" cy="1478570"/>
          </a:xfrm>
        </p:spPr>
        <p:txBody>
          <a:bodyPr/>
          <a:lstStyle/>
          <a:p>
            <a:r>
              <a:rPr lang="ar-SA" dirty="0"/>
              <a:t>الفريق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F3AF0A5-F09F-16B9-84BA-444763715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 err="1">
                <a:solidFill>
                  <a:schemeClr val="bg2">
                    <a:lumMod val="50000"/>
                  </a:schemeClr>
                </a:solidFill>
              </a:rPr>
              <a:t>المهارت</a:t>
            </a:r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 والخبرات في الفريق:-</a:t>
            </a:r>
          </a:p>
          <a:p>
            <a:pPr marL="0" indent="0">
              <a:buNone/>
            </a:pPr>
            <a:r>
              <a:rPr lang="ar-SA" dirty="0"/>
              <a:t>1-حضور لدورات ومسرعات اعمال تخدم القطاع </a:t>
            </a:r>
          </a:p>
          <a:p>
            <a:pPr marL="0" indent="0">
              <a:buNone/>
            </a:pPr>
            <a:r>
              <a:rPr lang="ar-SA" dirty="0"/>
              <a:t>2-تكوين خبرة جيدة في القطاع وتكوين علاقات منذ انشاء الموقع  </a:t>
            </a:r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8730372-CFF8-68F6-57F2-89E64F704C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4684" y="-1277210"/>
            <a:ext cx="4347316" cy="352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615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5FBA7B-C196-7B84-16B0-BFACDD453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632" y="942075"/>
            <a:ext cx="9905998" cy="1478570"/>
          </a:xfrm>
        </p:spPr>
        <p:txBody>
          <a:bodyPr/>
          <a:lstStyle/>
          <a:p>
            <a:r>
              <a:rPr lang="ar-SA" dirty="0"/>
              <a:t>التوقعات المالية </a:t>
            </a:r>
            <a:r>
              <a:rPr lang="ar-SA" dirty="0" err="1"/>
              <a:t>والمقايس</a:t>
            </a:r>
            <a:r>
              <a:rPr lang="ar-SA" dirty="0"/>
              <a:t> الرئيسية</a:t>
            </a:r>
            <a:br>
              <a:rPr lang="ar-SA" dirty="0"/>
            </a:b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E7CDBB3-916D-257B-FBE1-953EAAD1F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الخطة المالية لمدة ثلاث أعوام :-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ar-SA" dirty="0"/>
              <a:t>1- ميزانية مخصصه لتطوير الموقع ووضع الخواص الجديدة 30٪</a:t>
            </a:r>
          </a:p>
          <a:p>
            <a:r>
              <a:rPr lang="ar-SA" dirty="0"/>
              <a:t>2- وضع ميزانية للتسويق لكل ثلاث اشهر 25٪</a:t>
            </a:r>
          </a:p>
          <a:p>
            <a:r>
              <a:rPr lang="ar-SA" dirty="0"/>
              <a:t>3- وضع مبلغ للتجديدات والأمور الفنية الثابتة للموقع</a:t>
            </a:r>
          </a:p>
          <a:p>
            <a:r>
              <a:rPr lang="ar-SA" dirty="0"/>
              <a:t>4- وضع مبلغ للتطوير المستمر وخلق فرص جديدة والاستحواذ على السوق واكتشاف عملاء جدد</a:t>
            </a:r>
          </a:p>
          <a:p>
            <a:pPr marL="0" indent="0">
              <a:buNone/>
            </a:pPr>
            <a:r>
              <a:rPr lang="ar-SA" dirty="0"/>
              <a:t>50٪ </a:t>
            </a:r>
          </a:p>
          <a:p>
            <a:r>
              <a:rPr lang="ar-SA" dirty="0"/>
              <a:t>5- تنويع مصادر التمويل للموقع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4C5DF29-BDA6-1E2A-25E3-EF10B9ACB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2486" y="-1422181"/>
            <a:ext cx="4474698" cy="367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114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F2C65A-1D1E-CE11-853C-90CDC5D6A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910805"/>
            <a:ext cx="9905998" cy="1478570"/>
          </a:xfrm>
        </p:spPr>
        <p:txBody>
          <a:bodyPr/>
          <a:lstStyle/>
          <a:p>
            <a:r>
              <a:rPr lang="ar-SA" dirty="0" err="1"/>
              <a:t>المقايس</a:t>
            </a:r>
            <a:r>
              <a:rPr lang="ar-SA" dirty="0"/>
              <a:t> الرئيسية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97BB556-B174-3961-61DE-9880C8A4DB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عدد المستخدمين المتوقع </a:t>
            </a:r>
          </a:p>
          <a:p>
            <a:pPr marL="0" indent="0">
              <a:buNone/>
            </a:pPr>
            <a:r>
              <a:rPr lang="ar-SA" dirty="0"/>
              <a:t>عدد المستخدمين في السنة الأولى 10،000+ مستخدم بنمو 70٪ في كل سنة تليها ما بين طالب للخدمة ومزود للخدمة</a:t>
            </a:r>
          </a:p>
          <a:p>
            <a:pPr marL="0" indent="0">
              <a:buNone/>
            </a:pPr>
            <a:endParaRPr lang="ar-SA" dirty="0"/>
          </a:p>
          <a:p>
            <a:r>
              <a:rPr lang="ar-SA" dirty="0">
                <a:solidFill>
                  <a:schemeClr val="bg2">
                    <a:lumMod val="50000"/>
                  </a:schemeClr>
                </a:solidFill>
              </a:rPr>
              <a:t>الأرباح المتوقعة</a:t>
            </a:r>
          </a:p>
          <a:p>
            <a:pPr marL="0" indent="0">
              <a:buNone/>
            </a:pPr>
            <a:r>
              <a:rPr lang="ar-SA" dirty="0"/>
              <a:t>الأرباح المتوقعة للسنة الأولى 25٪ تحويل لعملية كامله </a:t>
            </a:r>
            <a:r>
              <a:rPr lang="ar-SA" dirty="0" err="1"/>
              <a:t>ومابين</a:t>
            </a:r>
            <a:r>
              <a:rPr lang="ar-SA" dirty="0"/>
              <a:t> شراكات </a:t>
            </a:r>
            <a:r>
              <a:rPr lang="ar-SA" dirty="0" err="1"/>
              <a:t>ومابين</a:t>
            </a:r>
            <a:r>
              <a:rPr lang="ar-SA" dirty="0"/>
              <a:t> إعلانات على المنصة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3AD75D62-9C9F-2FB4-63AA-E6905A404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9545" y="-1152339"/>
            <a:ext cx="4972455" cy="354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131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3560C32-634A-D9EA-61A5-C8F766921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1027080"/>
            <a:ext cx="9905998" cy="1478570"/>
          </a:xfrm>
        </p:spPr>
        <p:txBody>
          <a:bodyPr/>
          <a:lstStyle/>
          <a:p>
            <a:r>
              <a:rPr lang="ar-SA" dirty="0" err="1"/>
              <a:t>المقايس</a:t>
            </a:r>
            <a:r>
              <a:rPr lang="ar-SA" dirty="0"/>
              <a:t> الرئيسية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3A331FD8-BD05-37C8-224D-017A2FB75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2249486"/>
            <a:ext cx="10253419" cy="3989995"/>
          </a:xfrm>
        </p:spPr>
        <p:txBody>
          <a:bodyPr>
            <a:normAutofit/>
          </a:bodyPr>
          <a:lstStyle/>
          <a:p>
            <a:r>
              <a:rPr lang="ar-SA" dirty="0"/>
              <a:t>معدل التحويل للحملات التسويقية</a:t>
            </a:r>
          </a:p>
          <a:p>
            <a:pPr marL="0" indent="0">
              <a:buNone/>
            </a:pPr>
            <a:r>
              <a:rPr lang="ar-SA" dirty="0"/>
              <a:t>التسويق والاعلانات تعتمد على إدارة الحسابات والتسويق بشكل ذاتي </a:t>
            </a:r>
          </a:p>
          <a:p>
            <a:pPr marL="0" indent="0">
              <a:buNone/>
            </a:pPr>
            <a:r>
              <a:rPr lang="ar-SA" dirty="0"/>
              <a:t>وفي كل ربع سنة نقوم بحملة او حملتين تعتمد على الميزانية المرصودة</a:t>
            </a:r>
          </a:p>
          <a:p>
            <a:r>
              <a:rPr lang="ar-SA" dirty="0"/>
              <a:t>الشراكات المتوقعة</a:t>
            </a:r>
          </a:p>
          <a:p>
            <a:pPr marL="0" indent="0">
              <a:buNone/>
            </a:pPr>
            <a:r>
              <a:rPr lang="ar-SA" dirty="0"/>
              <a:t>شراكات مع شركات موردة لتوفير الطلب المرفوع على المنصة </a:t>
            </a:r>
            <a:r>
              <a:rPr lang="ar-SA" dirty="0" err="1"/>
              <a:t>بآسرع</a:t>
            </a:r>
            <a:r>
              <a:rPr lang="ar-SA" dirty="0"/>
              <a:t> وقت وافضل سعر </a:t>
            </a:r>
          </a:p>
          <a:p>
            <a:pPr marL="0" indent="0">
              <a:buNone/>
            </a:pPr>
            <a:r>
              <a:rPr lang="ar-SA" dirty="0"/>
              <a:t>شراكات مع الخدمات </a:t>
            </a:r>
            <a:r>
              <a:rPr lang="ar-SA" dirty="0" err="1"/>
              <a:t>اللوجستيه</a:t>
            </a:r>
            <a:r>
              <a:rPr lang="ar-SA" dirty="0"/>
              <a:t> لتوصيل الشحنات </a:t>
            </a:r>
          </a:p>
          <a:p>
            <a:pPr marL="0" indent="0">
              <a:buNone/>
            </a:pPr>
            <a:r>
              <a:rPr lang="ar-SA" dirty="0"/>
              <a:t>شراكات مع رعاة للموقع 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FB9FD77-C7C9-DA00-E56C-824678D30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3219" y="-1530889"/>
            <a:ext cx="6020065" cy="429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417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3A1937-AC06-1CE3-09D8-ACE4E236F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156746"/>
            <a:ext cx="9905998" cy="1478570"/>
          </a:xfrm>
        </p:spPr>
        <p:txBody>
          <a:bodyPr/>
          <a:lstStyle/>
          <a:p>
            <a:r>
              <a:rPr lang="ar-SA" dirty="0"/>
              <a:t>المرحلة الحالية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7AD38D4-ED89-F48F-F06C-C70613E06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ar-SA" dirty="0"/>
              <a:t>وضع الشركة الحالي :-</a:t>
            </a:r>
          </a:p>
          <a:p>
            <a:r>
              <a:rPr lang="ar-SA" dirty="0"/>
              <a:t>تم انشاء الشركة في 2023</a:t>
            </a:r>
          </a:p>
          <a:p>
            <a:r>
              <a:rPr lang="ar-SA" dirty="0"/>
              <a:t>هي شركة ذات </a:t>
            </a:r>
            <a:r>
              <a:rPr lang="ar-SA" dirty="0" err="1"/>
              <a:t>مسؤلية</a:t>
            </a:r>
            <a:r>
              <a:rPr lang="ar-SA" dirty="0"/>
              <a:t> </a:t>
            </a:r>
            <a:r>
              <a:rPr lang="ar-SA" dirty="0" err="1"/>
              <a:t>محدوده</a:t>
            </a:r>
            <a:r>
              <a:rPr lang="ar-SA" dirty="0"/>
              <a:t> بسجل تجاري </a:t>
            </a:r>
          </a:p>
          <a:p>
            <a:r>
              <a:rPr lang="ar-SA" dirty="0"/>
              <a:t>وهي في مرحلة التواجد في السوق والتطوير للمرحلة التالية والتوسع </a:t>
            </a:r>
          </a:p>
          <a:p>
            <a:pPr marL="0" indent="0">
              <a:buNone/>
            </a:pPr>
            <a:endParaRPr lang="ar-SA" dirty="0"/>
          </a:p>
          <a:p>
            <a:pPr marL="0" indent="0">
              <a:buNone/>
            </a:pP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604C96F-5BBF-8754-217E-66357FEA3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828" y="-1477404"/>
            <a:ext cx="5136172" cy="419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011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E682A6A-044E-02AA-FC64-A2309531E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066799"/>
            <a:ext cx="9905998" cy="1478570"/>
          </a:xfrm>
        </p:spPr>
        <p:txBody>
          <a:bodyPr/>
          <a:lstStyle/>
          <a:p>
            <a:r>
              <a:rPr lang="ar-SA" dirty="0"/>
              <a:t> كيف سيتم انفاق المبلغ المالي و استثماره وتطويره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01016E9-3034-0BAC-8085-856922EED9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SA" dirty="0"/>
              <a:t>استثماره في توظيف القدرات وتكوين فريق متكامل لتطوير المنشأة</a:t>
            </a:r>
          </a:p>
          <a:p>
            <a:r>
              <a:rPr lang="ar-SA" dirty="0"/>
              <a:t>برمجة وتطوير المنتج والمنصة ككل </a:t>
            </a:r>
          </a:p>
          <a:p>
            <a:r>
              <a:rPr lang="ar-SA" dirty="0"/>
              <a:t>كسب ثقة العميل والتسويق الجذاب </a:t>
            </a:r>
          </a:p>
          <a:p>
            <a:r>
              <a:rPr lang="ar-SA" dirty="0" err="1"/>
              <a:t>الدخو</a:t>
            </a:r>
            <a:r>
              <a:rPr lang="en-US" dirty="0" err="1"/>
              <a:t>ل</a:t>
            </a:r>
            <a:r>
              <a:rPr lang="ar-SA" dirty="0"/>
              <a:t> الى السوق والاستحواذ على حصة</a:t>
            </a:r>
          </a:p>
          <a:p>
            <a:r>
              <a:rPr lang="ar-SA" dirty="0"/>
              <a:t>استشارات وتدقيق في كل مرحلة لتأكد من مسار الفريق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BDBE8209-7B7B-8B8B-1ABC-E8302117A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8632" y="-1161564"/>
            <a:ext cx="5514188" cy="355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11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181E296-9D11-335A-208C-A9C5EF30B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772943"/>
            <a:ext cx="9905998" cy="1478570"/>
          </a:xfrm>
        </p:spPr>
        <p:txBody>
          <a:bodyPr/>
          <a:lstStyle/>
          <a:p>
            <a:r>
              <a:rPr lang="ar-SA" dirty="0"/>
              <a:t>شكرا لحسن استماعكم 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8BC8386-87FF-A142-B929-15A19E2D7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ar-SA" dirty="0"/>
              <a:t>اسم المنشأة : اطلبس /</a:t>
            </a:r>
            <a:r>
              <a:rPr lang="en-US" dirty="0"/>
              <a:t>ATLOBS</a:t>
            </a:r>
          </a:p>
          <a:p>
            <a:r>
              <a:rPr lang="ar-SA" dirty="0"/>
              <a:t>المقدم : محمد موسى برناوي</a:t>
            </a:r>
          </a:p>
          <a:p>
            <a:r>
              <a:rPr lang="ar-SA" dirty="0"/>
              <a:t>العنوان: الخرج</a:t>
            </a:r>
          </a:p>
          <a:p>
            <a:r>
              <a:rPr lang="ar-SA" dirty="0"/>
              <a:t>التواصل:  </a:t>
            </a:r>
          </a:p>
          <a:p>
            <a:r>
              <a:rPr lang="en-US" dirty="0"/>
              <a:t>0597557939</a:t>
            </a:r>
          </a:p>
          <a:p>
            <a:r>
              <a:rPr lang="en-US" dirty="0">
                <a:solidFill>
                  <a:schemeClr val="tx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atlobs.saudi@gmail.com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  <a:p>
            <a:r>
              <a:rPr lang="ar-SA" dirty="0">
                <a:solidFill>
                  <a:schemeClr val="tx1">
                    <a:lumMod val="95000"/>
                  </a:schemeClr>
                </a:solidFill>
              </a:rPr>
              <a:t>الموقع الكتروني : </a:t>
            </a:r>
            <a:r>
              <a:rPr lang="ar-SA" dirty="0" err="1">
                <a:solidFill>
                  <a:schemeClr val="tx1">
                    <a:lumMod val="95000"/>
                  </a:schemeClr>
                </a:solidFill>
              </a:rPr>
              <a:t>a</a:t>
            </a:r>
            <a:r>
              <a:rPr lang="en-US" dirty="0" err="1">
                <a:solidFill>
                  <a:schemeClr val="tx1">
                    <a:lumMod val="95000"/>
                  </a:schemeClr>
                </a:solidFill>
              </a:rPr>
              <a:t>tlobs.com</a:t>
            </a:r>
            <a:endParaRPr lang="en-US" dirty="0">
              <a:solidFill>
                <a:schemeClr val="tx1">
                  <a:lumMod val="95000"/>
                </a:schemeClr>
              </a:solidFill>
            </a:endParaRPr>
          </a:p>
          <a:p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6E965FF9-2450-69D6-3342-ED6B0A380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9337" y="-1275135"/>
            <a:ext cx="5674792" cy="354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323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ارة">
  <a:themeElements>
    <a:clrScheme name="دارة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دارة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ارة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{79F21662-9ED4-9346-A333-7898E927642C}tf10001122</Template>
  <TotalTime>6847</TotalTime>
  <Words>664</Words>
  <Application>Microsoft Macintosh PowerPoint</Application>
  <PresentationFormat>شاشة عريضة</PresentationFormat>
  <Paragraphs>113</Paragraphs>
  <Slides>17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21" baseType="lpstr">
      <vt:lpstr>Arial</vt:lpstr>
      <vt:lpstr>Calibri</vt:lpstr>
      <vt:lpstr>Tw Cen MT</vt:lpstr>
      <vt:lpstr>دارة</vt:lpstr>
      <vt:lpstr>عرض استثماري </vt:lpstr>
      <vt:lpstr>المشكلة /الفرص الاستثمارية</vt:lpstr>
      <vt:lpstr>مرئيات على بعض المواقع في السوق </vt:lpstr>
      <vt:lpstr>القيمة المضافة</vt:lpstr>
      <vt:lpstr>خطة الدخول الى السوق </vt:lpstr>
      <vt:lpstr>كيفية الحصول على حصة من السوق </vt:lpstr>
      <vt:lpstr>الحصة السوقية</vt:lpstr>
      <vt:lpstr>تحليل المنافسين </vt:lpstr>
      <vt:lpstr>تحليل المنافسين</vt:lpstr>
      <vt:lpstr>نموذج لجدول تحليل المنافسين </vt:lpstr>
      <vt:lpstr>الفريق </vt:lpstr>
      <vt:lpstr>التوقعات المالية والمقايس الرئيسية </vt:lpstr>
      <vt:lpstr>المقايس الرئيسية </vt:lpstr>
      <vt:lpstr>المقايس الرئيسية</vt:lpstr>
      <vt:lpstr>المرحلة الحالية</vt:lpstr>
      <vt:lpstr> كيف سيتم انفاق المبلغ المالي و استثماره وتطويره</vt:lpstr>
      <vt:lpstr>شكرا لحسن استماعكم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azzazz280@gmail.com</dc:creator>
  <cp:lastModifiedBy>azzazz280@gmail.com</cp:lastModifiedBy>
  <cp:revision>7</cp:revision>
  <dcterms:created xsi:type="dcterms:W3CDTF">2024-02-25T18:38:27Z</dcterms:created>
  <dcterms:modified xsi:type="dcterms:W3CDTF">2024-03-01T14:48:59Z</dcterms:modified>
</cp:coreProperties>
</file>