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p:sldMasterIdLst>
    <p:sldMasterId id="2147483648" r:id="rId1"/>
  </p:sldMasterIdLst>
  <p:notesMasterIdLst>
    <p:notesMasterId r:id="rId72"/>
  </p:notesMasterIdLst>
  <p:sldIdLst>
    <p:sldId id="256" r:id="rId2"/>
    <p:sldId id="257" r:id="rId3"/>
    <p:sldId id="263" r:id="rId4"/>
    <p:sldId id="268" r:id="rId5"/>
    <p:sldId id="274" r:id="rId6"/>
    <p:sldId id="275" r:id="rId7"/>
    <p:sldId id="276" r:id="rId8"/>
    <p:sldId id="258" r:id="rId9"/>
    <p:sldId id="264" r:id="rId10"/>
    <p:sldId id="278" r:id="rId11"/>
    <p:sldId id="279" r:id="rId12"/>
    <p:sldId id="280" r:id="rId13"/>
    <p:sldId id="281" r:id="rId14"/>
    <p:sldId id="282" r:id="rId15"/>
    <p:sldId id="283" r:id="rId16"/>
    <p:sldId id="284" r:id="rId17"/>
    <p:sldId id="259" r:id="rId18"/>
    <p:sldId id="265" r:id="rId19"/>
    <p:sldId id="286" r:id="rId20"/>
    <p:sldId id="287" r:id="rId21"/>
    <p:sldId id="285" r:id="rId22"/>
    <p:sldId id="269" r:id="rId23"/>
    <p:sldId id="270" r:id="rId24"/>
    <p:sldId id="272" r:id="rId25"/>
    <p:sldId id="273" r:id="rId26"/>
    <p:sldId id="271" r:id="rId27"/>
    <p:sldId id="288" r:id="rId28"/>
    <p:sldId id="289" r:id="rId29"/>
    <p:sldId id="290" r:id="rId30"/>
    <p:sldId id="291" r:id="rId31"/>
    <p:sldId id="292" r:id="rId32"/>
    <p:sldId id="260" r:id="rId33"/>
    <p:sldId id="293" r:id="rId34"/>
    <p:sldId id="297" r:id="rId35"/>
    <p:sldId id="308" r:id="rId36"/>
    <p:sldId id="307" r:id="rId37"/>
    <p:sldId id="306" r:id="rId38"/>
    <p:sldId id="305" r:id="rId39"/>
    <p:sldId id="304" r:id="rId40"/>
    <p:sldId id="303" r:id="rId41"/>
    <p:sldId id="302" r:id="rId42"/>
    <p:sldId id="301" r:id="rId43"/>
    <p:sldId id="300" r:id="rId44"/>
    <p:sldId id="299" r:id="rId45"/>
    <p:sldId id="298" r:id="rId46"/>
    <p:sldId id="294" r:id="rId47"/>
    <p:sldId id="310" r:id="rId48"/>
    <p:sldId id="311" r:id="rId49"/>
    <p:sldId id="309" r:id="rId50"/>
    <p:sldId id="295" r:id="rId51"/>
    <p:sldId id="296" r:id="rId52"/>
    <p:sldId id="312" r:id="rId53"/>
    <p:sldId id="313" r:id="rId54"/>
    <p:sldId id="314" r:id="rId55"/>
    <p:sldId id="320" r:id="rId56"/>
    <p:sldId id="323" r:id="rId57"/>
    <p:sldId id="322" r:id="rId58"/>
    <p:sldId id="321" r:id="rId59"/>
    <p:sldId id="319" r:id="rId60"/>
    <p:sldId id="318" r:id="rId61"/>
    <p:sldId id="315" r:id="rId62"/>
    <p:sldId id="325" r:id="rId63"/>
    <p:sldId id="324" r:id="rId64"/>
    <p:sldId id="317" r:id="rId65"/>
    <p:sldId id="328" r:id="rId66"/>
    <p:sldId id="327" r:id="rId67"/>
    <p:sldId id="326" r:id="rId68"/>
    <p:sldId id="316" r:id="rId69"/>
    <p:sldId id="329" r:id="rId70"/>
    <p:sldId id="262" r:id="rId71"/>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80" d="100"/>
          <a:sy n="80" d="100"/>
        </p:scale>
        <p:origin x="62"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D3B10B0-49E0-4E93-8872-9D9F7B331917}" type="datetimeFigureOut">
              <a:rPr lang="ar-SA" smtClean="0"/>
              <a:t>20/03/1445</a:t>
            </a:fld>
            <a:endParaRPr lang="ar-SA"/>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4B237E3-9282-4C9C-BC68-54A9EA131649}" type="slidenum">
              <a:rPr lang="ar-SA" smtClean="0"/>
              <a:t>‹#›</a:t>
            </a:fld>
            <a:endParaRPr lang="ar-SA"/>
          </a:p>
        </p:txBody>
      </p:sp>
    </p:spTree>
    <p:extLst>
      <p:ext uri="{BB962C8B-B14F-4D97-AF65-F5344CB8AC3E}">
        <p14:creationId xmlns:p14="http://schemas.microsoft.com/office/powerpoint/2010/main" val="215585942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0DAE5A3-35F3-2598-75ED-45516EF2CD8F}"/>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CA97DC51-ACDF-2BF7-4C75-BC1AC97507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846547A0-005C-1588-AA9B-833872B22F4B}"/>
              </a:ext>
            </a:extLst>
          </p:cNvPr>
          <p:cNvSpPr>
            <a:spLocks noGrp="1"/>
          </p:cNvSpPr>
          <p:nvPr>
            <p:ph type="dt" sz="half" idx="10"/>
          </p:nvPr>
        </p:nvSpPr>
        <p:spPr/>
        <p:txBody>
          <a:bodyPr/>
          <a:lstStyle/>
          <a:p>
            <a:fld id="{FFC070FE-138D-4C12-A7EC-FFF511F3B4D1}" type="uaqdatetime1">
              <a:rPr lang="ar-SA" smtClean="0"/>
              <a:t>19/03/1445</a:t>
            </a:fld>
            <a:endParaRPr lang="ar-SA"/>
          </a:p>
        </p:txBody>
      </p:sp>
      <p:sp>
        <p:nvSpPr>
          <p:cNvPr id="5" name="عنصر نائب للتذييل 4">
            <a:extLst>
              <a:ext uri="{FF2B5EF4-FFF2-40B4-BE49-F238E27FC236}">
                <a16:creationId xmlns:a16="http://schemas.microsoft.com/office/drawing/2014/main" id="{18904263-C443-381D-7136-D2D3C18E4F0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B96B1A7B-AEBE-6B76-8F1D-1EB0D80C2FE0}"/>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3677417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D35B878-6408-BBC8-697E-57F951680F59}"/>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7B93BD40-530C-19F0-D9CD-26128751C404}"/>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904A0C55-5DF6-3DE9-A6CC-A0CCCC16F177}"/>
              </a:ext>
            </a:extLst>
          </p:cNvPr>
          <p:cNvSpPr>
            <a:spLocks noGrp="1"/>
          </p:cNvSpPr>
          <p:nvPr>
            <p:ph type="dt" sz="half" idx="10"/>
          </p:nvPr>
        </p:nvSpPr>
        <p:spPr/>
        <p:txBody>
          <a:bodyPr/>
          <a:lstStyle/>
          <a:p>
            <a:fld id="{F497EC7B-51D0-4D28-9183-AF17C2E457B4}" type="uaqdatetime1">
              <a:rPr lang="ar-SA" smtClean="0"/>
              <a:t>19/03/1445</a:t>
            </a:fld>
            <a:endParaRPr lang="ar-SA"/>
          </a:p>
        </p:txBody>
      </p:sp>
      <p:sp>
        <p:nvSpPr>
          <p:cNvPr id="5" name="عنصر نائب للتذييل 4">
            <a:extLst>
              <a:ext uri="{FF2B5EF4-FFF2-40B4-BE49-F238E27FC236}">
                <a16:creationId xmlns:a16="http://schemas.microsoft.com/office/drawing/2014/main" id="{638BD45F-425B-FD8F-2427-FE530783919A}"/>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3D1CF5B2-61B8-D59A-2193-18118ED09575}"/>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3339284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F40707F-4161-F54F-D6F6-C3A7BFD045C0}"/>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3FEE208A-AC41-3376-D748-AE63117D7E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60AA4B87-B1F1-7403-2B1C-A23CD8CC9F7F}"/>
              </a:ext>
            </a:extLst>
          </p:cNvPr>
          <p:cNvSpPr>
            <a:spLocks noGrp="1"/>
          </p:cNvSpPr>
          <p:nvPr>
            <p:ph type="dt" sz="half" idx="10"/>
          </p:nvPr>
        </p:nvSpPr>
        <p:spPr/>
        <p:txBody>
          <a:bodyPr/>
          <a:lstStyle/>
          <a:p>
            <a:fld id="{F437184E-3E3F-4308-9B1F-56BDC981D81D}" type="uaqdatetime1">
              <a:rPr lang="ar-SA" smtClean="0"/>
              <a:t>19/03/1445</a:t>
            </a:fld>
            <a:endParaRPr lang="ar-SA"/>
          </a:p>
        </p:txBody>
      </p:sp>
      <p:sp>
        <p:nvSpPr>
          <p:cNvPr id="5" name="عنصر نائب للتذييل 4">
            <a:extLst>
              <a:ext uri="{FF2B5EF4-FFF2-40B4-BE49-F238E27FC236}">
                <a16:creationId xmlns:a16="http://schemas.microsoft.com/office/drawing/2014/main" id="{F83F8BE3-1C02-28EA-B2F5-2A269762A40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9B87A3AA-569E-BB7D-518B-0EBA943BBED4}"/>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3729497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9B5A7B0-5264-23C6-ADE6-8D1B34FED3F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7FFCABD-02DC-17F7-4553-F41215D9E6AB}"/>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D5DF65E1-FEAB-682A-BDC9-D076E909936E}"/>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725AB6E5-2092-5155-852C-AD72B64DA1FF}"/>
              </a:ext>
            </a:extLst>
          </p:cNvPr>
          <p:cNvSpPr>
            <a:spLocks noGrp="1"/>
          </p:cNvSpPr>
          <p:nvPr>
            <p:ph type="dt" sz="half" idx="10"/>
          </p:nvPr>
        </p:nvSpPr>
        <p:spPr/>
        <p:txBody>
          <a:bodyPr/>
          <a:lstStyle/>
          <a:p>
            <a:fld id="{E5B5CCE3-8705-476F-B625-B84DBE7E61FA}" type="uaqdatetime1">
              <a:rPr lang="ar-SA" smtClean="0"/>
              <a:t>19/03/1445</a:t>
            </a:fld>
            <a:endParaRPr lang="ar-SA"/>
          </a:p>
        </p:txBody>
      </p:sp>
      <p:sp>
        <p:nvSpPr>
          <p:cNvPr id="6" name="عنصر نائب للتذييل 5">
            <a:extLst>
              <a:ext uri="{FF2B5EF4-FFF2-40B4-BE49-F238E27FC236}">
                <a16:creationId xmlns:a16="http://schemas.microsoft.com/office/drawing/2014/main" id="{B3D7A905-8064-7B8A-4253-0D3CF00872C1}"/>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349296AA-A308-0C4E-44EA-41130E8B2F74}"/>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1411231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00AB67-90BA-EBBC-A35E-C02EB06CFFEF}"/>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457BBEC6-9DBE-3366-478F-A0A8167290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302973E-BF26-5633-28C0-5CF1C4386EE9}"/>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4583EE48-A02D-6186-5552-0A06145683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D26DC2DA-A1D1-837F-2C68-48749EC2DBAA}"/>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DE9B8443-B493-D28B-25C0-ADC274A05D02}"/>
              </a:ext>
            </a:extLst>
          </p:cNvPr>
          <p:cNvSpPr>
            <a:spLocks noGrp="1"/>
          </p:cNvSpPr>
          <p:nvPr>
            <p:ph type="dt" sz="half" idx="10"/>
          </p:nvPr>
        </p:nvSpPr>
        <p:spPr/>
        <p:txBody>
          <a:bodyPr/>
          <a:lstStyle/>
          <a:p>
            <a:fld id="{27D57F59-8DA5-42D9-8318-D532A5D0433E}" type="uaqdatetime1">
              <a:rPr lang="ar-SA" smtClean="0"/>
              <a:t>19/03/1445</a:t>
            </a:fld>
            <a:endParaRPr lang="ar-SA"/>
          </a:p>
        </p:txBody>
      </p:sp>
      <p:sp>
        <p:nvSpPr>
          <p:cNvPr id="8" name="عنصر نائب للتذييل 7">
            <a:extLst>
              <a:ext uri="{FF2B5EF4-FFF2-40B4-BE49-F238E27FC236}">
                <a16:creationId xmlns:a16="http://schemas.microsoft.com/office/drawing/2014/main" id="{0F5145A4-C125-7456-E6A6-2AE2A63792B7}"/>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01DB663C-341F-05FE-B526-DC97DC066331}"/>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88330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666308D-FFD9-8ECE-44DA-CAB6BB923D9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61BEA133-0C0D-262C-BAB6-C0BB034DA8CA}"/>
              </a:ext>
            </a:extLst>
          </p:cNvPr>
          <p:cNvSpPr>
            <a:spLocks noGrp="1"/>
          </p:cNvSpPr>
          <p:nvPr>
            <p:ph type="dt" sz="half" idx="10"/>
          </p:nvPr>
        </p:nvSpPr>
        <p:spPr/>
        <p:txBody>
          <a:bodyPr/>
          <a:lstStyle/>
          <a:p>
            <a:fld id="{2D55A39D-D8E7-482F-95DF-7613595BDFD4}" type="uaqdatetime1">
              <a:rPr lang="ar-SA" smtClean="0"/>
              <a:t>19/03/1445</a:t>
            </a:fld>
            <a:endParaRPr lang="ar-SA"/>
          </a:p>
        </p:txBody>
      </p:sp>
      <p:sp>
        <p:nvSpPr>
          <p:cNvPr id="4" name="عنصر نائب للتذييل 3">
            <a:extLst>
              <a:ext uri="{FF2B5EF4-FFF2-40B4-BE49-F238E27FC236}">
                <a16:creationId xmlns:a16="http://schemas.microsoft.com/office/drawing/2014/main" id="{75369B13-28DA-BED8-6CBF-4C0C3561EBE3}"/>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D2805856-F6F6-61DC-DCB9-C3F4D7000C43}"/>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408994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27DD626-8227-EA8D-4232-70C819534EE3}"/>
              </a:ext>
            </a:extLst>
          </p:cNvPr>
          <p:cNvSpPr>
            <a:spLocks noGrp="1"/>
          </p:cNvSpPr>
          <p:nvPr>
            <p:ph type="dt" sz="half" idx="10"/>
          </p:nvPr>
        </p:nvSpPr>
        <p:spPr/>
        <p:txBody>
          <a:bodyPr/>
          <a:lstStyle/>
          <a:p>
            <a:fld id="{2AFF8D1C-506C-4DC2-9EE2-C2F71BB188BD}" type="uaqdatetime1">
              <a:rPr lang="ar-SA" smtClean="0"/>
              <a:t>19/03/1445</a:t>
            </a:fld>
            <a:endParaRPr lang="ar-SA"/>
          </a:p>
        </p:txBody>
      </p:sp>
      <p:sp>
        <p:nvSpPr>
          <p:cNvPr id="3" name="عنصر نائب للتذييل 2">
            <a:extLst>
              <a:ext uri="{FF2B5EF4-FFF2-40B4-BE49-F238E27FC236}">
                <a16:creationId xmlns:a16="http://schemas.microsoft.com/office/drawing/2014/main" id="{17347A61-E32C-F1FC-2408-446E52FE9396}"/>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E35C1AE4-280E-9379-7305-05CEB34ED056}"/>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4152073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51D10A2-53D2-8CA0-FE63-FF3EF616253F}"/>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BC3EC429-4D68-47FA-B011-F0AA57B2B1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1A128132-C349-C4E5-3631-98A035324A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D131F9A3-8095-1815-951B-F3EECC4D68AD}"/>
              </a:ext>
            </a:extLst>
          </p:cNvPr>
          <p:cNvSpPr>
            <a:spLocks noGrp="1"/>
          </p:cNvSpPr>
          <p:nvPr>
            <p:ph type="dt" sz="half" idx="10"/>
          </p:nvPr>
        </p:nvSpPr>
        <p:spPr/>
        <p:txBody>
          <a:bodyPr/>
          <a:lstStyle/>
          <a:p>
            <a:fld id="{BD03F8F8-CA57-49BF-9CF0-69DB6BFA6F55}" type="uaqdatetime1">
              <a:rPr lang="ar-SA" smtClean="0"/>
              <a:t>19/03/1445</a:t>
            </a:fld>
            <a:endParaRPr lang="ar-SA"/>
          </a:p>
        </p:txBody>
      </p:sp>
      <p:sp>
        <p:nvSpPr>
          <p:cNvPr id="6" name="عنصر نائب للتذييل 5">
            <a:extLst>
              <a:ext uri="{FF2B5EF4-FFF2-40B4-BE49-F238E27FC236}">
                <a16:creationId xmlns:a16="http://schemas.microsoft.com/office/drawing/2014/main" id="{8CE4E83C-ADD7-41B9-1DC0-7841335AC2D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200A5C1F-3B99-1E6C-40EC-371695C8CAB3}"/>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1003787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41AE39-6676-16B6-7D41-AF70169BB316}"/>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A1D55324-9E45-47CF-0A49-583229DCA9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7383CA8A-74AD-7A86-A25D-CCB54D94A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68E4239-A703-4F36-5F76-A5F06595165A}"/>
              </a:ext>
            </a:extLst>
          </p:cNvPr>
          <p:cNvSpPr>
            <a:spLocks noGrp="1"/>
          </p:cNvSpPr>
          <p:nvPr>
            <p:ph type="dt" sz="half" idx="10"/>
          </p:nvPr>
        </p:nvSpPr>
        <p:spPr/>
        <p:txBody>
          <a:bodyPr/>
          <a:lstStyle/>
          <a:p>
            <a:fld id="{CC4672CF-E74B-4C2D-818D-51646FB377C1}" type="uaqdatetime1">
              <a:rPr lang="ar-SA" smtClean="0"/>
              <a:t>19/03/1445</a:t>
            </a:fld>
            <a:endParaRPr lang="ar-SA"/>
          </a:p>
        </p:txBody>
      </p:sp>
      <p:sp>
        <p:nvSpPr>
          <p:cNvPr id="6" name="عنصر نائب للتذييل 5">
            <a:extLst>
              <a:ext uri="{FF2B5EF4-FFF2-40B4-BE49-F238E27FC236}">
                <a16:creationId xmlns:a16="http://schemas.microsoft.com/office/drawing/2014/main" id="{747119B6-6357-3227-1D45-06E7781A40DA}"/>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EBEC5812-ED7A-623D-2DD4-534DED03B817}"/>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2864865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F6E39A7-6FF5-F02B-079A-BFEDDB7A7D3E}"/>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126FF5F5-5206-B682-0271-34127802F6F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F2AAB4A1-6746-EC55-AB86-9114E7F2CCD2}"/>
              </a:ext>
            </a:extLst>
          </p:cNvPr>
          <p:cNvSpPr>
            <a:spLocks noGrp="1"/>
          </p:cNvSpPr>
          <p:nvPr>
            <p:ph type="dt" sz="half" idx="10"/>
          </p:nvPr>
        </p:nvSpPr>
        <p:spPr/>
        <p:txBody>
          <a:bodyPr/>
          <a:lstStyle/>
          <a:p>
            <a:fld id="{5D36852D-E483-4B9C-814E-9A632990EDDD}" type="uaqdatetime1">
              <a:rPr lang="ar-SA" smtClean="0"/>
              <a:t>19/03/1445</a:t>
            </a:fld>
            <a:endParaRPr lang="ar-SA"/>
          </a:p>
        </p:txBody>
      </p:sp>
      <p:sp>
        <p:nvSpPr>
          <p:cNvPr id="5" name="عنصر نائب للتذييل 4">
            <a:extLst>
              <a:ext uri="{FF2B5EF4-FFF2-40B4-BE49-F238E27FC236}">
                <a16:creationId xmlns:a16="http://schemas.microsoft.com/office/drawing/2014/main" id="{E54234F0-AB27-D22B-811B-A116802CC52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1FFE4FE9-D7D8-E648-CBDC-22E2FFEBD3CD}"/>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1416077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93F57BCB-92D8-5AE0-6097-03D1EF7BFA47}"/>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FE87A134-AEE2-C76C-2CAC-3D8B17C0DA5E}"/>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0853A99-A370-DCE2-2DDC-9F139FE055EB}"/>
              </a:ext>
            </a:extLst>
          </p:cNvPr>
          <p:cNvSpPr>
            <a:spLocks noGrp="1"/>
          </p:cNvSpPr>
          <p:nvPr>
            <p:ph type="dt" sz="half" idx="10"/>
          </p:nvPr>
        </p:nvSpPr>
        <p:spPr/>
        <p:txBody>
          <a:bodyPr/>
          <a:lstStyle/>
          <a:p>
            <a:fld id="{55552C48-0B31-447D-A2D0-48F6C446A313}" type="uaqdatetime1">
              <a:rPr lang="ar-SA" smtClean="0"/>
              <a:t>19/03/1445</a:t>
            </a:fld>
            <a:endParaRPr lang="ar-SA"/>
          </a:p>
        </p:txBody>
      </p:sp>
      <p:sp>
        <p:nvSpPr>
          <p:cNvPr id="5" name="عنصر نائب للتذييل 4">
            <a:extLst>
              <a:ext uri="{FF2B5EF4-FFF2-40B4-BE49-F238E27FC236}">
                <a16:creationId xmlns:a16="http://schemas.microsoft.com/office/drawing/2014/main" id="{2D4E2E85-06FD-A353-FA72-62F4A237D889}"/>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B47206A7-8E05-0C95-06FC-C4F204CF43BB}"/>
              </a:ext>
            </a:extLst>
          </p:cNvPr>
          <p:cNvSpPr>
            <a:spLocks noGrp="1"/>
          </p:cNvSpPr>
          <p:nvPr>
            <p:ph type="sldNum" sz="quarter" idx="12"/>
          </p:nvPr>
        </p:nvSpPr>
        <p:spPr/>
        <p:txBody>
          <a:bodyPr/>
          <a:lstStyle/>
          <a:p>
            <a:fld id="{CD13E93E-44C0-4843-95D5-63DE03CBE90D}" type="slidenum">
              <a:rPr lang="ar-SA" smtClean="0"/>
              <a:t>‹#›</a:t>
            </a:fld>
            <a:endParaRPr lang="ar-SA"/>
          </a:p>
        </p:txBody>
      </p:sp>
    </p:spTree>
    <p:extLst>
      <p:ext uri="{BB962C8B-B14F-4D97-AF65-F5344CB8AC3E}">
        <p14:creationId xmlns:p14="http://schemas.microsoft.com/office/powerpoint/2010/main" val="1187594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1669D7D6-FDF6-B034-2B35-EBCDDEF5FBC2}"/>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A42E4159-C7BD-96D7-3FC1-046CAA4CABA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E239960-D3C2-E0BD-CEFC-F9978213B74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F7BBEF1-331E-4048-8FE7-D23743B89D37}" type="uaqdatetime1">
              <a:rPr lang="ar-SA" smtClean="0"/>
              <a:t>19/03/1445</a:t>
            </a:fld>
            <a:endParaRPr lang="ar-SA"/>
          </a:p>
        </p:txBody>
      </p:sp>
      <p:sp>
        <p:nvSpPr>
          <p:cNvPr id="5" name="عنصر نائب للتذييل 4">
            <a:extLst>
              <a:ext uri="{FF2B5EF4-FFF2-40B4-BE49-F238E27FC236}">
                <a16:creationId xmlns:a16="http://schemas.microsoft.com/office/drawing/2014/main" id="{AFBFFD9D-F9B3-4793-4116-153A44BF77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3D1C21CA-DE01-DD03-168B-816D3C7B50D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D13E93E-44C0-4843-95D5-63DE03CBE90D}" type="slidenum">
              <a:rPr lang="ar-SA" smtClean="0"/>
              <a:t>‹#›</a:t>
            </a:fld>
            <a:endParaRPr lang="ar-SA"/>
          </a:p>
        </p:txBody>
      </p:sp>
    </p:spTree>
    <p:extLst>
      <p:ext uri="{BB962C8B-B14F-4D97-AF65-F5344CB8AC3E}">
        <p14:creationId xmlns:p14="http://schemas.microsoft.com/office/powerpoint/2010/main" val="2078393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3.png"/></Relationships>
</file>

<file path=ppt/slides/_rels/slide5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صورة تحتوي على نص, لقطة شاشة, الخط, الرسومات&#10;&#10;تم إنشاء الوصف تلقائياً">
            <a:extLst>
              <a:ext uri="{FF2B5EF4-FFF2-40B4-BE49-F238E27FC236}">
                <a16:creationId xmlns:a16="http://schemas.microsoft.com/office/drawing/2014/main" id="{579A79B6-5D04-9E1E-CF6D-86841D456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59039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عنصر نائب للمحتوى 6" descr="صورة تحتوي على الرسومات, تصميم الجرافيك, التصميم&#10;&#10;تم إنشاء الوصف تلقائياً">
            <a:extLst>
              <a:ext uri="{FF2B5EF4-FFF2-40B4-BE49-F238E27FC236}">
                <a16:creationId xmlns:a16="http://schemas.microsoft.com/office/drawing/2014/main" id="{6E8DB56F-DE3D-9EC1-AAC4-36994987D57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عنصر نائب لرقم الشريحة 7">
            <a:extLst>
              <a:ext uri="{FF2B5EF4-FFF2-40B4-BE49-F238E27FC236}">
                <a16:creationId xmlns:a16="http://schemas.microsoft.com/office/drawing/2014/main" id="{3EE459BF-F648-B845-5E97-B0691FEB9C75}"/>
              </a:ext>
            </a:extLst>
          </p:cNvPr>
          <p:cNvSpPr>
            <a:spLocks noGrp="1"/>
          </p:cNvSpPr>
          <p:nvPr>
            <p:ph type="sldNum" sz="quarter" idx="12"/>
          </p:nvPr>
        </p:nvSpPr>
        <p:spPr/>
        <p:txBody>
          <a:bodyPr/>
          <a:lstStyle/>
          <a:p>
            <a:fld id="{CD13E93E-44C0-4843-95D5-63DE03CBE90D}" type="slidenum">
              <a:rPr lang="ar-SA" smtClean="0"/>
              <a:t>2</a:t>
            </a:fld>
            <a:endParaRPr lang="ar-SA"/>
          </a:p>
        </p:txBody>
      </p:sp>
    </p:spTree>
    <p:extLst>
      <p:ext uri="{BB962C8B-B14F-4D97-AF65-F5344CB8AC3E}">
        <p14:creationId xmlns:p14="http://schemas.microsoft.com/office/powerpoint/2010/main" val="1234764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عنصر نائب للمحتوى 4" descr="صورة تحتوي على لقطة شاشة, نص, الرسومات, الخط&#10;&#10;تم إنشاء الوصف تلقائياً">
            <a:extLst>
              <a:ext uri="{FF2B5EF4-FFF2-40B4-BE49-F238E27FC236}">
                <a16:creationId xmlns:a16="http://schemas.microsoft.com/office/drawing/2014/main" id="{C3834A2B-407F-6D03-9ED8-E2E857D6BE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6474"/>
            <a:ext cx="12191980" cy="685671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F762EB5-E807-61A2-FBE9-65FDCC888002}"/>
              </a:ext>
            </a:extLst>
          </p:cNvPr>
          <p:cNvSpPr>
            <a:spLocks noGrp="1"/>
          </p:cNvSpPr>
          <p:nvPr>
            <p:ph type="sldNum" sz="quarter" idx="12"/>
          </p:nvPr>
        </p:nvSpPr>
        <p:spPr/>
        <p:txBody>
          <a:bodyPr/>
          <a:lstStyle/>
          <a:p>
            <a:fld id="{CD13E93E-44C0-4843-95D5-63DE03CBE90D}" type="slidenum">
              <a:rPr lang="ar-SA" smtClean="0"/>
              <a:t>3</a:t>
            </a:fld>
            <a:endParaRPr lang="ar-SA"/>
          </a:p>
        </p:txBody>
      </p:sp>
      <p:sp>
        <p:nvSpPr>
          <p:cNvPr id="7" name="مربع نص 6">
            <a:extLst>
              <a:ext uri="{FF2B5EF4-FFF2-40B4-BE49-F238E27FC236}">
                <a16:creationId xmlns:a16="http://schemas.microsoft.com/office/drawing/2014/main" id="{DEAF2C38-D46D-6919-4CEF-262A5609A764}"/>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ماهو</a:t>
            </a:r>
            <a:r>
              <a:rPr lang="ar-SA" sz="2800" b="1" dirty="0">
                <a:latin typeface="Almarai" pitchFamily="2" charset="-78"/>
                <a:cs typeface="Almarai" pitchFamily="2" charset="-78"/>
              </a:rPr>
              <a:t> الحضور الرقمي؟</a:t>
            </a:r>
          </a:p>
        </p:txBody>
      </p:sp>
      <p:sp>
        <p:nvSpPr>
          <p:cNvPr id="8" name="مربع نص 7">
            <a:extLst>
              <a:ext uri="{FF2B5EF4-FFF2-40B4-BE49-F238E27FC236}">
                <a16:creationId xmlns:a16="http://schemas.microsoft.com/office/drawing/2014/main" id="{9FA3F8FB-9567-02A9-BE35-AE36F7B5CFF8}"/>
              </a:ext>
            </a:extLst>
          </p:cNvPr>
          <p:cNvSpPr txBox="1"/>
          <p:nvPr/>
        </p:nvSpPr>
        <p:spPr>
          <a:xfrm>
            <a:off x="522259" y="24235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يسمى بالتواجد أو الحضور الرقمي أو بناء العلامة الشخصية الرقمية ويعني أن تتواجد باسمك وصورتك وتعبر عن نفسك وعن اهتماماتك وتتفاعل وتساهم وتستفيد في العالم الرقمي من منصات التواصل الاجتماعي بأنواعها وغيرها من المنصات.</a:t>
            </a:r>
          </a:p>
        </p:txBody>
      </p:sp>
    </p:spTree>
    <p:extLst>
      <p:ext uri="{BB962C8B-B14F-4D97-AF65-F5344CB8AC3E}">
        <p14:creationId xmlns:p14="http://schemas.microsoft.com/office/powerpoint/2010/main" val="2640439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عنصر نائب للمحتوى 4" descr="صورة تحتوي على لقطة شاشة, نص, الرسومات, الخط&#10;&#10;تم إنشاء الوصف تلقائياً">
            <a:extLst>
              <a:ext uri="{FF2B5EF4-FFF2-40B4-BE49-F238E27FC236}">
                <a16:creationId xmlns:a16="http://schemas.microsoft.com/office/drawing/2014/main" id="{C3834A2B-407F-6D03-9ED8-E2E857D6BE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6474"/>
            <a:ext cx="12191980" cy="685671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F762EB5-E807-61A2-FBE9-65FDCC888002}"/>
              </a:ext>
            </a:extLst>
          </p:cNvPr>
          <p:cNvSpPr>
            <a:spLocks noGrp="1"/>
          </p:cNvSpPr>
          <p:nvPr>
            <p:ph type="sldNum" sz="quarter" idx="12"/>
          </p:nvPr>
        </p:nvSpPr>
        <p:spPr/>
        <p:txBody>
          <a:bodyPr/>
          <a:lstStyle/>
          <a:p>
            <a:fld id="{CD13E93E-44C0-4843-95D5-63DE03CBE90D}" type="slidenum">
              <a:rPr lang="ar-SA" smtClean="0"/>
              <a:t>4</a:t>
            </a:fld>
            <a:endParaRPr lang="ar-SA"/>
          </a:p>
        </p:txBody>
      </p:sp>
      <p:sp>
        <p:nvSpPr>
          <p:cNvPr id="7" name="مربع نص 6">
            <a:extLst>
              <a:ext uri="{FF2B5EF4-FFF2-40B4-BE49-F238E27FC236}">
                <a16:creationId xmlns:a16="http://schemas.microsoft.com/office/drawing/2014/main" id="{DEAF2C38-D46D-6919-4CEF-262A5609A764}"/>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القنوات الرقمية</a:t>
            </a:r>
          </a:p>
        </p:txBody>
      </p:sp>
      <p:sp>
        <p:nvSpPr>
          <p:cNvPr id="8" name="مربع نص 7">
            <a:extLst>
              <a:ext uri="{FF2B5EF4-FFF2-40B4-BE49-F238E27FC236}">
                <a16:creationId xmlns:a16="http://schemas.microsoft.com/office/drawing/2014/main" id="{9FA3F8FB-9567-02A9-BE35-AE36F7B5CFF8}"/>
              </a:ext>
            </a:extLst>
          </p:cNvPr>
          <p:cNvSpPr txBox="1"/>
          <p:nvPr/>
        </p:nvSpPr>
        <p:spPr>
          <a:xfrm>
            <a:off x="522259" y="2423596"/>
            <a:ext cx="11283518" cy="2239652"/>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تختلف القنوات الرقمية وتتعدد من منصات تواصل اجتماعي وصحف ومواقع مختلفة كل منصة ولها جمهورها وطريقتها في التفاعل والمحتوى، في عالم الأعمال مثلا يجب أن تركز على لينكد ان وتويتر ولا تهمل البقية، لذلك نحن نقدم هذا الدليل الارشادي الخاص ببناء الحضور الرقمي الشخصي على تويتر.</a:t>
            </a:r>
          </a:p>
        </p:txBody>
      </p:sp>
    </p:spTree>
    <p:extLst>
      <p:ext uri="{BB962C8B-B14F-4D97-AF65-F5344CB8AC3E}">
        <p14:creationId xmlns:p14="http://schemas.microsoft.com/office/powerpoint/2010/main" val="1867413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عنصر نائب للمحتوى 4" descr="صورة تحتوي على لقطة شاشة, نص, الرسومات, الخط&#10;&#10;تم إنشاء الوصف تلقائياً">
            <a:extLst>
              <a:ext uri="{FF2B5EF4-FFF2-40B4-BE49-F238E27FC236}">
                <a16:creationId xmlns:a16="http://schemas.microsoft.com/office/drawing/2014/main" id="{C3834A2B-407F-6D03-9ED8-E2E857D6BE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6474"/>
            <a:ext cx="12191980" cy="685671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F762EB5-E807-61A2-FBE9-65FDCC888002}"/>
              </a:ext>
            </a:extLst>
          </p:cNvPr>
          <p:cNvSpPr>
            <a:spLocks noGrp="1"/>
          </p:cNvSpPr>
          <p:nvPr>
            <p:ph type="sldNum" sz="quarter" idx="12"/>
          </p:nvPr>
        </p:nvSpPr>
        <p:spPr/>
        <p:txBody>
          <a:bodyPr/>
          <a:lstStyle/>
          <a:p>
            <a:fld id="{CD13E93E-44C0-4843-95D5-63DE03CBE90D}" type="slidenum">
              <a:rPr lang="ar-SA" smtClean="0"/>
              <a:t>5</a:t>
            </a:fld>
            <a:endParaRPr lang="ar-SA"/>
          </a:p>
        </p:txBody>
      </p:sp>
      <p:sp>
        <p:nvSpPr>
          <p:cNvPr id="7" name="مربع نص 6">
            <a:extLst>
              <a:ext uri="{FF2B5EF4-FFF2-40B4-BE49-F238E27FC236}">
                <a16:creationId xmlns:a16="http://schemas.microsoft.com/office/drawing/2014/main" id="{DEAF2C38-D46D-6919-4CEF-262A5609A764}"/>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فوائد الحضور الرقمي</a:t>
            </a:r>
          </a:p>
        </p:txBody>
      </p:sp>
      <p:sp>
        <p:nvSpPr>
          <p:cNvPr id="8" name="مربع نص 7">
            <a:extLst>
              <a:ext uri="{FF2B5EF4-FFF2-40B4-BE49-F238E27FC236}">
                <a16:creationId xmlns:a16="http://schemas.microsoft.com/office/drawing/2014/main" id="{9FA3F8FB-9567-02A9-BE35-AE36F7B5CFF8}"/>
              </a:ext>
            </a:extLst>
          </p:cNvPr>
          <p:cNvSpPr txBox="1"/>
          <p:nvPr/>
        </p:nvSpPr>
        <p:spPr>
          <a:xfrm>
            <a:off x="522259" y="2219402"/>
            <a:ext cx="11283518" cy="2793650"/>
          </a:xfrm>
          <a:prstGeom prst="rect">
            <a:avLst/>
          </a:prstGeom>
          <a:noFill/>
        </p:spPr>
        <p:txBody>
          <a:bodyPr wrap="square" rtlCol="1">
            <a:spAutoFit/>
          </a:bodyPr>
          <a:lstStyle/>
          <a:p>
            <a:pPr marL="342900" indent="-342900">
              <a:lnSpc>
                <a:spcPct val="150000"/>
              </a:lnSpc>
              <a:buFont typeface="Arial" panose="020B0604020202020204" pitchFamily="34" charset="0"/>
              <a:buChar char="•"/>
            </a:pPr>
            <a:r>
              <a:rPr lang="ar-SA" sz="2400" dirty="0">
                <a:latin typeface="Almarai" pitchFamily="2" charset="-78"/>
                <a:cs typeface="Almarai" pitchFamily="2" charset="-78"/>
              </a:rPr>
              <a:t>الاطلاع</a:t>
            </a:r>
          </a:p>
          <a:p>
            <a:pPr marL="342900" indent="-342900">
              <a:lnSpc>
                <a:spcPct val="150000"/>
              </a:lnSpc>
              <a:buFont typeface="Arial" panose="020B0604020202020204" pitchFamily="34" charset="0"/>
              <a:buChar char="•"/>
            </a:pPr>
            <a:r>
              <a:rPr lang="ar-SA" sz="2400" dirty="0">
                <a:latin typeface="Almarai" pitchFamily="2" charset="-78"/>
                <a:cs typeface="Almarai" pitchFamily="2" charset="-78"/>
              </a:rPr>
              <a:t>التواصل</a:t>
            </a:r>
          </a:p>
          <a:p>
            <a:pPr marL="342900" indent="-342900">
              <a:lnSpc>
                <a:spcPct val="150000"/>
              </a:lnSpc>
              <a:buFont typeface="Arial" panose="020B0604020202020204" pitchFamily="34" charset="0"/>
              <a:buChar char="•"/>
            </a:pPr>
            <a:r>
              <a:rPr lang="ar-SA" sz="2400" dirty="0">
                <a:latin typeface="Almarai" pitchFamily="2" charset="-78"/>
                <a:cs typeface="Almarai" pitchFamily="2" charset="-78"/>
              </a:rPr>
              <a:t>العلاقات</a:t>
            </a:r>
          </a:p>
          <a:p>
            <a:pPr marL="342900" indent="-342900">
              <a:lnSpc>
                <a:spcPct val="150000"/>
              </a:lnSpc>
              <a:buFont typeface="Arial" panose="020B0604020202020204" pitchFamily="34" charset="0"/>
              <a:buChar char="•"/>
            </a:pPr>
            <a:r>
              <a:rPr lang="ar-SA" sz="2400" dirty="0">
                <a:latin typeface="Almarai" pitchFamily="2" charset="-78"/>
                <a:cs typeface="Almarai" pitchFamily="2" charset="-78"/>
              </a:rPr>
              <a:t>الشراكات</a:t>
            </a:r>
          </a:p>
          <a:p>
            <a:pPr marL="342900" indent="-342900">
              <a:lnSpc>
                <a:spcPct val="150000"/>
              </a:lnSpc>
              <a:buFont typeface="Arial" panose="020B0604020202020204" pitchFamily="34" charset="0"/>
              <a:buChar char="•"/>
            </a:pPr>
            <a:r>
              <a:rPr lang="ar-SA" sz="2400" dirty="0">
                <a:latin typeface="Almarai" pitchFamily="2" charset="-78"/>
                <a:cs typeface="Almarai" pitchFamily="2" charset="-78"/>
              </a:rPr>
              <a:t>الوصول</a:t>
            </a:r>
          </a:p>
        </p:txBody>
      </p:sp>
    </p:spTree>
    <p:extLst>
      <p:ext uri="{BB962C8B-B14F-4D97-AF65-F5344CB8AC3E}">
        <p14:creationId xmlns:p14="http://schemas.microsoft.com/office/powerpoint/2010/main" val="1152089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عنصر نائب للمحتوى 4" descr="صورة تحتوي على لقطة شاشة, نص, الرسومات, الخط&#10;&#10;تم إنشاء الوصف تلقائياً">
            <a:extLst>
              <a:ext uri="{FF2B5EF4-FFF2-40B4-BE49-F238E27FC236}">
                <a16:creationId xmlns:a16="http://schemas.microsoft.com/office/drawing/2014/main" id="{C3834A2B-407F-6D03-9ED8-E2E857D6BE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6474"/>
            <a:ext cx="12191980" cy="685671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F762EB5-E807-61A2-FBE9-65FDCC888002}"/>
              </a:ext>
            </a:extLst>
          </p:cNvPr>
          <p:cNvSpPr>
            <a:spLocks noGrp="1"/>
          </p:cNvSpPr>
          <p:nvPr>
            <p:ph type="sldNum" sz="quarter" idx="12"/>
          </p:nvPr>
        </p:nvSpPr>
        <p:spPr/>
        <p:txBody>
          <a:bodyPr/>
          <a:lstStyle/>
          <a:p>
            <a:fld id="{CD13E93E-44C0-4843-95D5-63DE03CBE90D}" type="slidenum">
              <a:rPr lang="ar-SA" smtClean="0"/>
              <a:t>6</a:t>
            </a:fld>
            <a:endParaRPr lang="ar-SA"/>
          </a:p>
        </p:txBody>
      </p:sp>
      <p:sp>
        <p:nvSpPr>
          <p:cNvPr id="7" name="مربع نص 6">
            <a:extLst>
              <a:ext uri="{FF2B5EF4-FFF2-40B4-BE49-F238E27FC236}">
                <a16:creationId xmlns:a16="http://schemas.microsoft.com/office/drawing/2014/main" id="{DEAF2C38-D46D-6919-4CEF-262A5609A764}"/>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قصص النجاح</a:t>
            </a:r>
          </a:p>
        </p:txBody>
      </p:sp>
      <p:sp>
        <p:nvSpPr>
          <p:cNvPr id="8" name="مربع نص 7">
            <a:extLst>
              <a:ext uri="{FF2B5EF4-FFF2-40B4-BE49-F238E27FC236}">
                <a16:creationId xmlns:a16="http://schemas.microsoft.com/office/drawing/2014/main" id="{9FA3F8FB-9567-02A9-BE35-AE36F7B5CFF8}"/>
              </a:ext>
            </a:extLst>
          </p:cNvPr>
          <p:cNvSpPr txBox="1"/>
          <p:nvPr/>
        </p:nvSpPr>
        <p:spPr>
          <a:xfrm>
            <a:off x="522259" y="2423596"/>
            <a:ext cx="11283518" cy="2239652"/>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يوجد قصص نجاح لا تحصى على تويتر وغيره لأشخاص قاموا ببناء هوية شخصية لهم </a:t>
            </a:r>
            <a:r>
              <a:rPr lang="ar-SA" sz="2400" dirty="0" err="1">
                <a:latin typeface="Almarai" pitchFamily="2" charset="-78"/>
                <a:cs typeface="Almarai" pitchFamily="2" charset="-78"/>
              </a:rPr>
              <a:t>ومقدموا</a:t>
            </a:r>
            <a:r>
              <a:rPr lang="ar-SA" sz="2400" dirty="0">
                <a:latin typeface="Almarai" pitchFamily="2" charset="-78"/>
                <a:cs typeface="Almarai" pitchFamily="2" charset="-78"/>
              </a:rPr>
              <a:t> محتوى قيّم، بالإضافة إلى من أصبح يحقق دخل من الإعلانات البعض حصلوا على وظائف وهناك من أقاموا شراكات كبيرة </a:t>
            </a:r>
            <a:r>
              <a:rPr lang="ar-SA" sz="2400" dirty="0" err="1">
                <a:latin typeface="Almarai" pitchFamily="2" charset="-78"/>
                <a:cs typeface="Almarai" pitchFamily="2" charset="-78"/>
              </a:rPr>
              <a:t>والكثيرمن</a:t>
            </a:r>
            <a:r>
              <a:rPr lang="ar-SA" sz="2400" dirty="0">
                <a:latin typeface="Almarai" pitchFamily="2" charset="-78"/>
                <a:cs typeface="Almarai" pitchFamily="2" charset="-78"/>
              </a:rPr>
              <a:t> نجح في تكوين صورة ذهنية مميزة ووصل بها إلى جمهوره المستهدف، وهناك من قام ببناء أعمال تجارية والكثير الكثير.</a:t>
            </a:r>
          </a:p>
        </p:txBody>
      </p:sp>
    </p:spTree>
    <p:extLst>
      <p:ext uri="{BB962C8B-B14F-4D97-AF65-F5344CB8AC3E}">
        <p14:creationId xmlns:p14="http://schemas.microsoft.com/office/powerpoint/2010/main" val="4122597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عنصر نائب للمحتوى 4" descr="صورة تحتوي على لقطة شاشة, نص, الرسومات, الخط&#10;&#10;تم إنشاء الوصف تلقائياً">
            <a:extLst>
              <a:ext uri="{FF2B5EF4-FFF2-40B4-BE49-F238E27FC236}">
                <a16:creationId xmlns:a16="http://schemas.microsoft.com/office/drawing/2014/main" id="{C3834A2B-407F-6D03-9ED8-E2E857D6BE0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6474"/>
            <a:ext cx="12191980" cy="6856718"/>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F762EB5-E807-61A2-FBE9-65FDCC888002}"/>
              </a:ext>
            </a:extLst>
          </p:cNvPr>
          <p:cNvSpPr>
            <a:spLocks noGrp="1"/>
          </p:cNvSpPr>
          <p:nvPr>
            <p:ph type="sldNum" sz="quarter" idx="12"/>
          </p:nvPr>
        </p:nvSpPr>
        <p:spPr/>
        <p:txBody>
          <a:bodyPr/>
          <a:lstStyle/>
          <a:p>
            <a:fld id="{CD13E93E-44C0-4843-95D5-63DE03CBE90D}" type="slidenum">
              <a:rPr lang="ar-SA" smtClean="0"/>
              <a:t>7</a:t>
            </a:fld>
            <a:endParaRPr lang="ar-SA"/>
          </a:p>
        </p:txBody>
      </p:sp>
      <p:sp>
        <p:nvSpPr>
          <p:cNvPr id="7" name="مربع نص 6">
            <a:extLst>
              <a:ext uri="{FF2B5EF4-FFF2-40B4-BE49-F238E27FC236}">
                <a16:creationId xmlns:a16="http://schemas.microsoft.com/office/drawing/2014/main" id="{DEAF2C38-D46D-6919-4CEF-262A5609A764}"/>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مكونات الدليل الإرشادي</a:t>
            </a:r>
          </a:p>
        </p:txBody>
      </p:sp>
      <p:sp>
        <p:nvSpPr>
          <p:cNvPr id="8" name="مربع نص 7">
            <a:extLst>
              <a:ext uri="{FF2B5EF4-FFF2-40B4-BE49-F238E27FC236}">
                <a16:creationId xmlns:a16="http://schemas.microsoft.com/office/drawing/2014/main" id="{9FA3F8FB-9567-02A9-BE35-AE36F7B5CFF8}"/>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سنستعرض الدليل الإرشادي لبناء هوية رقمية احترافية وتحقيق ظهور قوي ووصول عالي بجودة متميزة، من خلال 5 مراحل كالآتي:</a:t>
            </a:r>
          </a:p>
        </p:txBody>
      </p:sp>
      <p:sp>
        <p:nvSpPr>
          <p:cNvPr id="2" name="مربع نص 1">
            <a:extLst>
              <a:ext uri="{FF2B5EF4-FFF2-40B4-BE49-F238E27FC236}">
                <a16:creationId xmlns:a16="http://schemas.microsoft.com/office/drawing/2014/main" id="{AE4CA28E-98DB-A2A0-D809-461AB8736971}"/>
              </a:ext>
            </a:extLst>
          </p:cNvPr>
          <p:cNvSpPr txBox="1"/>
          <p:nvPr/>
        </p:nvSpPr>
        <p:spPr>
          <a:xfrm>
            <a:off x="522260" y="3675353"/>
            <a:ext cx="11283518" cy="1477328"/>
          </a:xfrm>
          <a:prstGeom prst="rect">
            <a:avLst/>
          </a:prstGeom>
          <a:noFill/>
        </p:spPr>
        <p:txBody>
          <a:bodyPr wrap="square" rtlCol="1">
            <a:spAutoFit/>
          </a:bodyPr>
          <a:lstStyle/>
          <a:p>
            <a:pPr marL="285750" indent="-285750">
              <a:buFont typeface="Wingdings" panose="05000000000000000000" pitchFamily="2" charset="2"/>
              <a:buChar char="v"/>
            </a:pPr>
            <a:r>
              <a:rPr lang="ar-SA" sz="1800" dirty="0">
                <a:latin typeface="Almarai" pitchFamily="2" charset="-78"/>
                <a:cs typeface="Almarai" pitchFamily="2" charset="-78"/>
              </a:rPr>
              <a:t>التحليل والاستراتيجية</a:t>
            </a:r>
          </a:p>
          <a:p>
            <a:pPr marL="285750" indent="-285750">
              <a:buFont typeface="Wingdings" panose="05000000000000000000" pitchFamily="2" charset="2"/>
              <a:buChar char="v"/>
            </a:pPr>
            <a:r>
              <a:rPr lang="ar-SA" sz="1800" dirty="0">
                <a:latin typeface="Almarai" pitchFamily="2" charset="-78"/>
                <a:cs typeface="Almarai" pitchFamily="2" charset="-78"/>
              </a:rPr>
              <a:t>التـأسيس</a:t>
            </a:r>
          </a:p>
          <a:p>
            <a:pPr marL="285750" indent="-285750">
              <a:buFont typeface="Wingdings" panose="05000000000000000000" pitchFamily="2" charset="2"/>
              <a:buChar char="v"/>
            </a:pPr>
            <a:r>
              <a:rPr lang="ar-SA" sz="1800" dirty="0">
                <a:latin typeface="Almarai" pitchFamily="2" charset="-78"/>
                <a:cs typeface="Almarai" pitchFamily="2" charset="-78"/>
              </a:rPr>
              <a:t>كتابة المحتوى</a:t>
            </a:r>
          </a:p>
          <a:p>
            <a:pPr marL="285750" indent="-285750">
              <a:buFont typeface="Wingdings" panose="05000000000000000000" pitchFamily="2" charset="2"/>
              <a:buChar char="v"/>
            </a:pPr>
            <a:r>
              <a:rPr lang="ar-SA" sz="1800" dirty="0">
                <a:latin typeface="Almarai" pitchFamily="2" charset="-78"/>
                <a:cs typeface="Almarai" pitchFamily="2" charset="-78"/>
              </a:rPr>
              <a:t>تكتيكات التفاعل</a:t>
            </a:r>
          </a:p>
          <a:p>
            <a:pPr marL="285750" indent="-285750">
              <a:buFont typeface="Wingdings" panose="05000000000000000000" pitchFamily="2" charset="2"/>
              <a:buChar char="v"/>
            </a:pPr>
            <a:r>
              <a:rPr lang="ar-SA" sz="1800" dirty="0">
                <a:latin typeface="Almarai" pitchFamily="2" charset="-78"/>
                <a:cs typeface="Almarai" pitchFamily="2" charset="-78"/>
              </a:rPr>
              <a:t>القياس</a:t>
            </a:r>
            <a:endParaRPr lang="ar-SA" dirty="0"/>
          </a:p>
        </p:txBody>
      </p:sp>
    </p:spTree>
    <p:extLst>
      <p:ext uri="{BB962C8B-B14F-4D97-AF65-F5344CB8AC3E}">
        <p14:creationId xmlns:p14="http://schemas.microsoft.com/office/powerpoint/2010/main" val="362150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الرسومات, تصميم الجرافيك, التصميم&#10;&#10;تم إنشاء الوصف تلقائياً">
            <a:extLst>
              <a:ext uri="{FF2B5EF4-FFF2-40B4-BE49-F238E27FC236}">
                <a16:creationId xmlns:a16="http://schemas.microsoft.com/office/drawing/2014/main" id="{1884B2C0-8A0E-69D1-0C8E-2CC5792B62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F19A3270-3019-B9EF-045F-863DCF4400FB}"/>
              </a:ext>
            </a:extLst>
          </p:cNvPr>
          <p:cNvSpPr>
            <a:spLocks noGrp="1"/>
          </p:cNvSpPr>
          <p:nvPr>
            <p:ph type="sldNum" sz="quarter" idx="12"/>
          </p:nvPr>
        </p:nvSpPr>
        <p:spPr/>
        <p:txBody>
          <a:bodyPr/>
          <a:lstStyle/>
          <a:p>
            <a:fld id="{CD13E93E-44C0-4843-95D5-63DE03CBE90D}" type="slidenum">
              <a:rPr lang="ar-SA" smtClean="0"/>
              <a:t>8</a:t>
            </a:fld>
            <a:endParaRPr lang="ar-SA"/>
          </a:p>
        </p:txBody>
      </p:sp>
    </p:spTree>
    <p:extLst>
      <p:ext uri="{BB962C8B-B14F-4D97-AF65-F5344CB8AC3E}">
        <p14:creationId xmlns:p14="http://schemas.microsoft.com/office/powerpoint/2010/main" val="3544092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9</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مقدمة</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أول مرحلة في بناء هويتك هي التحليل والاستراتيجية، يجب أن تدرس وتحلل اهتماماتك وتحدد أهدافك لتنطلق بقوة ورؤية واضحة، جميع المراحل التالية تعتمد على هذه المرحلة بشكل أساسي.</a:t>
            </a:r>
          </a:p>
        </p:txBody>
      </p:sp>
    </p:spTree>
    <p:extLst>
      <p:ext uri="{BB962C8B-B14F-4D97-AF65-F5344CB8AC3E}">
        <p14:creationId xmlns:p14="http://schemas.microsoft.com/office/powerpoint/2010/main" val="1614419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0160"/>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10</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أهداف التواجد</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343694"/>
            <a:ext cx="11283518" cy="390164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بناء على رؤيتك الشخصية وطموحك سجل أهدافك التي تسعى لتحقيقها من خلال هذا التواجد الرقمي مثل (بناء قاعدة جماهيرية من المهتمين، تقديم قيمة وإضافة للجمهور المهتم، تكوين علاقات قوية في المجال، الاطلاع على المستجدات ومتابعتها، صناعة براند شخصي بسمات محددة، عمل اتفاقيات وشراكات، بناء بروفايل جيد وتواجد لمن يبحث ويتحرى، لفت أنظار الجهات العليا التنظيمية والداعمة في المجال، الحصول على وظيفة أو عقد عمل، التعلم والتعليم، أن أكون مرجعية موثوقة ومعروفة في تخصص معين ...)، اكتب الأهداف ثم حدد العدد أو القيمة والوقت للأهداف القابلة للقياس.</a:t>
            </a:r>
          </a:p>
        </p:txBody>
      </p:sp>
    </p:spTree>
    <p:extLst>
      <p:ext uri="{BB962C8B-B14F-4D97-AF65-F5344CB8AC3E}">
        <p14:creationId xmlns:p14="http://schemas.microsoft.com/office/powerpoint/2010/main" val="963336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11</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السمات</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2793650"/>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السمات المهنية من مهارات وخبرات ومسميات وظيفية ومناصب مثل: (مهندس، دكتور، ريادي، خبير في تحليل البيانات، محترف برمجة لغة بايثون، مستشار تسويق، مؤسس شركات، مدرب معتمد، محكم معتمد)، والسمات الشخصية من قيم ومبادئ وصفات ومهارات شخصية وهوايات مثل: (المصداقية، الجدية، التواضع، الطموح، التفاؤل، الذكاء، التعاطف، المساندة، المبادرة، المرونة، حب القراءة).</a:t>
            </a:r>
          </a:p>
        </p:txBody>
      </p:sp>
    </p:spTree>
    <p:extLst>
      <p:ext uri="{BB962C8B-B14F-4D97-AF65-F5344CB8AC3E}">
        <p14:creationId xmlns:p14="http://schemas.microsoft.com/office/powerpoint/2010/main" val="2369861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12</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الشرائح المستهدفة</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حدد جمهورك المستهدف ماهي صفاتهم وخصائصهم وقسمهم ل 3 مجموعات حسب الأهمية.</a:t>
            </a:r>
          </a:p>
        </p:txBody>
      </p:sp>
    </p:spTree>
    <p:extLst>
      <p:ext uri="{BB962C8B-B14F-4D97-AF65-F5344CB8AC3E}">
        <p14:creationId xmlns:p14="http://schemas.microsoft.com/office/powerpoint/2010/main" val="2148585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13</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المجالات</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ماهي مجالات اهتمامك وتركيزك حدد المجال العام والمجالات الفرعية.</a:t>
            </a:r>
          </a:p>
        </p:txBody>
      </p:sp>
    </p:spTree>
    <p:extLst>
      <p:ext uri="{BB962C8B-B14F-4D97-AF65-F5344CB8AC3E}">
        <p14:creationId xmlns:p14="http://schemas.microsoft.com/office/powerpoint/2010/main" val="1836393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14</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الكلمات المفتاحية</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بعد تحديد الجمهور المستهدف والمجالات يمكنك استخراج الكلمات المفتاحية وتصنيفها أيضا إلى 3 مستويات حسب الأهمية.</a:t>
            </a:r>
          </a:p>
        </p:txBody>
      </p:sp>
    </p:spTree>
    <p:extLst>
      <p:ext uri="{BB962C8B-B14F-4D97-AF65-F5344CB8AC3E}">
        <p14:creationId xmlns:p14="http://schemas.microsoft.com/office/powerpoint/2010/main" val="3329543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15</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الحسابات النموذجية في المجال</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من خلال تحليلك السابق، يمكنك الان البحث عن الحسابات النموذجية في المجال وإضافتها إلى قائمة وتحديث القائمة بشكل مستمر.</a:t>
            </a:r>
          </a:p>
        </p:txBody>
      </p:sp>
    </p:spTree>
    <p:extLst>
      <p:ext uri="{BB962C8B-B14F-4D97-AF65-F5344CB8AC3E}">
        <p14:creationId xmlns:p14="http://schemas.microsoft.com/office/powerpoint/2010/main" val="1610095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نص, لقطة شاشة, الرسومات, الخط&#10;&#10;تم إنشاء الوصف تلقائياً">
            <a:extLst>
              <a:ext uri="{FF2B5EF4-FFF2-40B4-BE49-F238E27FC236}">
                <a16:creationId xmlns:a16="http://schemas.microsoft.com/office/drawing/2014/main" id="{68CA9291-D6E6-A65D-CB3B-43E72DD0C0F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
        <p:nvSpPr>
          <p:cNvPr id="6" name="عنصر نائب لرقم الشريحة 5">
            <a:extLst>
              <a:ext uri="{FF2B5EF4-FFF2-40B4-BE49-F238E27FC236}">
                <a16:creationId xmlns:a16="http://schemas.microsoft.com/office/drawing/2014/main" id="{69EFD8A6-F2E5-CFE9-F55E-EB27380AB5CB}"/>
              </a:ext>
            </a:extLst>
          </p:cNvPr>
          <p:cNvSpPr>
            <a:spLocks noGrp="1"/>
          </p:cNvSpPr>
          <p:nvPr>
            <p:ph type="sldNum" sz="quarter" idx="12"/>
          </p:nvPr>
        </p:nvSpPr>
        <p:spPr/>
        <p:txBody>
          <a:bodyPr/>
          <a:lstStyle/>
          <a:p>
            <a:fld id="{CD13E93E-44C0-4843-95D5-63DE03CBE90D}" type="slidenum">
              <a:rPr lang="ar-SA" smtClean="0"/>
              <a:t>16</a:t>
            </a:fld>
            <a:endParaRPr lang="ar-SA"/>
          </a:p>
        </p:txBody>
      </p:sp>
      <p:sp>
        <p:nvSpPr>
          <p:cNvPr id="7" name="مربع نص 6">
            <a:extLst>
              <a:ext uri="{FF2B5EF4-FFF2-40B4-BE49-F238E27FC236}">
                <a16:creationId xmlns:a16="http://schemas.microsoft.com/office/drawing/2014/main" id="{497F57EE-CECC-8221-8DFA-CE2D16BDC926}"/>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الحسابات ذات الجمهور المشابه</a:t>
            </a:r>
          </a:p>
        </p:txBody>
      </p:sp>
      <p:sp>
        <p:nvSpPr>
          <p:cNvPr id="8" name="مربع نص 7">
            <a:extLst>
              <a:ext uri="{FF2B5EF4-FFF2-40B4-BE49-F238E27FC236}">
                <a16:creationId xmlns:a16="http://schemas.microsoft.com/office/drawing/2014/main" id="{59D136F7-D0CF-BD53-ADAB-87467774C0C9}"/>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من خلال تحليلك السابق، يمكنك الان البحث عن الحسابات ذات الجمهور المشابه لجمهورك المستهدف وإضافتها إلى قائمة وتحديث القائمة بشكل مستمر.</a:t>
            </a:r>
          </a:p>
        </p:txBody>
      </p:sp>
    </p:spTree>
    <p:extLst>
      <p:ext uri="{BB962C8B-B14F-4D97-AF65-F5344CB8AC3E}">
        <p14:creationId xmlns:p14="http://schemas.microsoft.com/office/powerpoint/2010/main" val="3359381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الرسومات, تصميم الجرافيك, التصميم&#10;&#10;تم إنشاء الوصف تلقائياً">
            <a:extLst>
              <a:ext uri="{FF2B5EF4-FFF2-40B4-BE49-F238E27FC236}">
                <a16:creationId xmlns:a16="http://schemas.microsoft.com/office/drawing/2014/main" id="{1884B2C0-8A0E-69D1-0C8E-2CC5792B62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3" name="صورة 2" descr="صورة تحتوي على الرسومات, تصميم الجرافيك, التصميم&#10;&#10;تم إنشاء الوصف تلقائياً">
            <a:extLst>
              <a:ext uri="{FF2B5EF4-FFF2-40B4-BE49-F238E27FC236}">
                <a16:creationId xmlns:a16="http://schemas.microsoft.com/office/drawing/2014/main" id="{CAC96F8C-4E21-4322-8EFE-8E6C795B3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عنصر نائب لرقم الشريحة 3">
            <a:extLst>
              <a:ext uri="{FF2B5EF4-FFF2-40B4-BE49-F238E27FC236}">
                <a16:creationId xmlns:a16="http://schemas.microsoft.com/office/drawing/2014/main" id="{D687917C-C609-6B3D-D00E-8D67C52834DB}"/>
              </a:ext>
            </a:extLst>
          </p:cNvPr>
          <p:cNvSpPr>
            <a:spLocks noGrp="1"/>
          </p:cNvSpPr>
          <p:nvPr>
            <p:ph type="sldNum" sz="quarter" idx="12"/>
          </p:nvPr>
        </p:nvSpPr>
        <p:spPr/>
        <p:txBody>
          <a:bodyPr/>
          <a:lstStyle/>
          <a:p>
            <a:fld id="{CD13E93E-44C0-4843-95D5-63DE03CBE90D}" type="slidenum">
              <a:rPr lang="ar-SA" smtClean="0"/>
              <a:t>17</a:t>
            </a:fld>
            <a:endParaRPr lang="ar-SA"/>
          </a:p>
        </p:txBody>
      </p:sp>
    </p:spTree>
    <p:extLst>
      <p:ext uri="{BB962C8B-B14F-4D97-AF65-F5344CB8AC3E}">
        <p14:creationId xmlns:p14="http://schemas.microsoft.com/office/powerpoint/2010/main" val="621125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18</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مقدمة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في المرحلة التالية نستعرض المعايير الاحترافية عند تأسيس الحساب بحيث يعطي انطباع جيد ويظهر بشكل احترافي يعكس صورة الشخص وسماته واهتماماته.</a:t>
            </a:r>
          </a:p>
        </p:txBody>
      </p:sp>
    </p:spTree>
    <p:extLst>
      <p:ext uri="{BB962C8B-B14F-4D97-AF65-F5344CB8AC3E}">
        <p14:creationId xmlns:p14="http://schemas.microsoft.com/office/powerpoint/2010/main" val="24227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19</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الاسم</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احرص ان تكتب اسمك الحقيقي ثنائي باللغة العربية، يمكن أن تكتب كلمة توضح تخصصك بعد الاسم، يمكن أن تضيف اسمك باللغة الإنجليزية إذا كنت تستهدف جمهور غير عربي.</a:t>
            </a:r>
          </a:p>
        </p:txBody>
      </p:sp>
    </p:spTree>
    <p:extLst>
      <p:ext uri="{BB962C8B-B14F-4D97-AF65-F5344CB8AC3E}">
        <p14:creationId xmlns:p14="http://schemas.microsoft.com/office/powerpoint/2010/main" val="3410031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20</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المعرف</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احرص على أن يكون اسم المعرف متناغما مع اسمك أو تخصصك ولا يحتوي الكثير من الأرقام ولا يكون بشكل عشوائي.</a:t>
            </a:r>
          </a:p>
        </p:txBody>
      </p:sp>
    </p:spTree>
    <p:extLst>
      <p:ext uri="{BB962C8B-B14F-4D97-AF65-F5344CB8AC3E}">
        <p14:creationId xmlns:p14="http://schemas.microsoft.com/office/powerpoint/2010/main" val="1366628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21</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الصورة الشخصية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صورة واضحة بجودة عالية للوجه، يفضل بخلفية سادة، يراعى نسبة الوجه من كامل الصورة، وجودة الصورة الشخصية في الحساب يعد من أهم ما يؤثر على رفع الموثوقية، ويساعد على بناء العلاقات.</a:t>
            </a:r>
          </a:p>
        </p:txBody>
      </p:sp>
      <p:pic>
        <p:nvPicPr>
          <p:cNvPr id="49" name="صورة 48" descr="صورة تحتوي على الوجه الإنساني, ابتسامة, رجل, جبين&#10;&#10;تم إنشاء الوصف تلقائياً">
            <a:extLst>
              <a:ext uri="{FF2B5EF4-FFF2-40B4-BE49-F238E27FC236}">
                <a16:creationId xmlns:a16="http://schemas.microsoft.com/office/drawing/2014/main" id="{D56904FB-AB9D-4CC9-3AC9-3A64299A90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229" y="5115669"/>
            <a:ext cx="718248" cy="765236"/>
          </a:xfrm>
          <a:prstGeom prst="rect">
            <a:avLst/>
          </a:prstGeom>
        </p:spPr>
      </p:pic>
      <p:pic>
        <p:nvPicPr>
          <p:cNvPr id="51" name="صورة 50" descr="صورة تحتوي على الوجه الإنساني, تلبيس, اللحية البشرية, غطاء الرأس&#10;&#10;تم إنشاء الوصف تلقائياً">
            <a:extLst>
              <a:ext uri="{FF2B5EF4-FFF2-40B4-BE49-F238E27FC236}">
                <a16:creationId xmlns:a16="http://schemas.microsoft.com/office/drawing/2014/main" id="{9017A9B6-4305-346D-1EFA-4AB574AF4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4494" y="5103380"/>
            <a:ext cx="711534" cy="748454"/>
          </a:xfrm>
          <a:prstGeom prst="rect">
            <a:avLst/>
          </a:prstGeom>
        </p:spPr>
      </p:pic>
      <p:pic>
        <p:nvPicPr>
          <p:cNvPr id="53" name="صورة 52" descr="صورة تحتوي على الوجه الإنساني, رجل, شخص, تلبيس&#10;&#10;تم إنشاء الوصف تلقائياً">
            <a:extLst>
              <a:ext uri="{FF2B5EF4-FFF2-40B4-BE49-F238E27FC236}">
                <a16:creationId xmlns:a16="http://schemas.microsoft.com/office/drawing/2014/main" id="{92EF21DF-9AB6-D843-9B3C-FB5850187E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49830" y="5115669"/>
            <a:ext cx="731672" cy="738386"/>
          </a:xfrm>
          <a:prstGeom prst="rect">
            <a:avLst/>
          </a:prstGeom>
        </p:spPr>
      </p:pic>
      <p:pic>
        <p:nvPicPr>
          <p:cNvPr id="55" name="صورة 54" descr="صورة تحتوي على الوجه الإنساني, رجل, ابتسامة, جبين&#10;&#10;تم إنشاء الوصف تلقائياً">
            <a:extLst>
              <a:ext uri="{FF2B5EF4-FFF2-40B4-BE49-F238E27FC236}">
                <a16:creationId xmlns:a16="http://schemas.microsoft.com/office/drawing/2014/main" id="{41E84503-49FF-4D6C-5F72-BC4E21245B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58187" y="5119026"/>
            <a:ext cx="721602" cy="731672"/>
          </a:xfrm>
          <a:prstGeom prst="rect">
            <a:avLst/>
          </a:prstGeom>
        </p:spPr>
      </p:pic>
      <p:pic>
        <p:nvPicPr>
          <p:cNvPr id="57" name="صورة 56" descr="صورة تحتوي على شخص, الوجه الإنساني, تلبيس, رجل&#10;&#10;تم إنشاء الوصف تلقائياً">
            <a:extLst>
              <a:ext uri="{FF2B5EF4-FFF2-40B4-BE49-F238E27FC236}">
                <a16:creationId xmlns:a16="http://schemas.microsoft.com/office/drawing/2014/main" id="{874BC7E6-F232-D9D4-4863-2960424502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51473" y="4292072"/>
            <a:ext cx="728316" cy="755166"/>
          </a:xfrm>
          <a:prstGeom prst="rect">
            <a:avLst/>
          </a:prstGeom>
        </p:spPr>
      </p:pic>
      <p:pic>
        <p:nvPicPr>
          <p:cNvPr id="59" name="صورة 58" descr="صورة تحتوي على تلبيس, رجل, نص, الوجه الإنساني&#10;&#10;تم إنشاء الوصف تلقائياً">
            <a:extLst>
              <a:ext uri="{FF2B5EF4-FFF2-40B4-BE49-F238E27FC236}">
                <a16:creationId xmlns:a16="http://schemas.microsoft.com/office/drawing/2014/main" id="{2678BEE2-E928-67D1-B106-6811860E3C7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56416" y="4295819"/>
            <a:ext cx="721602" cy="724958"/>
          </a:xfrm>
          <a:prstGeom prst="rect">
            <a:avLst/>
          </a:prstGeom>
        </p:spPr>
      </p:pic>
      <p:pic>
        <p:nvPicPr>
          <p:cNvPr id="61" name="صورة 60" descr="صورة تحتوي على الوجه الإنساني, اللحية البشرية, تلبيس, رجل&#10;&#10;تم إنشاء الوصف تلقائياً">
            <a:extLst>
              <a:ext uri="{FF2B5EF4-FFF2-40B4-BE49-F238E27FC236}">
                <a16:creationId xmlns:a16="http://schemas.microsoft.com/office/drawing/2014/main" id="{6244B61A-8FDB-5152-65BC-B2A3247951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628229" y="4298784"/>
            <a:ext cx="735028" cy="741742"/>
          </a:xfrm>
          <a:prstGeom prst="rect">
            <a:avLst/>
          </a:prstGeom>
        </p:spPr>
      </p:pic>
      <p:pic>
        <p:nvPicPr>
          <p:cNvPr id="63" name="صورة 62" descr="صورة تحتوي على الوجه الإنساني, نص, تلبيس, شخص&#10;&#10;تم إنشاء الوصف تلقائياً">
            <a:extLst>
              <a:ext uri="{FF2B5EF4-FFF2-40B4-BE49-F238E27FC236}">
                <a16:creationId xmlns:a16="http://schemas.microsoft.com/office/drawing/2014/main" id="{6C408A93-0DB4-A0A3-A504-009A4EB543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1666" y="4292461"/>
            <a:ext cx="731672" cy="728316"/>
          </a:xfrm>
          <a:prstGeom prst="rect">
            <a:avLst/>
          </a:prstGeom>
        </p:spPr>
      </p:pic>
      <p:pic>
        <p:nvPicPr>
          <p:cNvPr id="67" name="صورة 66" descr="صورة تحتوي على الوجه الإنساني, تلبيس, شخص, رجل&#10;&#10;تم إنشاء الوصف تلقائياً">
            <a:extLst>
              <a:ext uri="{FF2B5EF4-FFF2-40B4-BE49-F238E27FC236}">
                <a16:creationId xmlns:a16="http://schemas.microsoft.com/office/drawing/2014/main" id="{E631179C-DE4E-DE46-4064-17105AAC4FF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34494" y="4282261"/>
            <a:ext cx="721602" cy="724958"/>
          </a:xfrm>
          <a:prstGeom prst="rect">
            <a:avLst/>
          </a:prstGeom>
        </p:spPr>
      </p:pic>
      <p:pic>
        <p:nvPicPr>
          <p:cNvPr id="69" name="صورة 68" descr="صورة تحتوي على الوجه الإنساني, تلبيس, ابتسامة, اللحية البشرية&#10;&#10;تم إنشاء الوصف تلقائياً">
            <a:extLst>
              <a:ext uri="{FF2B5EF4-FFF2-40B4-BE49-F238E27FC236}">
                <a16:creationId xmlns:a16="http://schemas.microsoft.com/office/drawing/2014/main" id="{FC7B8D5D-31DB-BB54-06CC-9AFAC849755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748024" y="5119026"/>
            <a:ext cx="738386" cy="731672"/>
          </a:xfrm>
          <a:prstGeom prst="rect">
            <a:avLst/>
          </a:prstGeom>
        </p:spPr>
      </p:pic>
    </p:spTree>
    <p:extLst>
      <p:ext uri="{BB962C8B-B14F-4D97-AF65-F5344CB8AC3E}">
        <p14:creationId xmlns:p14="http://schemas.microsoft.com/office/powerpoint/2010/main" val="2337445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22</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الهيدر</a:t>
            </a:r>
            <a:endParaRPr lang="ar-SA" sz="2800" b="1" dirty="0">
              <a:latin typeface="Almarai" pitchFamily="2" charset="-78"/>
              <a:cs typeface="Almarai" pitchFamily="2" charset="-78"/>
            </a:endParaRP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قد يكون تصميم أو صورة ضمن حفل كمتحدث أو تكريم ... ويمكن إيصال الكثير من الرسائل .. يمكن ان يحتوي </a:t>
            </a:r>
            <a:r>
              <a:rPr lang="ar-SA" sz="2400" dirty="0" err="1">
                <a:latin typeface="Almarai" pitchFamily="2" charset="-78"/>
                <a:cs typeface="Almarai" pitchFamily="2" charset="-78"/>
              </a:rPr>
              <a:t>الهيدر</a:t>
            </a:r>
            <a:r>
              <a:rPr lang="ar-SA" sz="2400" dirty="0">
                <a:latin typeface="Almarai" pitchFamily="2" charset="-78"/>
                <a:cs typeface="Almarai" pitchFamily="2" charset="-78"/>
              </a:rPr>
              <a:t> شعارات المنتجات أو صورة عن المنتج غير مباشرة، ممكن يكون اقتباس، ممكن أن يعبر عن مبادئ أو قيم أو اهتمامات أو طموحات.</a:t>
            </a:r>
          </a:p>
        </p:txBody>
      </p:sp>
    </p:spTree>
    <p:extLst>
      <p:ext uri="{BB962C8B-B14F-4D97-AF65-F5344CB8AC3E}">
        <p14:creationId xmlns:p14="http://schemas.microsoft.com/office/powerpoint/2010/main" val="240616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23</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الهيدر</a:t>
            </a:r>
            <a:endParaRPr lang="ar-SA" sz="2800" b="1" dirty="0">
              <a:latin typeface="Almarai" pitchFamily="2" charset="-78"/>
              <a:cs typeface="Almarai" pitchFamily="2" charset="-78"/>
            </a:endParaRPr>
          </a:p>
        </p:txBody>
      </p:sp>
      <p:pic>
        <p:nvPicPr>
          <p:cNvPr id="3" name="صورة 2" descr="صورة تحتوي على نص, لقطة شاشة, رسوم متحركة, تلبيس&#10;&#10;تم إنشاء الوصف تلقائياً">
            <a:extLst>
              <a:ext uri="{FF2B5EF4-FFF2-40B4-BE49-F238E27FC236}">
                <a16:creationId xmlns:a16="http://schemas.microsoft.com/office/drawing/2014/main" id="{A8396010-9D43-14F1-D19B-B3042C9D6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085" y="2724237"/>
            <a:ext cx="2290420" cy="1310628"/>
          </a:xfrm>
          <a:prstGeom prst="rect">
            <a:avLst/>
          </a:prstGeom>
        </p:spPr>
      </p:pic>
      <p:pic>
        <p:nvPicPr>
          <p:cNvPr id="5" name="صورة 4" descr="صورة تحتوي على نص, لقطة شاشة, الخط&#10;&#10;تم إنشاء الوصف تلقائياً">
            <a:extLst>
              <a:ext uri="{FF2B5EF4-FFF2-40B4-BE49-F238E27FC236}">
                <a16:creationId xmlns:a16="http://schemas.microsoft.com/office/drawing/2014/main" id="{A4E0E63C-9F7D-C441-84CB-23A3D64B3A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3987" y="4161401"/>
            <a:ext cx="2290418" cy="1297904"/>
          </a:xfrm>
          <a:prstGeom prst="rect">
            <a:avLst/>
          </a:prstGeom>
        </p:spPr>
      </p:pic>
      <p:pic>
        <p:nvPicPr>
          <p:cNvPr id="15" name="صورة 14" descr="صورة تحتوي على تلبيس, نص, امرأة, ابتسامة&#10;&#10;تم إنشاء الوصف تلقائياً">
            <a:extLst>
              <a:ext uri="{FF2B5EF4-FFF2-40B4-BE49-F238E27FC236}">
                <a16:creationId xmlns:a16="http://schemas.microsoft.com/office/drawing/2014/main" id="{B96C5AC4-5FF2-3F0F-6BE9-F97BE24E84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3987" y="2718935"/>
            <a:ext cx="2290416" cy="1350922"/>
          </a:xfrm>
          <a:prstGeom prst="rect">
            <a:avLst/>
          </a:prstGeom>
        </p:spPr>
      </p:pic>
      <p:pic>
        <p:nvPicPr>
          <p:cNvPr id="17" name="صورة 16" descr="صورة تحتوي على نص, الوجه الإنساني, لقطة شاشة, الخط&#10;&#10;تم إنشاء الوصف تلقائياً">
            <a:extLst>
              <a:ext uri="{FF2B5EF4-FFF2-40B4-BE49-F238E27FC236}">
                <a16:creationId xmlns:a16="http://schemas.microsoft.com/office/drawing/2014/main" id="{FD8BCB17-A780-C2F1-5ED1-AFA763B625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03087" y="4161401"/>
            <a:ext cx="2290418" cy="1319110"/>
          </a:xfrm>
          <a:prstGeom prst="rect">
            <a:avLst/>
          </a:prstGeom>
        </p:spPr>
      </p:pic>
      <p:pic>
        <p:nvPicPr>
          <p:cNvPr id="19" name="صورة 18" descr="صورة تحتوي على رجل, تلبيس, لقطة شاشة, رسوم متحركة&#10;&#10;تم إنشاء الوصف تلقائياً">
            <a:extLst>
              <a:ext uri="{FF2B5EF4-FFF2-40B4-BE49-F238E27FC236}">
                <a16:creationId xmlns:a16="http://schemas.microsoft.com/office/drawing/2014/main" id="{44A16647-8D21-684C-8ABC-49971413B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2185" y="4177027"/>
            <a:ext cx="2290418" cy="1244884"/>
          </a:xfrm>
          <a:prstGeom prst="rect">
            <a:avLst/>
          </a:prstGeom>
        </p:spPr>
      </p:pic>
      <p:pic>
        <p:nvPicPr>
          <p:cNvPr id="21" name="صورة 20" descr="صورة تحتوي على نص, الخط, لقطة شاشة, الرسومات&#10;&#10;تم إنشاء الوصف تلقائياً">
            <a:extLst>
              <a:ext uri="{FF2B5EF4-FFF2-40B4-BE49-F238E27FC236}">
                <a16:creationId xmlns:a16="http://schemas.microsoft.com/office/drawing/2014/main" id="{E3EFAF22-E015-8586-CC80-8DC2C575B92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2185" y="2724237"/>
            <a:ext cx="2290418" cy="1340318"/>
          </a:xfrm>
          <a:prstGeom prst="rect">
            <a:avLst/>
          </a:prstGeom>
        </p:spPr>
      </p:pic>
    </p:spTree>
    <p:extLst>
      <p:ext uri="{BB962C8B-B14F-4D97-AF65-F5344CB8AC3E}">
        <p14:creationId xmlns:p14="http://schemas.microsoft.com/office/powerpoint/2010/main" val="390841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24</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البايو</a:t>
            </a:r>
            <a:endParaRPr lang="ar-SA" sz="2800" b="1" dirty="0">
              <a:latin typeface="Almarai" pitchFamily="2" charset="-78"/>
              <a:cs typeface="Almarai" pitchFamily="2" charset="-78"/>
            </a:endParaRPr>
          </a:p>
        </p:txBody>
      </p:sp>
      <p:sp>
        <p:nvSpPr>
          <p:cNvPr id="2" name="مربع نص 1">
            <a:extLst>
              <a:ext uri="{FF2B5EF4-FFF2-40B4-BE49-F238E27FC236}">
                <a16:creationId xmlns:a16="http://schemas.microsoft.com/office/drawing/2014/main" id="{9A39DE1D-6B20-DEA1-8B0B-E5F97E0FB418}"/>
              </a:ext>
            </a:extLst>
          </p:cNvPr>
          <p:cNvSpPr txBox="1"/>
          <p:nvPr/>
        </p:nvSpPr>
        <p:spPr>
          <a:xfrm>
            <a:off x="522259" y="2423596"/>
            <a:ext cx="11283518" cy="2793650"/>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صف نفسك بوضوح وكلمات مركزة تساعد المشاهد بأن يكون الصورة المبدئية عنك وركز على الانطباع الذي تريد ايصاله (المهنية، الجدية، الالتزام، المهارة، الوضوح...)، ويمكن أن تأخذ </a:t>
            </a:r>
            <a:r>
              <a:rPr lang="ar-SA" sz="2400" dirty="0" err="1">
                <a:latin typeface="Almarai" pitchFamily="2" charset="-78"/>
                <a:cs typeface="Almarai" pitchFamily="2" charset="-78"/>
              </a:rPr>
              <a:t>بالاعتبار:نقاط</a:t>
            </a:r>
            <a:r>
              <a:rPr lang="ar-SA" sz="2400" dirty="0">
                <a:latin typeface="Almarai" pitchFamily="2" charset="-78"/>
                <a:cs typeface="Almarai" pitchFamily="2" charset="-78"/>
              </a:rPr>
              <a:t> قوتك (علم، خبرة، مهارة)، اهتماماتك، رؤيتك وأهدافك، خدماتك، إنجازاتك، أهم مبادئك، استخدم </a:t>
            </a:r>
            <a:r>
              <a:rPr lang="ar-SA" sz="2400" dirty="0" err="1">
                <a:latin typeface="Almarai" pitchFamily="2" charset="-78"/>
                <a:cs typeface="Almarai" pitchFamily="2" charset="-78"/>
              </a:rPr>
              <a:t>هاشتاق</a:t>
            </a:r>
            <a:r>
              <a:rPr lang="ar-SA" sz="2400" dirty="0">
                <a:latin typeface="Almarai" pitchFamily="2" charset="-78"/>
                <a:cs typeface="Almarai" pitchFamily="2" charset="-78"/>
              </a:rPr>
              <a:t> أو </a:t>
            </a:r>
            <a:r>
              <a:rPr lang="ar-SA" sz="2400" dirty="0" err="1">
                <a:latin typeface="Almarai" pitchFamily="2" charset="-78"/>
                <a:cs typeface="Almarai" pitchFamily="2" charset="-78"/>
              </a:rPr>
              <a:t>هاشتاقين</a:t>
            </a:r>
            <a:r>
              <a:rPr lang="ar-SA" sz="2400" dirty="0">
                <a:latin typeface="Almarai" pitchFamily="2" charset="-78"/>
                <a:cs typeface="Almarai" pitchFamily="2" charset="-78"/>
              </a:rPr>
              <a:t>، يمكن أن تستخدم الصور التعبيرية، ضع </a:t>
            </a:r>
            <a:r>
              <a:rPr lang="ar-SA" sz="2400" dirty="0" err="1">
                <a:latin typeface="Almarai" pitchFamily="2" charset="-78"/>
                <a:cs typeface="Almarai" pitchFamily="2" charset="-78"/>
              </a:rPr>
              <a:t>منشن</a:t>
            </a:r>
            <a:r>
              <a:rPr lang="ar-SA" sz="2400" dirty="0">
                <a:latin typeface="Almarai" pitchFamily="2" charset="-78"/>
                <a:cs typeface="Almarai" pitchFamily="2" charset="-78"/>
              </a:rPr>
              <a:t> لحساب مشروعك.</a:t>
            </a:r>
          </a:p>
        </p:txBody>
      </p:sp>
    </p:spTree>
    <p:extLst>
      <p:ext uri="{BB962C8B-B14F-4D97-AF65-F5344CB8AC3E}">
        <p14:creationId xmlns:p14="http://schemas.microsoft.com/office/powerpoint/2010/main" val="3135612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8878"/>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25</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البايو</a:t>
            </a:r>
            <a:endParaRPr lang="ar-SA" sz="2800" b="1" dirty="0">
              <a:latin typeface="Almarai" pitchFamily="2" charset="-78"/>
              <a:cs typeface="Almarai" pitchFamily="2" charset="-78"/>
            </a:endParaRPr>
          </a:p>
        </p:txBody>
      </p:sp>
      <p:pic>
        <p:nvPicPr>
          <p:cNvPr id="4" name="صورة 3" descr="صورة تحتوي على نص, الخط, لقطة شاشة&#10;&#10;تم إنشاء الوصف تلقائياً">
            <a:extLst>
              <a:ext uri="{FF2B5EF4-FFF2-40B4-BE49-F238E27FC236}">
                <a16:creationId xmlns:a16="http://schemas.microsoft.com/office/drawing/2014/main" id="{5B61A234-A7BE-67BF-89AB-481720192E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1627" y="4487207"/>
            <a:ext cx="3348748" cy="1804604"/>
          </a:xfrm>
          <a:prstGeom prst="rect">
            <a:avLst/>
          </a:prstGeom>
        </p:spPr>
      </p:pic>
      <p:pic>
        <p:nvPicPr>
          <p:cNvPr id="8" name="صورة 7" descr="صورة تحتوي على نص, الخط, لقطة شاشة, خط&#10;&#10;تم إنشاء الوصف تلقائياً">
            <a:extLst>
              <a:ext uri="{FF2B5EF4-FFF2-40B4-BE49-F238E27FC236}">
                <a16:creationId xmlns:a16="http://schemas.microsoft.com/office/drawing/2014/main" id="{86AE7957-4DB6-BA1C-E713-AB9E0F865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8402" y="4262758"/>
            <a:ext cx="3348748" cy="1472828"/>
          </a:xfrm>
          <a:prstGeom prst="rect">
            <a:avLst/>
          </a:prstGeom>
        </p:spPr>
      </p:pic>
      <p:pic>
        <p:nvPicPr>
          <p:cNvPr id="11" name="صورة 10" descr="صورة تحتوي على نص, الخط, لقطة شاشة&#10;&#10;تم إنشاء الوصف تلقائياً">
            <a:extLst>
              <a:ext uri="{FF2B5EF4-FFF2-40B4-BE49-F238E27FC236}">
                <a16:creationId xmlns:a16="http://schemas.microsoft.com/office/drawing/2014/main" id="{FA53DF04-516C-7A36-51F2-8337BFE77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4785" y="2328720"/>
            <a:ext cx="3348748" cy="1919328"/>
          </a:xfrm>
          <a:prstGeom prst="rect">
            <a:avLst/>
          </a:prstGeom>
        </p:spPr>
      </p:pic>
      <p:pic>
        <p:nvPicPr>
          <p:cNvPr id="13" name="صورة 12" descr="صورة تحتوي على نص, لقطة شاشة, الخط, خط&#10;&#10;تم إنشاء الوصف تلقائياً">
            <a:extLst>
              <a:ext uri="{FF2B5EF4-FFF2-40B4-BE49-F238E27FC236}">
                <a16:creationId xmlns:a16="http://schemas.microsoft.com/office/drawing/2014/main" id="{F072FE18-0810-2A6D-0236-0219BC0B52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0621" y="4331302"/>
            <a:ext cx="3348748" cy="1903826"/>
          </a:xfrm>
          <a:prstGeom prst="rect">
            <a:avLst/>
          </a:prstGeom>
        </p:spPr>
      </p:pic>
      <p:pic>
        <p:nvPicPr>
          <p:cNvPr id="15" name="صورة 14" descr="صورة تحتوي على نص, الخط, لقطة شاشة, خط&#10;&#10;تم إنشاء الوصف تلقائياً">
            <a:extLst>
              <a:ext uri="{FF2B5EF4-FFF2-40B4-BE49-F238E27FC236}">
                <a16:creationId xmlns:a16="http://schemas.microsoft.com/office/drawing/2014/main" id="{D0C769D0-7DCE-1DCC-1F64-392C0B0B73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0621" y="2328720"/>
            <a:ext cx="3348748" cy="1968938"/>
          </a:xfrm>
          <a:prstGeom prst="rect">
            <a:avLst/>
          </a:prstGeom>
        </p:spPr>
      </p:pic>
      <p:pic>
        <p:nvPicPr>
          <p:cNvPr id="17" name="صورة 16" descr="صورة تحتوي على نص, الخط, لقطة شاشة, خط&#10;&#10;تم إنشاء الوصف تلقائياً">
            <a:extLst>
              <a:ext uri="{FF2B5EF4-FFF2-40B4-BE49-F238E27FC236}">
                <a16:creationId xmlns:a16="http://schemas.microsoft.com/office/drawing/2014/main" id="{2513F32A-820B-DFA8-0A32-1DAD450EA8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3896" y="2450431"/>
            <a:ext cx="3348748" cy="1410814"/>
          </a:xfrm>
          <a:prstGeom prst="rect">
            <a:avLst/>
          </a:prstGeom>
        </p:spPr>
      </p:pic>
    </p:spTree>
    <p:extLst>
      <p:ext uri="{BB962C8B-B14F-4D97-AF65-F5344CB8AC3E}">
        <p14:creationId xmlns:p14="http://schemas.microsoft.com/office/powerpoint/2010/main" val="198044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26</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البايو</a:t>
            </a:r>
            <a:r>
              <a:rPr lang="ar-SA" sz="2800" b="1" dirty="0">
                <a:latin typeface="Almarai" pitchFamily="2" charset="-78"/>
                <a:cs typeface="Almarai" pitchFamily="2" charset="-78"/>
              </a:rPr>
              <a:t> </a:t>
            </a:r>
            <a:r>
              <a:rPr lang="ar-SA" sz="2800" b="1" dirty="0" err="1">
                <a:latin typeface="Almarai" pitchFamily="2" charset="-78"/>
                <a:cs typeface="Almarai" pitchFamily="2" charset="-78"/>
              </a:rPr>
              <a:t>والهيدر</a:t>
            </a:r>
            <a:endParaRPr lang="ar-SA" sz="2800" b="1" dirty="0">
              <a:latin typeface="Almarai" pitchFamily="2" charset="-78"/>
              <a:cs typeface="Almarai" pitchFamily="2" charset="-78"/>
            </a:endParaRPr>
          </a:p>
        </p:txBody>
      </p:sp>
      <p:pic>
        <p:nvPicPr>
          <p:cNvPr id="13" name="صورة 12" descr="صورة تحتوي على نص, الوجه الإنساني, لقطة شاشة, رجل&#10;&#10;تم إنشاء الوصف تلقائياً">
            <a:extLst>
              <a:ext uri="{FF2B5EF4-FFF2-40B4-BE49-F238E27FC236}">
                <a16:creationId xmlns:a16="http://schemas.microsoft.com/office/drawing/2014/main" id="{D91E88F6-C8B5-4307-02CD-CA540C357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0871" y="3454070"/>
            <a:ext cx="2274470" cy="2392406"/>
          </a:xfrm>
          <a:prstGeom prst="rect">
            <a:avLst/>
          </a:prstGeom>
        </p:spPr>
      </p:pic>
      <p:pic>
        <p:nvPicPr>
          <p:cNvPr id="20" name="صورة 19" descr="صورة تحتوي على نص, الوجه الإنساني, لقطة شاشة&#10;&#10;تم إنشاء الوصف تلقائياً">
            <a:extLst>
              <a:ext uri="{FF2B5EF4-FFF2-40B4-BE49-F238E27FC236}">
                <a16:creationId xmlns:a16="http://schemas.microsoft.com/office/drawing/2014/main" id="{F11EF52F-AF41-81B9-A8EC-B843C2009F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674" y="3582684"/>
            <a:ext cx="2276474" cy="2392406"/>
          </a:xfrm>
          <a:prstGeom prst="rect">
            <a:avLst/>
          </a:prstGeom>
        </p:spPr>
      </p:pic>
      <p:pic>
        <p:nvPicPr>
          <p:cNvPr id="22" name="صورة 21" descr="صورة تحتوي على نص, لقطة شاشة, الوجه الإنساني, إعلانات الإنترنت&#10;&#10;تم إنشاء الوصف تلقائياً">
            <a:extLst>
              <a:ext uri="{FF2B5EF4-FFF2-40B4-BE49-F238E27FC236}">
                <a16:creationId xmlns:a16="http://schemas.microsoft.com/office/drawing/2014/main" id="{C9889242-AE37-2059-D4DE-ACB0C2155E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93146" y="3715829"/>
            <a:ext cx="2124834" cy="2392406"/>
          </a:xfrm>
          <a:prstGeom prst="rect">
            <a:avLst/>
          </a:prstGeom>
        </p:spPr>
      </p:pic>
    </p:spTree>
    <p:extLst>
      <p:ext uri="{BB962C8B-B14F-4D97-AF65-F5344CB8AC3E}">
        <p14:creationId xmlns:p14="http://schemas.microsoft.com/office/powerpoint/2010/main" val="2611633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27</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التوثيق</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قم بتوثيق الحساب بالعلامة الزرقاء لمدة سنة بأقل من 400 ريال لزيادة موثوقية الحساب وأولوية الظهور والإعلانات والخدمات الإضافية.</a:t>
            </a:r>
          </a:p>
        </p:txBody>
      </p:sp>
    </p:spTree>
    <p:extLst>
      <p:ext uri="{BB962C8B-B14F-4D97-AF65-F5344CB8AC3E}">
        <p14:creationId xmlns:p14="http://schemas.microsoft.com/office/powerpoint/2010/main" val="709283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28</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الفئة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اختر الفئة التي تناسب مجالك ومحتواك، لتساعد الخوارزميات على تصنيفك واقتراح محتواك أو حسابك للمستخدمين</a:t>
            </a:r>
          </a:p>
        </p:txBody>
      </p:sp>
    </p:spTree>
    <p:extLst>
      <p:ext uri="{BB962C8B-B14F-4D97-AF65-F5344CB8AC3E}">
        <p14:creationId xmlns:p14="http://schemas.microsoft.com/office/powerpoint/2010/main" val="1742236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29</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الرابط</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إذا كان لديك مشروع من الممكن أن تضع رابطه، ومن الممكن أن تضع رابط لينكد ان إذا لم يكن لديك مشروع.</a:t>
            </a:r>
          </a:p>
        </p:txBody>
      </p:sp>
    </p:spTree>
    <p:extLst>
      <p:ext uri="{BB962C8B-B14F-4D97-AF65-F5344CB8AC3E}">
        <p14:creationId xmlns:p14="http://schemas.microsoft.com/office/powerpoint/2010/main" val="1660271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30</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الموقع الجغرافي</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لا تهمل تحديد مكان اقامتك خصوصا إذا كنت في الرياض.</a:t>
            </a:r>
          </a:p>
        </p:txBody>
      </p:sp>
    </p:spTree>
    <p:extLst>
      <p:ext uri="{BB962C8B-B14F-4D97-AF65-F5344CB8AC3E}">
        <p14:creationId xmlns:p14="http://schemas.microsoft.com/office/powerpoint/2010/main" val="1195591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صورة 44" descr="صورة تحتوي على لقطة شاشة, الرسومات, نص, الخط&#10;&#10;تم إنشاء الوصف تلقائياً">
            <a:extLst>
              <a:ext uri="{FF2B5EF4-FFF2-40B4-BE49-F238E27FC236}">
                <a16:creationId xmlns:a16="http://schemas.microsoft.com/office/drawing/2014/main" id="{13033546-CAE1-4F8E-53FE-025ACF95C3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63"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31</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الحساب الإعلاني</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من خلال تصفح الحساب من الجهاز المكتبي ستجد إعلانات تويتر ضمن الخيارات فعل الخدمة وأنشئ حملة افتراضية ب 5 دولار في حال طلب منك واختر تغريدة مناسبة وأضف بطاقة الدفع ثم أوقف الحملة.</a:t>
            </a:r>
          </a:p>
        </p:txBody>
      </p:sp>
    </p:spTree>
    <p:extLst>
      <p:ext uri="{BB962C8B-B14F-4D97-AF65-F5344CB8AC3E}">
        <p14:creationId xmlns:p14="http://schemas.microsoft.com/office/powerpoint/2010/main" val="1250440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الرسومات, تصميم الجرافيك, التصميم&#10;&#10;تم إنشاء الوصف تلقائياً">
            <a:extLst>
              <a:ext uri="{FF2B5EF4-FFF2-40B4-BE49-F238E27FC236}">
                <a16:creationId xmlns:a16="http://schemas.microsoft.com/office/drawing/2014/main" id="{1884B2C0-8A0E-69D1-0C8E-2CC5792B62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3" name="صورة 2" descr="صورة تحتوي على الرسومات, تصميم الجرافيك, التصميم&#10;&#10;تم إنشاء الوصف تلقائياً">
            <a:extLst>
              <a:ext uri="{FF2B5EF4-FFF2-40B4-BE49-F238E27FC236}">
                <a16:creationId xmlns:a16="http://schemas.microsoft.com/office/drawing/2014/main" id="{CAC96F8C-4E21-4322-8EFE-8E6C795B3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صورة 3" descr="صورة تحتوي على الرسومات, تصميم الجرافيك, التصميم&#10;&#10;تم إنشاء الوصف تلقائياً">
            <a:extLst>
              <a:ext uri="{FF2B5EF4-FFF2-40B4-BE49-F238E27FC236}">
                <a16:creationId xmlns:a16="http://schemas.microsoft.com/office/drawing/2014/main" id="{6F6EA479-FBA8-5A5F-368E-A71EED83B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عنصر نائب لرقم الشريحة 5">
            <a:extLst>
              <a:ext uri="{FF2B5EF4-FFF2-40B4-BE49-F238E27FC236}">
                <a16:creationId xmlns:a16="http://schemas.microsoft.com/office/drawing/2014/main" id="{0A247B1F-DB90-3C5B-A9BF-26E1FEC1978F}"/>
              </a:ext>
            </a:extLst>
          </p:cNvPr>
          <p:cNvSpPr>
            <a:spLocks noGrp="1"/>
          </p:cNvSpPr>
          <p:nvPr>
            <p:ph type="sldNum" sz="quarter" idx="12"/>
          </p:nvPr>
        </p:nvSpPr>
        <p:spPr/>
        <p:txBody>
          <a:bodyPr/>
          <a:lstStyle/>
          <a:p>
            <a:fld id="{CD13E93E-44C0-4843-95D5-63DE03CBE90D}" type="slidenum">
              <a:rPr lang="ar-SA" smtClean="0"/>
              <a:t>32</a:t>
            </a:fld>
            <a:endParaRPr lang="ar-SA"/>
          </a:p>
        </p:txBody>
      </p:sp>
    </p:spTree>
    <p:extLst>
      <p:ext uri="{BB962C8B-B14F-4D97-AF65-F5344CB8AC3E}">
        <p14:creationId xmlns:p14="http://schemas.microsoft.com/office/powerpoint/2010/main" val="1444224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33</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القيمة والفائدة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1اكتب محتوى ذو قيمة وفائدة للقارئ، اكتب محتوى حصري وغني بالمعلومات.</a:t>
            </a:r>
          </a:p>
        </p:txBody>
      </p:sp>
    </p:spTree>
    <p:extLst>
      <p:ext uri="{BB962C8B-B14F-4D97-AF65-F5344CB8AC3E}">
        <p14:creationId xmlns:p14="http://schemas.microsoft.com/office/powerpoint/2010/main" val="3386667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34</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عنوان التغريدة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اول التغريدة هو </a:t>
            </a:r>
            <a:r>
              <a:rPr lang="ar-SA" sz="2400" dirty="0" err="1">
                <a:latin typeface="Almarai" pitchFamily="2" charset="-78"/>
                <a:cs typeface="Almarai" pitchFamily="2" charset="-78"/>
              </a:rPr>
              <a:t>عناونها</a:t>
            </a:r>
            <a:r>
              <a:rPr lang="ar-SA" sz="2400" dirty="0">
                <a:latin typeface="Almarai" pitchFamily="2" charset="-78"/>
                <a:cs typeface="Almarai" pitchFamily="2" charset="-78"/>
              </a:rPr>
              <a:t> حيث يتم أرشفتها في محركات البحث وبعض المواقع بناء على العنوان، احرص أن يكون معبرا ومركزا على المحتوى وضمن السياق.</a:t>
            </a:r>
          </a:p>
        </p:txBody>
      </p:sp>
    </p:spTree>
    <p:extLst>
      <p:ext uri="{BB962C8B-B14F-4D97-AF65-F5344CB8AC3E}">
        <p14:creationId xmlns:p14="http://schemas.microsoft.com/office/powerpoint/2010/main" val="2484674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35</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الصورة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ارفق صور معبرة في أغلب منشوراتك، اكتب النص البديل لكل صورة، اختر صورا واضحة وجميلة ومناسبة للمحتوى، الصور الحصرية قد تكون ذات قيمة أعلى.</a:t>
            </a:r>
          </a:p>
        </p:txBody>
      </p:sp>
    </p:spTree>
    <p:extLst>
      <p:ext uri="{BB962C8B-B14F-4D97-AF65-F5344CB8AC3E}">
        <p14:creationId xmlns:p14="http://schemas.microsoft.com/office/powerpoint/2010/main" val="117440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36</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الهاشتاق</a:t>
            </a:r>
            <a:endParaRPr lang="ar-SA" sz="2800" b="1" dirty="0">
              <a:latin typeface="Almarai" pitchFamily="2" charset="-78"/>
              <a:cs typeface="Almarai" pitchFamily="2" charset="-78"/>
            </a:endParaRP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استخدم </a:t>
            </a:r>
            <a:r>
              <a:rPr lang="ar-SA" sz="2400" dirty="0" err="1">
                <a:latin typeface="Almarai" pitchFamily="2" charset="-78"/>
                <a:cs typeface="Almarai" pitchFamily="2" charset="-78"/>
              </a:rPr>
              <a:t>هاشتاق</a:t>
            </a:r>
            <a:r>
              <a:rPr lang="ar-SA" sz="2400" dirty="0">
                <a:latin typeface="Almarai" pitchFamily="2" charset="-78"/>
                <a:cs typeface="Almarai" pitchFamily="2" charset="-78"/>
              </a:rPr>
              <a:t> أو اثنين لكل تغريدة، يجب أن يكون </a:t>
            </a:r>
            <a:r>
              <a:rPr lang="ar-SA" sz="2400" dirty="0" err="1">
                <a:latin typeface="Almarai" pitchFamily="2" charset="-78"/>
                <a:cs typeface="Almarai" pitchFamily="2" charset="-78"/>
              </a:rPr>
              <a:t>الهاشتاق</a:t>
            </a:r>
            <a:r>
              <a:rPr lang="ar-SA" sz="2400" dirty="0">
                <a:latin typeface="Almarai" pitchFamily="2" charset="-78"/>
                <a:cs typeface="Almarai" pitchFamily="2" charset="-78"/>
              </a:rPr>
              <a:t> مرتبط بشكل واضح بالمحتوى، لا تستخدم أكثر من </a:t>
            </a:r>
            <a:r>
              <a:rPr lang="ar-SA" sz="2400" dirty="0" err="1">
                <a:latin typeface="Almarai" pitchFamily="2" charset="-78"/>
                <a:cs typeface="Almarai" pitchFamily="2" charset="-78"/>
              </a:rPr>
              <a:t>هاشتاقين</a:t>
            </a:r>
            <a:r>
              <a:rPr lang="ar-SA" sz="2400" dirty="0">
                <a:latin typeface="Almarai" pitchFamily="2" charset="-78"/>
                <a:cs typeface="Almarai" pitchFamily="2" charset="-78"/>
              </a:rPr>
              <a:t>.</a:t>
            </a:r>
          </a:p>
        </p:txBody>
      </p:sp>
    </p:spTree>
    <p:extLst>
      <p:ext uri="{BB962C8B-B14F-4D97-AF65-F5344CB8AC3E}">
        <p14:creationId xmlns:p14="http://schemas.microsoft.com/office/powerpoint/2010/main" val="1627912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37</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الحروف والرموز</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إذا كانت التغريدة مفردة جرب أن تستخدم حروف أقل ليكون التركيز أعلى، نوع بين أحجام التغريدات، يمكن استخدام الصور التعبيرية لإضافة جمالية.</a:t>
            </a:r>
          </a:p>
        </p:txBody>
      </p:sp>
    </p:spTree>
    <p:extLst>
      <p:ext uri="{BB962C8B-B14F-4D97-AF65-F5344CB8AC3E}">
        <p14:creationId xmlns:p14="http://schemas.microsoft.com/office/powerpoint/2010/main" val="2169869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38</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السرد (</a:t>
            </a:r>
            <a:r>
              <a:rPr lang="en-US" sz="2800" b="1" dirty="0">
                <a:latin typeface="Almarai" pitchFamily="2" charset="-78"/>
                <a:cs typeface="Almarai" pitchFamily="2" charset="-78"/>
              </a:rPr>
              <a:t>Thread</a:t>
            </a:r>
            <a:r>
              <a:rPr lang="ar-SA" sz="2800" b="1" dirty="0">
                <a:latin typeface="Almarai" pitchFamily="2" charset="-78"/>
                <a:cs typeface="Almarai" pitchFamily="2" charset="-78"/>
              </a:rPr>
              <a:t>)</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اذا كان لديك موضوع طويل او قائمة من العناصر استخدم الثريد، ولا تستخدم تغريدة مطولة ضمنه.</a:t>
            </a:r>
          </a:p>
        </p:txBody>
      </p:sp>
    </p:spTree>
    <p:extLst>
      <p:ext uri="{BB962C8B-B14F-4D97-AF65-F5344CB8AC3E}">
        <p14:creationId xmlns:p14="http://schemas.microsoft.com/office/powerpoint/2010/main" val="854795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39</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التغريدة المطولة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جرب التغريدة المطولة وقس النتائج وقارنها بالثريد.</a:t>
            </a:r>
          </a:p>
        </p:txBody>
      </p:sp>
    </p:spTree>
    <p:extLst>
      <p:ext uri="{BB962C8B-B14F-4D97-AF65-F5344CB8AC3E}">
        <p14:creationId xmlns:p14="http://schemas.microsoft.com/office/powerpoint/2010/main" val="25167324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40</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التفاعلية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تخيل نفسك مكان القارئ وتساءل هل التغريدة تستحق الإعجاب أو إعادة النشر أو الحفظ أو التعليق.</a:t>
            </a:r>
          </a:p>
        </p:txBody>
      </p:sp>
    </p:spTree>
    <p:extLst>
      <p:ext uri="{BB962C8B-B14F-4D97-AF65-F5344CB8AC3E}">
        <p14:creationId xmlns:p14="http://schemas.microsoft.com/office/powerpoint/2010/main" val="2042386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41</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المرجعية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احرص على أن تنشر منشورات تكون مرجعية للقراء بحيث يحفظوها في الإشارات المرجعية.</a:t>
            </a:r>
          </a:p>
        </p:txBody>
      </p:sp>
    </p:spTree>
    <p:extLst>
      <p:ext uri="{BB962C8B-B14F-4D97-AF65-F5344CB8AC3E}">
        <p14:creationId xmlns:p14="http://schemas.microsoft.com/office/powerpoint/2010/main" val="206935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42</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الاستدامة وإعادة الاستخدام</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هناك منشورات لها فترة صلاحية طويلة جدا تستطيع إعادة استخدامها عدة مرات.</a:t>
            </a:r>
          </a:p>
        </p:txBody>
      </p:sp>
    </p:spTree>
    <p:extLst>
      <p:ext uri="{BB962C8B-B14F-4D97-AF65-F5344CB8AC3E}">
        <p14:creationId xmlns:p14="http://schemas.microsoft.com/office/powerpoint/2010/main" val="10854034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43</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الحصول على ردود</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اجعل منشورات تحصد عدد جيد من الردود وذلك بطلب التفاعل من القراء أو سؤالهم ومناقشتهم وطلب آرائهم.</a:t>
            </a:r>
          </a:p>
        </p:txBody>
      </p:sp>
    </p:spTree>
    <p:extLst>
      <p:ext uri="{BB962C8B-B14F-4D97-AF65-F5344CB8AC3E}">
        <p14:creationId xmlns:p14="http://schemas.microsoft.com/office/powerpoint/2010/main" val="13789526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44</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استخدم </a:t>
            </a:r>
            <a:r>
              <a:rPr lang="ar-SA" sz="2800" b="1" dirty="0" err="1">
                <a:latin typeface="Almarai" pitchFamily="2" charset="-78"/>
                <a:cs typeface="Almarai" pitchFamily="2" charset="-78"/>
              </a:rPr>
              <a:t>المنشن</a:t>
            </a:r>
            <a:r>
              <a:rPr lang="ar-SA" sz="2800" b="1" dirty="0">
                <a:latin typeface="Almarai" pitchFamily="2" charset="-78"/>
                <a:cs typeface="Almarai" pitchFamily="2" charset="-78"/>
              </a:rPr>
              <a:t> </a:t>
            </a:r>
            <a:r>
              <a:rPr lang="en-US" sz="2800" b="1" dirty="0">
                <a:latin typeface="Almarai" pitchFamily="2" charset="-78"/>
                <a:cs typeface="Almarai" pitchFamily="2" charset="-78"/>
              </a:rPr>
              <a:t>@</a:t>
            </a:r>
            <a:endParaRPr lang="ar-SA" sz="2800" b="1" dirty="0">
              <a:latin typeface="Almarai" pitchFamily="2" charset="-78"/>
              <a:cs typeface="Almarai" pitchFamily="2" charset="-78"/>
            </a:endParaRP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إذا أشرت لشخص أو منشأة ضع </a:t>
            </a:r>
            <a:r>
              <a:rPr lang="ar-SA" sz="2400" dirty="0" err="1">
                <a:latin typeface="Almarai" pitchFamily="2" charset="-78"/>
                <a:cs typeface="Almarai" pitchFamily="2" charset="-78"/>
              </a:rPr>
              <a:t>منشن</a:t>
            </a:r>
            <a:r>
              <a:rPr lang="ar-SA" sz="2400" dirty="0">
                <a:latin typeface="Almarai" pitchFamily="2" charset="-78"/>
                <a:cs typeface="Almarai" pitchFamily="2" charset="-78"/>
              </a:rPr>
              <a:t> لحسابهم لتفيد القارئ وتلفت انتباههم.</a:t>
            </a:r>
          </a:p>
        </p:txBody>
      </p:sp>
    </p:spTree>
    <p:extLst>
      <p:ext uri="{BB962C8B-B14F-4D97-AF65-F5344CB8AC3E}">
        <p14:creationId xmlns:p14="http://schemas.microsoft.com/office/powerpoint/2010/main" val="819437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45</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اقتبس تغريدة سابقة لك</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إذا أردت كتابة منشور له علاقة بمنشور سابق لك اقتبس تغريدتك السابقة وعقب عليها أو أضف أو من الممكن أن تحيل في موضوع معين إليها.</a:t>
            </a:r>
          </a:p>
        </p:txBody>
      </p:sp>
    </p:spTree>
    <p:extLst>
      <p:ext uri="{BB962C8B-B14F-4D97-AF65-F5344CB8AC3E}">
        <p14:creationId xmlns:p14="http://schemas.microsoft.com/office/powerpoint/2010/main" val="15591945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46</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التغريدات الممزوجة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اصنع سرد من المنشورات وامزج بين الأنواع من منشورات مصورة واقتباس لتغريدات سابقة لك واقتباس لتغريدة لغيرك واستفتاء وإحالة إلى رابط واقتباس سرد تغريدة تحتوي فيديو </a:t>
            </a:r>
            <a:r>
              <a:rPr lang="ar-SA" sz="2400" dirty="0" err="1">
                <a:latin typeface="Almarai" pitchFamily="2" charset="-78"/>
                <a:cs typeface="Almarai" pitchFamily="2" charset="-78"/>
              </a:rPr>
              <a:t>ومنشن</a:t>
            </a:r>
            <a:r>
              <a:rPr lang="ar-SA" sz="2400" dirty="0">
                <a:latin typeface="Almarai" pitchFamily="2" charset="-78"/>
                <a:cs typeface="Almarai" pitchFamily="2" charset="-78"/>
              </a:rPr>
              <a:t> لحسابات ذات علاقة واختمها بسؤال تفاعلي.</a:t>
            </a:r>
          </a:p>
        </p:txBody>
      </p:sp>
    </p:spTree>
    <p:extLst>
      <p:ext uri="{BB962C8B-B14F-4D97-AF65-F5344CB8AC3E}">
        <p14:creationId xmlns:p14="http://schemas.microsoft.com/office/powerpoint/2010/main" val="9755668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47</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المحتوى من حيث المادة</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3347648"/>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هناك أنواع كثيرة جدا من المحتوى نذكر منها (نصائح عامة، معلومة أو فائدة، بحث بسيط، اقتباسات في المجال، حالة مباشرة وحقيقية مشكلة وحلول ونتائج، قصص بزنس في مختلف المجالات نجاح وفشل، لقاءات مع متخصصين، شرح مواضيع ومصطلحات، تعريف وتوعية بموضوع، موضوع أو حالة للنقاش، نبذة عن كتاب، نبذة وتوصية بأدوات مساعدة أو كتب أو مواقع أو مراجع أو حسابات، دورات تدريبية، سؤال وتحدي) حاول التنويع في منشوراتك بما يتناسب مع استراتيجيتك وحسب ما ترى من نتائج التفاعل.</a:t>
            </a:r>
          </a:p>
        </p:txBody>
      </p:sp>
    </p:spTree>
    <p:extLst>
      <p:ext uri="{BB962C8B-B14F-4D97-AF65-F5344CB8AC3E}">
        <p14:creationId xmlns:p14="http://schemas.microsoft.com/office/powerpoint/2010/main" val="38792023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48</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سمات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حجم الطلب، حجم العرض، قابلية التفاعل، مدة الصلاحية، مدى سهولة الإعداد، قيمة المادة، قابلية إعادة النشر، مرجعية في موضوع، بناء تشاركي تراكمي من الجمهور، استدامة</a:t>
            </a:r>
          </a:p>
        </p:txBody>
      </p:sp>
    </p:spTree>
    <p:extLst>
      <p:ext uri="{BB962C8B-B14F-4D97-AF65-F5344CB8AC3E}">
        <p14:creationId xmlns:p14="http://schemas.microsoft.com/office/powerpoint/2010/main" val="1710602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49</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المحتوى من حيث التجهيز</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هناك محتوى يمكن تجهيزه مسبقا وجدولته على المدى، محتوى مرتبط بموضوع منشور لشخص، محتوى مرتبط </a:t>
            </a:r>
            <a:r>
              <a:rPr lang="ar-SA" sz="2400" dirty="0" err="1">
                <a:latin typeface="Almarai" pitchFamily="2" charset="-78"/>
                <a:cs typeface="Almarai" pitchFamily="2" charset="-78"/>
              </a:rPr>
              <a:t>بترند</a:t>
            </a:r>
            <a:r>
              <a:rPr lang="ar-SA" sz="2400" dirty="0">
                <a:latin typeface="Almarai" pitchFamily="2" charset="-78"/>
                <a:cs typeface="Almarai" pitchFamily="2" charset="-78"/>
              </a:rPr>
              <a:t> وحدث حالي، محتوى مرتبط بحدث قادم.</a:t>
            </a:r>
          </a:p>
        </p:txBody>
      </p:sp>
    </p:spTree>
    <p:extLst>
      <p:ext uri="{BB962C8B-B14F-4D97-AF65-F5344CB8AC3E}">
        <p14:creationId xmlns:p14="http://schemas.microsoft.com/office/powerpoint/2010/main" val="4938598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50</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المحتوى من حيث مستوى الجمهور</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حاول أن تطرح محتواك بلغة بسيطة تناسب الجمهور العام، وخصص بعض المحتوى العميق للمتخصصين.</a:t>
            </a:r>
          </a:p>
        </p:txBody>
      </p:sp>
    </p:spTree>
    <p:extLst>
      <p:ext uri="{BB962C8B-B14F-4D97-AF65-F5344CB8AC3E}">
        <p14:creationId xmlns:p14="http://schemas.microsoft.com/office/powerpoint/2010/main" val="38361405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51</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الروابط</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عند إضافة رابط إحالة مهم يخص مشروعك جرب استخدام الكارد من المدير الإعلاني بحيث يظهر الرابط بشكل مميز على الصورة التي تضيفها.</a:t>
            </a:r>
          </a:p>
        </p:txBody>
      </p:sp>
    </p:spTree>
    <p:extLst>
      <p:ext uri="{BB962C8B-B14F-4D97-AF65-F5344CB8AC3E}">
        <p14:creationId xmlns:p14="http://schemas.microsoft.com/office/powerpoint/2010/main" val="3940859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صورة 2" descr="صورة تحتوي على لقطة شاشة, نص, الرسومات, الخط&#10;&#10;تم إنشاء الوصف تلقائياً">
            <a:extLst>
              <a:ext uri="{FF2B5EF4-FFF2-40B4-BE49-F238E27FC236}">
                <a16:creationId xmlns:a16="http://schemas.microsoft.com/office/drawing/2014/main" id="{71E2194E-F9A5-E8FC-7414-DA7FF46AE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52</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spTree>
    <p:extLst>
      <p:ext uri="{BB962C8B-B14F-4D97-AF65-F5344CB8AC3E}">
        <p14:creationId xmlns:p14="http://schemas.microsoft.com/office/powerpoint/2010/main" val="1876298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الرسومات, تصميم الجرافيك, التصميم&#10;&#10;تم إنشاء الوصف تلقائياً">
            <a:extLst>
              <a:ext uri="{FF2B5EF4-FFF2-40B4-BE49-F238E27FC236}">
                <a16:creationId xmlns:a16="http://schemas.microsoft.com/office/drawing/2014/main" id="{1884B2C0-8A0E-69D1-0C8E-2CC5792B62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3" name="صورة 2" descr="صورة تحتوي على الرسومات, تصميم الجرافيك, التصميم&#10;&#10;تم إنشاء الوصف تلقائياً">
            <a:extLst>
              <a:ext uri="{FF2B5EF4-FFF2-40B4-BE49-F238E27FC236}">
                <a16:creationId xmlns:a16="http://schemas.microsoft.com/office/drawing/2014/main" id="{CAC96F8C-4E21-4322-8EFE-8E6C795B3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صورة 3" descr="صورة تحتوي على الرسومات, تصميم الجرافيك, التصميم&#10;&#10;تم إنشاء الوصف تلقائياً">
            <a:extLst>
              <a:ext uri="{FF2B5EF4-FFF2-40B4-BE49-F238E27FC236}">
                <a16:creationId xmlns:a16="http://schemas.microsoft.com/office/drawing/2014/main" id="{6F6EA479-FBA8-5A5F-368E-A71EED83B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صورة 5" descr="صورة تحتوي على الرسومات, تصميم الجرافيك, التصميم&#10;&#10;تم إنشاء الوصف تلقائياً">
            <a:extLst>
              <a:ext uri="{FF2B5EF4-FFF2-40B4-BE49-F238E27FC236}">
                <a16:creationId xmlns:a16="http://schemas.microsoft.com/office/drawing/2014/main" id="{F47FEF47-5F32-1DB8-6497-26C89CEE0F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عنصر نائب لرقم الشريحة 6">
            <a:extLst>
              <a:ext uri="{FF2B5EF4-FFF2-40B4-BE49-F238E27FC236}">
                <a16:creationId xmlns:a16="http://schemas.microsoft.com/office/drawing/2014/main" id="{90A12CA6-9B12-B10B-32FA-87821F97125E}"/>
              </a:ext>
            </a:extLst>
          </p:cNvPr>
          <p:cNvSpPr>
            <a:spLocks noGrp="1"/>
          </p:cNvSpPr>
          <p:nvPr>
            <p:ph type="sldNum" sz="quarter" idx="12"/>
          </p:nvPr>
        </p:nvSpPr>
        <p:spPr/>
        <p:txBody>
          <a:bodyPr/>
          <a:lstStyle/>
          <a:p>
            <a:fld id="{CD13E93E-44C0-4843-95D5-63DE03CBE90D}" type="slidenum">
              <a:rPr lang="ar-SA" smtClean="0"/>
              <a:t>53</a:t>
            </a:fld>
            <a:endParaRPr lang="ar-SA"/>
          </a:p>
        </p:txBody>
      </p:sp>
    </p:spTree>
    <p:extLst>
      <p:ext uri="{BB962C8B-B14F-4D97-AF65-F5344CB8AC3E}">
        <p14:creationId xmlns:p14="http://schemas.microsoft.com/office/powerpoint/2010/main" val="15408166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54</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الرسائل الترحيبية</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2793650"/>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صياغة رسالة مناسبة للترحيب بالمتابعين ترسل لبعض المتابعين الذي يتوقع أن يكونوا مهمين لك وقد يتم التعاون معهم بأي شكل من الأشكال، تصاغ كل رسالة للشخص بشكل خاص ولا مانع من وجود قوالب مناسبة، لغة بيضاء بسيطة مباشرة، ترحيب وشكر، تعريف بسيط ثناء بناء على محتوى الشخص، عرض التعاون أو الاجتماع أو تبادل ارقام الجوال، احالة الى رابط او حساب او موقع.</a:t>
            </a:r>
          </a:p>
        </p:txBody>
      </p:sp>
    </p:spTree>
    <p:extLst>
      <p:ext uri="{BB962C8B-B14F-4D97-AF65-F5344CB8AC3E}">
        <p14:creationId xmlns:p14="http://schemas.microsoft.com/office/powerpoint/2010/main" val="34887955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55</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يتابعني</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بالإضافة الى الترحيب بالمتابعين الجدد، تصفح بروفايل كل من يتابعك وشاهد بعض تغريداته وردوده </a:t>
            </a:r>
            <a:r>
              <a:rPr lang="ar-SA" sz="2400" dirty="0" err="1">
                <a:latin typeface="Almarai" pitchFamily="2" charset="-78"/>
                <a:cs typeface="Almarai" pitchFamily="2" charset="-78"/>
              </a:rPr>
              <a:t>وإعجاباته</a:t>
            </a:r>
            <a:r>
              <a:rPr lang="ar-SA" sz="2400" dirty="0">
                <a:latin typeface="Almarai" pitchFamily="2" charset="-78"/>
                <a:cs typeface="Almarai" pitchFamily="2" charset="-78"/>
              </a:rPr>
              <a:t> وبناء على ذلك قد ترد له المتابعة أو تتفاعل مع بعض محتواه أو تخصص له رسالة ترحيبية.</a:t>
            </a:r>
          </a:p>
        </p:txBody>
      </p:sp>
    </p:spTree>
    <p:extLst>
      <p:ext uri="{BB962C8B-B14F-4D97-AF65-F5344CB8AC3E}">
        <p14:creationId xmlns:p14="http://schemas.microsoft.com/office/powerpoint/2010/main" val="32677947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56</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أتابع</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متابعة حسابات المؤسسات والأفراد ذات العلاقة في المجال من ممكنين ومشرعين ومبادرين ومؤثرين ومتخصصين ورؤساء تنفيذيين ومؤسسين، وتستطيع الوصول لهم بالبحث والمتابعة من خلال الكلمات المفتاحية والحسابات المعروفة والاقتراحات</a:t>
            </a:r>
          </a:p>
        </p:txBody>
      </p:sp>
    </p:spTree>
    <p:extLst>
      <p:ext uri="{BB962C8B-B14F-4D97-AF65-F5344CB8AC3E}">
        <p14:creationId xmlns:p14="http://schemas.microsoft.com/office/powerpoint/2010/main" val="22583057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57</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لفت الانتباه</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عند متابعة شخص مهم وتود منه أن يتذكر اسمك على الأقل تصفح </a:t>
            </a:r>
            <a:r>
              <a:rPr lang="ar-SA" sz="2400" dirty="0" err="1">
                <a:latin typeface="Almarai" pitchFamily="2" charset="-78"/>
                <a:cs typeface="Almarai" pitchFamily="2" charset="-78"/>
              </a:rPr>
              <a:t>بروفايله</a:t>
            </a:r>
            <a:r>
              <a:rPr lang="ar-SA" sz="2400" dirty="0">
                <a:latin typeface="Almarai" pitchFamily="2" charset="-78"/>
                <a:cs typeface="Almarai" pitchFamily="2" charset="-78"/>
              </a:rPr>
              <a:t> واعمل </a:t>
            </a:r>
            <a:r>
              <a:rPr lang="ar-SA" sz="2400" dirty="0" err="1">
                <a:latin typeface="Almarai" pitchFamily="2" charset="-78"/>
                <a:cs typeface="Almarai" pitchFamily="2" charset="-78"/>
              </a:rPr>
              <a:t>لايكات</a:t>
            </a:r>
            <a:r>
              <a:rPr lang="ar-SA" sz="2400" dirty="0">
                <a:latin typeface="Almarai" pitchFamily="2" charset="-78"/>
                <a:cs typeface="Almarai" pitchFamily="2" charset="-78"/>
              </a:rPr>
              <a:t> أو </a:t>
            </a:r>
            <a:r>
              <a:rPr lang="ar-SA" sz="2400" dirty="0" err="1">
                <a:latin typeface="Almarai" pitchFamily="2" charset="-78"/>
                <a:cs typeface="Almarai" pitchFamily="2" charset="-78"/>
              </a:rPr>
              <a:t>ريتويت</a:t>
            </a:r>
            <a:r>
              <a:rPr lang="ar-SA" sz="2400" dirty="0">
                <a:latin typeface="Almarai" pitchFamily="2" charset="-78"/>
                <a:cs typeface="Almarai" pitchFamily="2" charset="-78"/>
              </a:rPr>
              <a:t> او تعليقات لما يستحق، وتستطيع تكرار العملية كل فترة.</a:t>
            </a:r>
          </a:p>
        </p:txBody>
      </p:sp>
    </p:spTree>
    <p:extLst>
      <p:ext uri="{BB962C8B-B14F-4D97-AF65-F5344CB8AC3E}">
        <p14:creationId xmlns:p14="http://schemas.microsoft.com/office/powerpoint/2010/main" val="13952796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58</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الجرس</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فعل التنبيهات للحسابات المهمة بهدف الاطلاع على أنشطتهم أول بأول وبهدف التفاعل السريع مع ما يهم من محتوى ويستحق.</a:t>
            </a:r>
          </a:p>
        </p:txBody>
      </p:sp>
    </p:spTree>
    <p:extLst>
      <p:ext uri="{BB962C8B-B14F-4D97-AF65-F5344CB8AC3E}">
        <p14:creationId xmlns:p14="http://schemas.microsoft.com/office/powerpoint/2010/main" val="20911192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59</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التعليقات</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2239652"/>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متابعة التغريدات ذات العلاقة بالمجال أو المنشورة من قائمة الجرس أو البحث عنها بالكلمات المفتاحية والتعليق عليها في حال كانت تستحق بالإشادة أو التصحيح أو الإضافة أو الاستفسار، دائما ما تساعد التعليقات في تكوين تصور عن الشخص وإمكانياته واهتماماته وشخصيته أكثر من التغريدات، وتساعد في التعرف بين الأشخاص أصحاب الاهتمامات المشتركة.</a:t>
            </a:r>
          </a:p>
        </p:txBody>
      </p:sp>
    </p:spTree>
    <p:extLst>
      <p:ext uri="{BB962C8B-B14F-4D97-AF65-F5344CB8AC3E}">
        <p14:creationId xmlns:p14="http://schemas.microsoft.com/office/powerpoint/2010/main" val="6935909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60</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التفاعل مع التعليقات</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2239652"/>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أي تعليق يكتب على تغريداتك علق عليه اشكره أو أيده أو جاوبه أو حسب ما يقتضيه التعليق أو رتوت له أو أعطه </a:t>
            </a:r>
            <a:r>
              <a:rPr lang="ar-SA" sz="2400" dirty="0" err="1">
                <a:latin typeface="Almarai" pitchFamily="2" charset="-78"/>
                <a:cs typeface="Almarai" pitchFamily="2" charset="-78"/>
              </a:rPr>
              <a:t>لايك</a:t>
            </a:r>
            <a:r>
              <a:rPr lang="ar-SA" sz="2400" dirty="0">
                <a:latin typeface="Almarai" pitchFamily="2" charset="-78"/>
                <a:cs typeface="Almarai" pitchFamily="2" charset="-78"/>
              </a:rPr>
              <a:t> أو </a:t>
            </a:r>
            <a:r>
              <a:rPr lang="ar-SA" sz="2400" dirty="0" err="1">
                <a:latin typeface="Almarai" pitchFamily="2" charset="-78"/>
                <a:cs typeface="Almarai" pitchFamily="2" charset="-78"/>
              </a:rPr>
              <a:t>كت</a:t>
            </a:r>
            <a:r>
              <a:rPr lang="ar-SA" sz="2400" dirty="0">
                <a:latin typeface="Almarai" pitchFamily="2" charset="-78"/>
                <a:cs typeface="Almarai" pitchFamily="2" charset="-78"/>
              </a:rPr>
              <a:t> تويت، لا تهمل التفاعل مع من يعلق على تغريداتك فذلك يظهر احترامك وتقديرك واهتمامك بالمتابعين وتفاعلهم، ويزيد من تفاعلهم لاحقا مما يسهم في زيادة ظهور تغريداتك.</a:t>
            </a:r>
          </a:p>
        </p:txBody>
      </p:sp>
    </p:spTree>
    <p:extLst>
      <p:ext uri="{BB962C8B-B14F-4D97-AF65-F5344CB8AC3E}">
        <p14:creationId xmlns:p14="http://schemas.microsoft.com/office/powerpoint/2010/main" val="27360247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61</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لايكات</a:t>
            </a:r>
            <a:endParaRPr lang="ar-SA" sz="2800" b="1" dirty="0">
              <a:latin typeface="Almarai" pitchFamily="2" charset="-78"/>
              <a:cs typeface="Almarai" pitchFamily="2" charset="-78"/>
            </a:endParaRP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شارك بإعجاب للمحتوى الذي يعجبك او تود دعم صاحبه أو ترغب في لفت الانتباه</a:t>
            </a:r>
          </a:p>
        </p:txBody>
      </p:sp>
    </p:spTree>
    <p:extLst>
      <p:ext uri="{BB962C8B-B14F-4D97-AF65-F5344CB8AC3E}">
        <p14:creationId xmlns:p14="http://schemas.microsoft.com/office/powerpoint/2010/main" val="33250467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62</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ريتويت</a:t>
            </a:r>
            <a:endParaRPr lang="ar-SA" sz="2800" b="1" dirty="0">
              <a:latin typeface="Almarai" pitchFamily="2" charset="-78"/>
              <a:cs typeface="Almarai" pitchFamily="2" charset="-78"/>
            </a:endParaRP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685654"/>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أعد تغريد التغريدات المميزة في المجال أو التقارير والقرارات والمبادرات من الجهات المتخصصة أو الحسابات الشهيرة أو المتخصصة، ولكن إعادة التغريد مع اقتباس غالبا تكون أفضل.</a:t>
            </a:r>
          </a:p>
        </p:txBody>
      </p:sp>
    </p:spTree>
    <p:extLst>
      <p:ext uri="{BB962C8B-B14F-4D97-AF65-F5344CB8AC3E}">
        <p14:creationId xmlns:p14="http://schemas.microsoft.com/office/powerpoint/2010/main" val="13459329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63</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err="1">
                <a:latin typeface="Almarai" pitchFamily="2" charset="-78"/>
                <a:cs typeface="Almarai" pitchFamily="2" charset="-78"/>
              </a:rPr>
              <a:t>كت</a:t>
            </a:r>
            <a:r>
              <a:rPr lang="ar-SA" sz="2800" b="1" dirty="0">
                <a:latin typeface="Almarai" pitchFamily="2" charset="-78"/>
                <a:cs typeface="Almarai" pitchFamily="2" charset="-78"/>
              </a:rPr>
              <a:t> تويت</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إذا أعجبتك تغريدة أو لفتت انتباهك في مجالك استخدم اقتباس مع إعادة التغريد أضف ثناء أو تعليقا أو معلومات ملحقة أو استفسار.</a:t>
            </a:r>
          </a:p>
        </p:txBody>
      </p:sp>
    </p:spTree>
    <p:extLst>
      <p:ext uri="{BB962C8B-B14F-4D97-AF65-F5344CB8AC3E}">
        <p14:creationId xmlns:p14="http://schemas.microsoft.com/office/powerpoint/2010/main" val="20628969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64</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القوائم</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أنشئ قوائم حسب مجموعات اهتماماتك وأضف الحسابات المناسبة لكل قائمة.</a:t>
            </a:r>
          </a:p>
        </p:txBody>
      </p:sp>
    </p:spTree>
    <p:extLst>
      <p:ext uri="{BB962C8B-B14F-4D97-AF65-F5344CB8AC3E}">
        <p14:creationId xmlns:p14="http://schemas.microsoft.com/office/powerpoint/2010/main" val="15876005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65</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رسائل بدء التواصل</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2239652"/>
          </a:xfrm>
          <a:prstGeom prst="rect">
            <a:avLst/>
          </a:prstGeom>
          <a:noFill/>
        </p:spPr>
        <p:txBody>
          <a:bodyPr wrap="square" rtlCol="1">
            <a:spAutoFit/>
          </a:bodyPr>
          <a:lstStyle/>
          <a:p>
            <a:pPr>
              <a:lnSpc>
                <a:spcPct val="150000"/>
              </a:lnSpc>
            </a:pPr>
            <a:r>
              <a:rPr lang="ar-SA" sz="2400" dirty="0" err="1">
                <a:latin typeface="Almarai" pitchFamily="2" charset="-78"/>
                <a:cs typeface="Almarai" pitchFamily="2" charset="-78"/>
              </a:rPr>
              <a:t>ابدء</a:t>
            </a:r>
            <a:r>
              <a:rPr lang="ar-SA" sz="2400" dirty="0">
                <a:latin typeface="Almarai" pitchFamily="2" charset="-78"/>
                <a:cs typeface="Almarai" pitchFamily="2" charset="-78"/>
              </a:rPr>
              <a:t> بالتواصل عبر الرسائل الخاصة مع حسابات تهمك لأفراد أو مؤسسات لديك الرغبة في التعاون أو الشراكة معهم، عرف بنفسك وقدم عرضك مباشرة، اطلب موعد أو لقاء معه، زوده برقم هاتفك واطلب رقمه، استشر أو اطلب موعد استشارة، إذا كانت الرسائل الخاصة مغلقة تواصل عبر التعليقات إذا كان الأمر بالغ الأهمية.</a:t>
            </a:r>
          </a:p>
        </p:txBody>
      </p:sp>
    </p:spTree>
    <p:extLst>
      <p:ext uri="{BB962C8B-B14F-4D97-AF65-F5344CB8AC3E}">
        <p14:creationId xmlns:p14="http://schemas.microsoft.com/office/powerpoint/2010/main" val="32064773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66</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مضيف مساحة</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577659"/>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جرب أن تستضيف مساحة وتتحدث مع مستخدمين اخرين متخصصين او متابعين</a:t>
            </a:r>
          </a:p>
        </p:txBody>
      </p:sp>
    </p:spTree>
    <p:extLst>
      <p:ext uri="{BB962C8B-B14F-4D97-AF65-F5344CB8AC3E}">
        <p14:creationId xmlns:p14="http://schemas.microsoft.com/office/powerpoint/2010/main" val="25650263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67</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المشاركة في مساحة</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شارك في المساحات ذات العلاقة وتحدث لتلفت انتباه المهتمين وتزيد المتابعين والتفاعل على حساب كما ان المشاركة غالبا ما تساعدك في بناء علاقات وشراكات جديدة.</a:t>
            </a:r>
          </a:p>
        </p:txBody>
      </p:sp>
    </p:spTree>
    <p:extLst>
      <p:ext uri="{BB962C8B-B14F-4D97-AF65-F5344CB8AC3E}">
        <p14:creationId xmlns:p14="http://schemas.microsoft.com/office/powerpoint/2010/main" val="30414099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68</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ضيف مساحة</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كن ضيف رئيسي في مساحات مختصة بمجالك لتزيد الوصول وتثري المحتوى وتقدم فائدة للجمهور.</a:t>
            </a:r>
          </a:p>
        </p:txBody>
      </p:sp>
    </p:spTree>
    <p:extLst>
      <p:ext uri="{BB962C8B-B14F-4D97-AF65-F5344CB8AC3E}">
        <p14:creationId xmlns:p14="http://schemas.microsoft.com/office/powerpoint/2010/main" val="10663935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عنصر نائب لرقم الشريحة 5">
            <a:extLst>
              <a:ext uri="{FF2B5EF4-FFF2-40B4-BE49-F238E27FC236}">
                <a16:creationId xmlns:a16="http://schemas.microsoft.com/office/drawing/2014/main" id="{32B4C567-2FE5-CED8-C2B9-9AA5C96C619F}"/>
              </a:ext>
            </a:extLst>
          </p:cNvPr>
          <p:cNvSpPr>
            <a:spLocks noGrp="1"/>
          </p:cNvSpPr>
          <p:nvPr>
            <p:ph type="sldNum" sz="quarter" idx="12"/>
          </p:nvPr>
        </p:nvSpPr>
        <p:spPr/>
        <p:txBody>
          <a:bodyPr/>
          <a:lstStyle/>
          <a:p>
            <a:fld id="{CD13E93E-44C0-4843-95D5-63DE03CBE90D}" type="slidenum">
              <a:rPr lang="ar-SA" smtClean="0"/>
              <a:t>69</a:t>
            </a:fld>
            <a:endParaRPr lang="ar-SA"/>
          </a:p>
        </p:txBody>
      </p:sp>
      <p:sp>
        <p:nvSpPr>
          <p:cNvPr id="7" name="مربع نص 6">
            <a:extLst>
              <a:ext uri="{FF2B5EF4-FFF2-40B4-BE49-F238E27FC236}">
                <a16:creationId xmlns:a16="http://schemas.microsoft.com/office/drawing/2014/main" id="{02E95380-C33D-25BA-1DC9-F77559ADA06F}"/>
              </a:ext>
            </a:extLst>
          </p:cNvPr>
          <p:cNvSpPr txBox="1"/>
          <p:nvPr/>
        </p:nvSpPr>
        <p:spPr>
          <a:xfrm>
            <a:off x="523783" y="15979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خطة المحتوى</a:t>
            </a:r>
          </a:p>
        </p:txBody>
      </p:sp>
      <p:sp>
        <p:nvSpPr>
          <p:cNvPr id="8" name="مربع نص 7">
            <a:extLst>
              <a:ext uri="{FF2B5EF4-FFF2-40B4-BE49-F238E27FC236}">
                <a16:creationId xmlns:a16="http://schemas.microsoft.com/office/drawing/2014/main" id="{11E7B8C4-DFD9-4A50-2A67-2EF81949986D}"/>
              </a:ext>
            </a:extLst>
          </p:cNvPr>
          <p:cNvSpPr txBox="1"/>
          <p:nvPr/>
        </p:nvSpPr>
        <p:spPr>
          <a:xfrm>
            <a:off x="522259" y="24235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ضع خطة لنشر المحتوى وحدد المستهدفات الأسبوعية للنشر من كل نوع، استخدم نموذج كتابة المحتوى لتجهيز محتواك مسبقا وجدولته وتنظيمه وقياس النتائج.</a:t>
            </a:r>
          </a:p>
        </p:txBody>
      </p:sp>
      <p:pic>
        <p:nvPicPr>
          <p:cNvPr id="4" name="صورة 3" descr="صورة تحتوي على لقطة شاشة, نص, الرسومات, الخط&#10;&#10;تم إنشاء الوصف تلقائياً">
            <a:extLst>
              <a:ext uri="{FF2B5EF4-FFF2-40B4-BE49-F238E27FC236}">
                <a16:creationId xmlns:a16="http://schemas.microsoft.com/office/drawing/2014/main" id="{D47CC609-E837-8666-8BBC-3575E7A687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مربع نص 4">
            <a:extLst>
              <a:ext uri="{FF2B5EF4-FFF2-40B4-BE49-F238E27FC236}">
                <a16:creationId xmlns:a16="http://schemas.microsoft.com/office/drawing/2014/main" id="{FD00287D-EAE2-0F17-8AF6-EA64D1E3FCF9}"/>
              </a:ext>
            </a:extLst>
          </p:cNvPr>
          <p:cNvSpPr txBox="1"/>
          <p:nvPr/>
        </p:nvSpPr>
        <p:spPr>
          <a:xfrm>
            <a:off x="676183" y="1750379"/>
            <a:ext cx="11283518" cy="523220"/>
          </a:xfrm>
          <a:prstGeom prst="rect">
            <a:avLst/>
          </a:prstGeom>
          <a:noFill/>
        </p:spPr>
        <p:txBody>
          <a:bodyPr wrap="square" rtlCol="1">
            <a:spAutoFit/>
          </a:bodyPr>
          <a:lstStyle/>
          <a:p>
            <a:pPr algn="ctr"/>
            <a:r>
              <a:rPr lang="ar-SA" sz="2800" b="1" dirty="0">
                <a:latin typeface="Almarai" pitchFamily="2" charset="-78"/>
                <a:cs typeface="Almarai" pitchFamily="2" charset="-78"/>
              </a:rPr>
              <a:t>التغريدة المثبتة</a:t>
            </a:r>
          </a:p>
        </p:txBody>
      </p:sp>
      <p:sp>
        <p:nvSpPr>
          <p:cNvPr id="9" name="مربع نص 8">
            <a:extLst>
              <a:ext uri="{FF2B5EF4-FFF2-40B4-BE49-F238E27FC236}">
                <a16:creationId xmlns:a16="http://schemas.microsoft.com/office/drawing/2014/main" id="{CE33D83C-CA20-96F3-1F74-E4734EA55D35}"/>
              </a:ext>
            </a:extLst>
          </p:cNvPr>
          <p:cNvSpPr txBox="1"/>
          <p:nvPr/>
        </p:nvSpPr>
        <p:spPr>
          <a:xfrm>
            <a:off x="674659" y="2575996"/>
            <a:ext cx="11283518" cy="1131656"/>
          </a:xfrm>
          <a:prstGeom prst="rect">
            <a:avLst/>
          </a:prstGeom>
          <a:noFill/>
        </p:spPr>
        <p:txBody>
          <a:bodyPr wrap="square" rtlCol="1">
            <a:spAutoFit/>
          </a:bodyPr>
          <a:lstStyle/>
          <a:p>
            <a:pPr>
              <a:lnSpc>
                <a:spcPct val="150000"/>
              </a:lnSpc>
            </a:pPr>
            <a:r>
              <a:rPr lang="ar-SA" sz="2400" dirty="0">
                <a:latin typeface="Almarai" pitchFamily="2" charset="-78"/>
                <a:cs typeface="Almarai" pitchFamily="2" charset="-78"/>
              </a:rPr>
              <a:t>ثبت التغريدة المميزة او التغريدة التي تعبر عن مجالك واهتمامات بشكل اكبر بحيث أي شخص يزور حسابك يستطيع التعرف عليك من خلال هذه التغريدة.</a:t>
            </a:r>
          </a:p>
        </p:txBody>
      </p:sp>
    </p:spTree>
    <p:extLst>
      <p:ext uri="{BB962C8B-B14F-4D97-AF65-F5344CB8AC3E}">
        <p14:creationId xmlns:p14="http://schemas.microsoft.com/office/powerpoint/2010/main" val="5347743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عنصر نائب للمحتوى 4" descr="صورة تحتوي على الرسومات, تصميم الجرافيك, التصميم&#10;&#10;تم إنشاء الوصف تلقائياً">
            <a:extLst>
              <a:ext uri="{FF2B5EF4-FFF2-40B4-BE49-F238E27FC236}">
                <a16:creationId xmlns:a16="http://schemas.microsoft.com/office/drawing/2014/main" id="{1884B2C0-8A0E-69D1-0C8E-2CC5792B629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pic>
        <p:nvPicPr>
          <p:cNvPr id="3" name="صورة 2" descr="صورة تحتوي على الرسومات, تصميم الجرافيك, التصميم&#10;&#10;تم إنشاء الوصف تلقائياً">
            <a:extLst>
              <a:ext uri="{FF2B5EF4-FFF2-40B4-BE49-F238E27FC236}">
                <a16:creationId xmlns:a16="http://schemas.microsoft.com/office/drawing/2014/main" id="{CAC96F8C-4E21-4322-8EFE-8E6C795B3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صورة 3" descr="صورة تحتوي على الرسومات, تصميم الجرافيك, التصميم&#10;&#10;تم إنشاء الوصف تلقائياً">
            <a:extLst>
              <a:ext uri="{FF2B5EF4-FFF2-40B4-BE49-F238E27FC236}">
                <a16:creationId xmlns:a16="http://schemas.microsoft.com/office/drawing/2014/main" id="{6F6EA479-FBA8-5A5F-368E-A71EED83B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صورة 5" descr="صورة تحتوي على الرسومات, تصميم الجرافيك, التصميم&#10;&#10;تم إنشاء الوصف تلقائياً">
            <a:extLst>
              <a:ext uri="{FF2B5EF4-FFF2-40B4-BE49-F238E27FC236}">
                <a16:creationId xmlns:a16="http://schemas.microsoft.com/office/drawing/2014/main" id="{F47FEF47-5F32-1DB8-6497-26C89CEE0F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صورة 6" descr="صورة تحتوي على الرسومات, تصميم الجرافيك, التصميم&#10;&#10;تم إنشاء الوصف تلقائياً">
            <a:extLst>
              <a:ext uri="{FF2B5EF4-FFF2-40B4-BE49-F238E27FC236}">
                <a16:creationId xmlns:a16="http://schemas.microsoft.com/office/drawing/2014/main" id="{D8C7F311-1085-50B5-B863-EECC8AC92E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عنصر نائب لرقم الشريحة 7">
            <a:extLst>
              <a:ext uri="{FF2B5EF4-FFF2-40B4-BE49-F238E27FC236}">
                <a16:creationId xmlns:a16="http://schemas.microsoft.com/office/drawing/2014/main" id="{8645D9C5-393A-C743-B1C5-1AA5FE6F48C8}"/>
              </a:ext>
            </a:extLst>
          </p:cNvPr>
          <p:cNvSpPr>
            <a:spLocks noGrp="1"/>
          </p:cNvSpPr>
          <p:nvPr>
            <p:ph type="sldNum" sz="quarter" idx="12"/>
          </p:nvPr>
        </p:nvSpPr>
        <p:spPr/>
        <p:txBody>
          <a:bodyPr/>
          <a:lstStyle/>
          <a:p>
            <a:fld id="{CD13E93E-44C0-4843-95D5-63DE03CBE90D}" type="slidenum">
              <a:rPr lang="ar-SA" smtClean="0"/>
              <a:t>70</a:t>
            </a:fld>
            <a:endParaRPr lang="ar-SA"/>
          </a:p>
        </p:txBody>
      </p:sp>
    </p:spTree>
    <p:extLst>
      <p:ext uri="{BB962C8B-B14F-4D97-AF65-F5344CB8AC3E}">
        <p14:creationId xmlns:p14="http://schemas.microsoft.com/office/powerpoint/2010/main" val="317988128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7990</TotalTime>
  <Words>2394</Words>
  <Application>Microsoft Office PowerPoint</Application>
  <PresentationFormat>شاشة عريضة</PresentationFormat>
  <Paragraphs>233</Paragraphs>
  <Slides>70</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70</vt:i4>
      </vt:variant>
    </vt:vector>
  </HeadingPairs>
  <TitlesOfParts>
    <vt:vector size="76" baseType="lpstr">
      <vt:lpstr>Almarai</vt:lpstr>
      <vt:lpstr>Arial</vt:lpstr>
      <vt:lpstr>Calibri</vt:lpstr>
      <vt:lpstr>Calibri Light</vt:lpstr>
      <vt:lpstr>Wingdings</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Hassan Alaidaroos</dc:creator>
  <cp:lastModifiedBy>Hassan Alaidaroos</cp:lastModifiedBy>
  <cp:revision>7</cp:revision>
  <dcterms:created xsi:type="dcterms:W3CDTF">2023-09-12T07:49:12Z</dcterms:created>
  <dcterms:modified xsi:type="dcterms:W3CDTF">2023-10-04T13:13:28Z</dcterms:modified>
</cp:coreProperties>
</file>