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ms-excel.sheet.binary.macroEnabled.12" Extension="xlsb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Arimo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3" roundtripDataSignature="AMtx7mhFwqEyWQsiDizVyusk2uZXN0qg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A6E1B26-652D-4088-9C57-71CD6547FF43}">
  <a:tblStyle styleId="{FA6E1B26-652D-4088-9C57-71CD6547FF4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6E7E7"/>
          </a:solidFill>
        </a:fill>
      </a:tcStyle>
    </a:wholeTbl>
    <a:band1H>
      <a:tcTxStyle b="off" i="off"/>
      <a:tcStyle>
        <a:fill>
          <a:solidFill>
            <a:srgbClr val="ECCBCC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ECCBCC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Arimo-bold.fntdata"/><Relationship Id="rId25" Type="http://schemas.openxmlformats.org/officeDocument/2006/relationships/font" Target="fonts/Arimo-regular.fntdata"/><Relationship Id="rId28" Type="http://schemas.openxmlformats.org/officeDocument/2006/relationships/font" Target="fonts/Arimo-boldItalic.fntdata"/><Relationship Id="rId27" Type="http://schemas.openxmlformats.org/officeDocument/2006/relationships/font" Target="fonts/Arim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elveticaNeu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Office_Excel_Binary_Worksheet1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79611650485436"/>
          <c:y val="0.10679611650485436"/>
          <c:w val="0.78640776699029125"/>
          <c:h val="0.78640776699029125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rgbClr val="C13A3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B46-4127-B4BA-58DBE783036B}"/>
              </c:ext>
            </c:extLst>
          </c:dPt>
          <c:dPt>
            <c:idx val="1"/>
            <c:bubble3D val="0"/>
            <c:spPr>
              <a:solidFill>
                <a:srgbClr val="ED4A49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B46-4127-B4BA-58DBE783036B}"/>
              </c:ext>
            </c:extLst>
          </c:dPt>
          <c:dPt>
            <c:idx val="2"/>
            <c:bubble3D val="0"/>
            <c:spPr>
              <a:solidFill>
                <a:srgbClr val="FD6F6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6B46-4127-B4BA-58DBE783036B}"/>
              </c:ext>
            </c:extLst>
          </c:dPt>
          <c:dLbls>
            <c:dLbl>
              <c:idx val="0"/>
              <c:layout>
                <c:manualLayout>
                  <c:x val="-3.3980582524271843E-2"/>
                  <c:y val="-3.5598705501618123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6B46-4127-B4BA-58DBE783036B}"/>
                </c:ext>
              </c:extLst>
            </c:dLbl>
            <c:dLbl>
              <c:idx val="1"/>
              <c:layout>
                <c:manualLayout>
                  <c:x val="-1.5102481121898598E-2"/>
                  <c:y val="-4.8543689320388349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6B46-4127-B4BA-58DBE783036B}"/>
                </c:ext>
              </c:extLst>
            </c:dLbl>
            <c:dLbl>
              <c:idx val="2"/>
              <c:layout>
                <c:manualLayout>
                  <c:x val="1.9956850053937433E-2"/>
                  <c:y val="3.775620280474649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6B46-4127-B4BA-58DBE783036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Sheet1!$A$1:$A$3</c:f>
              <c:numCache>
                <c:formatCode>General</c:formatCode>
                <c:ptCount val="3"/>
                <c:pt idx="0">
                  <c:v>5</c:v>
                </c:pt>
                <c:pt idx="1">
                  <c:v>10</c:v>
                </c:pt>
                <c:pt idx="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46-4127-B4BA-58DBE7830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6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86ed7bd415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g286ed7bd41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7e6b119c64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1" name="Google Shape;491;g27e6b119c64_2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90" name="Google Shape;590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14" name="Google Shape;614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86ad9f0e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3" name="Google Shape;663;g286ad9f0e9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8" name="Google Shape;688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09" name="Google Shape;709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0" name="Google Shape;740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86ad9f0e97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7" name="Google Shape;807;g286ad9f0e97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286ed7bd415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3" name="Google Shape;833;g286ed7bd41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286ad9f0e97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4" name="Google Shape;844;g286ad9f0e9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0" name="Google Shape;870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4" name="Google Shape;914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2" name="Google Shape;922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7" name="Google Shape;957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8"/>
          <p:cNvSpPr/>
          <p:nvPr>
            <p:ph idx="2" type="pic"/>
          </p:nvPr>
        </p:nvSpPr>
        <p:spPr>
          <a:xfrm>
            <a:off x="0" y="1"/>
            <a:ext cx="9144000" cy="51434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light in the dark&#10;&#10;Description automatically generated" id="15" name="Google Shape;15;p60"/>
          <p:cNvPicPr preferRelativeResize="0"/>
          <p:nvPr/>
        </p:nvPicPr>
        <p:blipFill rotWithShape="1">
          <a:blip r:embed="rId2">
            <a:alphaModFix amt="46000"/>
          </a:blip>
          <a:srcRect b="0" l="0" r="0" t="0"/>
          <a:stretch/>
        </p:blipFill>
        <p:spPr>
          <a:xfrm>
            <a:off x="6352398" y="2"/>
            <a:ext cx="2791604" cy="341375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60"/>
          <p:cNvSpPr/>
          <p:nvPr/>
        </p:nvSpPr>
        <p:spPr>
          <a:xfrm>
            <a:off x="571500" y="4608462"/>
            <a:ext cx="216000" cy="216000"/>
          </a:xfrm>
          <a:prstGeom prst="roundRect">
            <a:avLst>
              <a:gd fmla="val 0" name="adj"/>
            </a:avLst>
          </a:prstGeom>
          <a:solidFill>
            <a:srgbClr val="F04C4B"/>
          </a:solidFill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ed letters on a black background&#10;&#10;Description automatically generated" id="17" name="Google Shape;1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8200" y="4610391"/>
            <a:ext cx="1012099" cy="242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oogle Shape;18;p60"/>
          <p:cNvGrpSpPr/>
          <p:nvPr/>
        </p:nvGrpSpPr>
        <p:grpSpPr>
          <a:xfrm>
            <a:off x="871537" y="4608461"/>
            <a:ext cx="6694487" cy="216000"/>
            <a:chOff x="871538" y="4608461"/>
            <a:chExt cx="6513512" cy="216000"/>
          </a:xfrm>
        </p:grpSpPr>
        <p:cxnSp>
          <p:nvCxnSpPr>
            <p:cNvPr id="19" name="Google Shape;19;p60"/>
            <p:cNvCxnSpPr/>
            <p:nvPr/>
          </p:nvCxnSpPr>
          <p:spPr>
            <a:xfrm>
              <a:off x="871538" y="4716461"/>
              <a:ext cx="6513512" cy="0"/>
            </a:xfrm>
            <a:prstGeom prst="straightConnector1">
              <a:avLst/>
            </a:prstGeom>
            <a:noFill/>
            <a:ln cap="flat" cmpd="sng" w="9525">
              <a:solidFill>
                <a:srgbClr val="F04C4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" name="Google Shape;20;p60"/>
            <p:cNvCxnSpPr/>
            <p:nvPr/>
          </p:nvCxnSpPr>
          <p:spPr>
            <a:xfrm>
              <a:off x="7382669" y="4608461"/>
              <a:ext cx="0" cy="216000"/>
            </a:xfrm>
            <a:prstGeom prst="straightConnector1">
              <a:avLst/>
            </a:prstGeom>
            <a:noFill/>
            <a:ln cap="flat" cmpd="sng" w="9525">
              <a:solidFill>
                <a:srgbClr val="F04C4B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1" name="Google Shape;21;p60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  <a:defRPr b="1" sz="26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0"/>
          <p:cNvSpPr txBox="1"/>
          <p:nvPr>
            <p:ph idx="1" type="body"/>
          </p:nvPr>
        </p:nvSpPr>
        <p:spPr>
          <a:xfrm>
            <a:off x="573561" y="884118"/>
            <a:ext cx="7884639" cy="293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1"/>
          <p:cNvSpPr/>
          <p:nvPr>
            <p:ph idx="2" type="pic"/>
          </p:nvPr>
        </p:nvSpPr>
        <p:spPr>
          <a:xfrm>
            <a:off x="5608321" y="978273"/>
            <a:ext cx="3116580" cy="4165227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61"/>
          <p:cNvSpPr/>
          <p:nvPr/>
        </p:nvSpPr>
        <p:spPr>
          <a:xfrm>
            <a:off x="571500" y="4608462"/>
            <a:ext cx="216000" cy="216000"/>
          </a:xfrm>
          <a:prstGeom prst="roundRect">
            <a:avLst>
              <a:gd fmla="val 0" name="adj"/>
            </a:avLst>
          </a:prstGeom>
          <a:solidFill>
            <a:srgbClr val="F04C4B"/>
          </a:solidFill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ed letters on a black background&#10;&#10;Description automatically generated" id="26" name="Google Shape;26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8200" y="4610391"/>
            <a:ext cx="1012099" cy="242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27;p61"/>
          <p:cNvGrpSpPr/>
          <p:nvPr/>
        </p:nvGrpSpPr>
        <p:grpSpPr>
          <a:xfrm>
            <a:off x="871537" y="4608461"/>
            <a:ext cx="6694487" cy="216000"/>
            <a:chOff x="871538" y="4608461"/>
            <a:chExt cx="6513512" cy="216000"/>
          </a:xfrm>
        </p:grpSpPr>
        <p:cxnSp>
          <p:nvCxnSpPr>
            <p:cNvPr id="28" name="Google Shape;28;p61"/>
            <p:cNvCxnSpPr/>
            <p:nvPr/>
          </p:nvCxnSpPr>
          <p:spPr>
            <a:xfrm>
              <a:off x="871538" y="4716461"/>
              <a:ext cx="6513512" cy="0"/>
            </a:xfrm>
            <a:prstGeom prst="straightConnector1">
              <a:avLst/>
            </a:prstGeom>
            <a:noFill/>
            <a:ln cap="flat" cmpd="sng" w="9525">
              <a:solidFill>
                <a:srgbClr val="F04C4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" name="Google Shape;29;p61"/>
            <p:cNvCxnSpPr/>
            <p:nvPr/>
          </p:nvCxnSpPr>
          <p:spPr>
            <a:xfrm>
              <a:off x="7382669" y="4608461"/>
              <a:ext cx="0" cy="216000"/>
            </a:xfrm>
            <a:prstGeom prst="straightConnector1">
              <a:avLst/>
            </a:prstGeom>
            <a:noFill/>
            <a:ln cap="flat" cmpd="sng" w="9525">
              <a:solidFill>
                <a:srgbClr val="F04C4B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0" name="Google Shape;30;p61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  <a:defRPr b="1" sz="26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1"/>
          <p:cNvSpPr txBox="1"/>
          <p:nvPr>
            <p:ph idx="1" type="body"/>
          </p:nvPr>
        </p:nvSpPr>
        <p:spPr>
          <a:xfrm>
            <a:off x="573561" y="897195"/>
            <a:ext cx="7884639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light in the dark&#10;&#10;Description automatically generated" id="33" name="Google Shape;33;p59"/>
          <p:cNvPicPr preferRelativeResize="0"/>
          <p:nvPr/>
        </p:nvPicPr>
        <p:blipFill rotWithShape="1">
          <a:blip r:embed="rId2">
            <a:alphaModFix amt="46000"/>
          </a:blip>
          <a:srcRect b="0" l="0" r="0" t="0"/>
          <a:stretch/>
        </p:blipFill>
        <p:spPr>
          <a:xfrm>
            <a:off x="6352398" y="2"/>
            <a:ext cx="2791604" cy="3413758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9"/>
          <p:cNvSpPr/>
          <p:nvPr/>
        </p:nvSpPr>
        <p:spPr>
          <a:xfrm>
            <a:off x="571500" y="4608462"/>
            <a:ext cx="216000" cy="216000"/>
          </a:xfrm>
          <a:prstGeom prst="roundRect">
            <a:avLst>
              <a:gd fmla="val 0" name="adj"/>
            </a:avLst>
          </a:prstGeom>
          <a:solidFill>
            <a:srgbClr val="F04C4B"/>
          </a:solidFill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ed letters on a black background&#10;&#10;Description automatically generated" id="35" name="Google Shape;3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8200" y="4610391"/>
            <a:ext cx="1012099" cy="242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Google Shape;36;p59"/>
          <p:cNvGrpSpPr/>
          <p:nvPr/>
        </p:nvGrpSpPr>
        <p:grpSpPr>
          <a:xfrm>
            <a:off x="871537" y="4608461"/>
            <a:ext cx="6694487" cy="216000"/>
            <a:chOff x="871538" y="4608461"/>
            <a:chExt cx="6513512" cy="216000"/>
          </a:xfrm>
        </p:grpSpPr>
        <p:cxnSp>
          <p:nvCxnSpPr>
            <p:cNvPr id="37" name="Google Shape;37;p59"/>
            <p:cNvCxnSpPr/>
            <p:nvPr/>
          </p:nvCxnSpPr>
          <p:spPr>
            <a:xfrm>
              <a:off x="871538" y="4716461"/>
              <a:ext cx="6513512" cy="0"/>
            </a:xfrm>
            <a:prstGeom prst="straightConnector1">
              <a:avLst/>
            </a:prstGeom>
            <a:noFill/>
            <a:ln cap="flat" cmpd="sng" w="9525">
              <a:solidFill>
                <a:srgbClr val="F04C4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8" name="Google Shape;38;p59"/>
            <p:cNvCxnSpPr/>
            <p:nvPr/>
          </p:nvCxnSpPr>
          <p:spPr>
            <a:xfrm>
              <a:off x="7382669" y="4608461"/>
              <a:ext cx="0" cy="216000"/>
            </a:xfrm>
            <a:prstGeom prst="straightConnector1">
              <a:avLst/>
            </a:prstGeom>
            <a:noFill/>
            <a:ln cap="flat" cmpd="sng" w="9525">
              <a:solidFill>
                <a:srgbClr val="F04C4B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9" name="Google Shape;39;p59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  <a:defRPr b="1" sz="26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9"/>
          <p:cNvSpPr txBox="1"/>
          <p:nvPr>
            <p:ph idx="1" type="body"/>
          </p:nvPr>
        </p:nvSpPr>
        <p:spPr>
          <a:xfrm>
            <a:off x="573561" y="884118"/>
            <a:ext cx="7884639" cy="293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light in the dark&#10;&#10;Description automatically generated" id="42" name="Google Shape;42;p29"/>
          <p:cNvPicPr preferRelativeResize="0"/>
          <p:nvPr/>
        </p:nvPicPr>
        <p:blipFill rotWithShape="1">
          <a:blip r:embed="rId2">
            <a:alphaModFix amt="16000"/>
          </a:blip>
          <a:srcRect b="0" l="0" r="0" t="0"/>
          <a:stretch/>
        </p:blipFill>
        <p:spPr>
          <a:xfrm>
            <a:off x="5108431" y="0"/>
            <a:ext cx="4035569" cy="5143500"/>
          </a:xfrm>
          <a:prstGeom prst="rect">
            <a:avLst/>
          </a:prstGeom>
          <a:noFill/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pic>
        <p:nvPicPr>
          <p:cNvPr descr="A blue light in the dark&#10;&#10;Description automatically generated" id="43" name="Google Shape;43;p29"/>
          <p:cNvPicPr preferRelativeResize="0"/>
          <p:nvPr/>
        </p:nvPicPr>
        <p:blipFill rotWithShape="1">
          <a:blip r:embed="rId2">
            <a:alphaModFix amt="14000"/>
          </a:blip>
          <a:srcRect b="0" l="0" r="0" t="0"/>
          <a:stretch/>
        </p:blipFill>
        <p:spPr>
          <a:xfrm flipH="1">
            <a:off x="-183" y="0"/>
            <a:ext cx="4035569" cy="5143500"/>
          </a:xfrm>
          <a:prstGeom prst="rect">
            <a:avLst/>
          </a:prstGeom>
          <a:noFill/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</p:pic>
      <p:sp>
        <p:nvSpPr>
          <p:cNvPr id="44" name="Google Shape;44;p29"/>
          <p:cNvSpPr/>
          <p:nvPr/>
        </p:nvSpPr>
        <p:spPr>
          <a:xfrm>
            <a:off x="571500" y="4608462"/>
            <a:ext cx="216000" cy="216000"/>
          </a:xfrm>
          <a:prstGeom prst="roundRect">
            <a:avLst>
              <a:gd fmla="val 0" name="adj"/>
            </a:avLst>
          </a:prstGeom>
          <a:solidFill>
            <a:srgbClr val="F04C4B"/>
          </a:solidFill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ed letters on a black background&#10;&#10;Description automatically generated" id="45" name="Google Shape;4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8200" y="4610391"/>
            <a:ext cx="1012099" cy="242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" name="Google Shape;46;p29"/>
          <p:cNvGrpSpPr/>
          <p:nvPr/>
        </p:nvGrpSpPr>
        <p:grpSpPr>
          <a:xfrm>
            <a:off x="871537" y="4608461"/>
            <a:ext cx="6694487" cy="216000"/>
            <a:chOff x="871538" y="4608461"/>
            <a:chExt cx="6513512" cy="216000"/>
          </a:xfrm>
        </p:grpSpPr>
        <p:cxnSp>
          <p:nvCxnSpPr>
            <p:cNvPr id="47" name="Google Shape;47;p29"/>
            <p:cNvCxnSpPr/>
            <p:nvPr/>
          </p:nvCxnSpPr>
          <p:spPr>
            <a:xfrm>
              <a:off x="871538" y="4716461"/>
              <a:ext cx="6513512" cy="0"/>
            </a:xfrm>
            <a:prstGeom prst="straightConnector1">
              <a:avLst/>
            </a:prstGeom>
            <a:noFill/>
            <a:ln cap="flat" cmpd="sng" w="9525">
              <a:solidFill>
                <a:srgbClr val="F04C4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8" name="Google Shape;48;p29"/>
            <p:cNvCxnSpPr/>
            <p:nvPr/>
          </p:nvCxnSpPr>
          <p:spPr>
            <a:xfrm>
              <a:off x="7382669" y="4608461"/>
              <a:ext cx="0" cy="216000"/>
            </a:xfrm>
            <a:prstGeom prst="straightConnector1">
              <a:avLst/>
            </a:prstGeom>
            <a:noFill/>
            <a:ln cap="flat" cmpd="sng" w="9525">
              <a:solidFill>
                <a:srgbClr val="F04C4B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9" name="Google Shape;49;p29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  <a:defRPr b="1" sz="26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9"/>
          <p:cNvSpPr txBox="1"/>
          <p:nvPr>
            <p:ph idx="1" type="body"/>
          </p:nvPr>
        </p:nvSpPr>
        <p:spPr>
          <a:xfrm>
            <a:off x="573561" y="884118"/>
            <a:ext cx="7884639" cy="293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3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2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0" name="Google Shape;60;p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3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4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73" name="Google Shape;73;p34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34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75" name="Google Shape;75;p34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6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6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86" name="Google Shape;86;p36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87" name="Google Shape;87;p3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7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7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37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94" name="Google Shape;94;p3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8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3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9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9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3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22"/>
          <p:cNvSpPr/>
          <p:nvPr/>
        </p:nvSpPr>
        <p:spPr>
          <a:xfrm>
            <a:off x="1" y="0"/>
            <a:ext cx="9142796" cy="5143500"/>
          </a:xfrm>
          <a:prstGeom prst="rect">
            <a:avLst/>
          </a:prstGeom>
          <a:gradFill>
            <a:gsLst>
              <a:gs pos="0">
                <a:srgbClr val="F6D2D4">
                  <a:alpha val="14901"/>
                </a:srgbClr>
              </a:gs>
              <a:gs pos="100000">
                <a:srgbClr val="F6D2D4">
                  <a:alpha val="1960"/>
                </a:srgbClr>
              </a:gs>
            </a:gsLst>
            <a:lin ang="135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>
          <p15:clr>
            <a:srgbClr val="F26B43"/>
          </p15:clr>
        </p15:guide>
        <p15:guide id="2" pos="5760">
          <p15:clr>
            <a:srgbClr val="F26B43"/>
          </p15:clr>
        </p15:guide>
        <p15:guide id="3" pos="432">
          <p15:clr>
            <a:srgbClr val="F26B43"/>
          </p15:clr>
        </p15:guide>
        <p15:guide id="4" pos="1968">
          <p15:clr>
            <a:srgbClr val="F26B43"/>
          </p15:clr>
        </p15:guide>
        <p15:guide id="5" pos="2112">
          <p15:clr>
            <a:srgbClr val="F26B43"/>
          </p15:clr>
        </p15:guide>
        <p15:guide id="6" pos="3648">
          <p15:clr>
            <a:srgbClr val="F26B43"/>
          </p15:clr>
        </p15:guide>
        <p15:guide id="7" pos="3792">
          <p15:clr>
            <a:srgbClr val="F26B43"/>
          </p15:clr>
        </p15:guide>
        <p15:guide id="8" pos="5328">
          <p15:clr>
            <a:srgbClr val="F26B43"/>
          </p15:clr>
        </p15:guide>
        <p15:guide id="9" orient="horz">
          <p15:clr>
            <a:srgbClr val="F26B43"/>
          </p15:clr>
        </p15:guide>
        <p15:guide id="10" orient="horz" pos="3240">
          <p15:clr>
            <a:srgbClr val="F26B43"/>
          </p15:clr>
        </p15:guide>
        <p15:guide id="11" orient="horz" pos="504">
          <p15:clr>
            <a:srgbClr val="F26B43"/>
          </p15:clr>
        </p15:guide>
        <p15:guide id="12" orient="horz" pos="29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image" Target="../media/image13.png"/><Relationship Id="rId8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37.png"/><Relationship Id="rId22" Type="http://schemas.openxmlformats.org/officeDocument/2006/relationships/image" Target="../media/image30.png"/><Relationship Id="rId21" Type="http://schemas.openxmlformats.org/officeDocument/2006/relationships/image" Target="../media/image36.png"/><Relationship Id="rId24" Type="http://schemas.openxmlformats.org/officeDocument/2006/relationships/image" Target="../media/image39.png"/><Relationship Id="rId23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9" Type="http://schemas.openxmlformats.org/officeDocument/2006/relationships/image" Target="../media/image15.png"/><Relationship Id="rId26" Type="http://schemas.openxmlformats.org/officeDocument/2006/relationships/image" Target="../media/image44.png"/><Relationship Id="rId25" Type="http://schemas.openxmlformats.org/officeDocument/2006/relationships/image" Target="../media/image35.png"/><Relationship Id="rId28" Type="http://schemas.openxmlformats.org/officeDocument/2006/relationships/image" Target="../media/image46.png"/><Relationship Id="rId27" Type="http://schemas.openxmlformats.org/officeDocument/2006/relationships/image" Target="../media/image42.png"/><Relationship Id="rId5" Type="http://schemas.openxmlformats.org/officeDocument/2006/relationships/image" Target="../media/image18.png"/><Relationship Id="rId6" Type="http://schemas.openxmlformats.org/officeDocument/2006/relationships/image" Target="../media/image11.png"/><Relationship Id="rId29" Type="http://schemas.openxmlformats.org/officeDocument/2006/relationships/image" Target="../media/image50.png"/><Relationship Id="rId7" Type="http://schemas.openxmlformats.org/officeDocument/2006/relationships/image" Target="../media/image12.png"/><Relationship Id="rId8" Type="http://schemas.openxmlformats.org/officeDocument/2006/relationships/image" Target="../media/image22.png"/><Relationship Id="rId31" Type="http://schemas.openxmlformats.org/officeDocument/2006/relationships/image" Target="../media/image48.png"/><Relationship Id="rId30" Type="http://schemas.openxmlformats.org/officeDocument/2006/relationships/image" Target="../media/image58.png"/><Relationship Id="rId11" Type="http://schemas.openxmlformats.org/officeDocument/2006/relationships/image" Target="../media/image28.png"/><Relationship Id="rId10" Type="http://schemas.openxmlformats.org/officeDocument/2006/relationships/image" Target="../media/image14.png"/><Relationship Id="rId32" Type="http://schemas.openxmlformats.org/officeDocument/2006/relationships/image" Target="../media/image73.png"/><Relationship Id="rId13" Type="http://schemas.openxmlformats.org/officeDocument/2006/relationships/image" Target="../media/image27.png"/><Relationship Id="rId12" Type="http://schemas.openxmlformats.org/officeDocument/2006/relationships/image" Target="../media/image24.png"/><Relationship Id="rId15" Type="http://schemas.openxmlformats.org/officeDocument/2006/relationships/image" Target="../media/image31.png"/><Relationship Id="rId14" Type="http://schemas.openxmlformats.org/officeDocument/2006/relationships/image" Target="../media/image23.png"/><Relationship Id="rId17" Type="http://schemas.openxmlformats.org/officeDocument/2006/relationships/image" Target="../media/image83.png"/><Relationship Id="rId16" Type="http://schemas.openxmlformats.org/officeDocument/2006/relationships/image" Target="../media/image29.png"/><Relationship Id="rId19" Type="http://schemas.openxmlformats.org/officeDocument/2006/relationships/image" Target="../media/image32.png"/><Relationship Id="rId18" Type="http://schemas.openxmlformats.org/officeDocument/2006/relationships/image" Target="../media/image4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47.png"/><Relationship Id="rId9" Type="http://schemas.openxmlformats.org/officeDocument/2006/relationships/image" Target="../media/image40.png"/><Relationship Id="rId5" Type="http://schemas.openxmlformats.org/officeDocument/2006/relationships/image" Target="../media/image32.png"/><Relationship Id="rId6" Type="http://schemas.openxmlformats.org/officeDocument/2006/relationships/image" Target="../media/image37.png"/><Relationship Id="rId7" Type="http://schemas.openxmlformats.org/officeDocument/2006/relationships/image" Target="../media/image36.png"/><Relationship Id="rId8" Type="http://schemas.openxmlformats.org/officeDocument/2006/relationships/image" Target="../media/image30.png"/><Relationship Id="rId11" Type="http://schemas.openxmlformats.org/officeDocument/2006/relationships/image" Target="../media/image35.png"/><Relationship Id="rId10" Type="http://schemas.openxmlformats.org/officeDocument/2006/relationships/image" Target="../media/image39.png"/><Relationship Id="rId13" Type="http://schemas.openxmlformats.org/officeDocument/2006/relationships/image" Target="../media/image42.png"/><Relationship Id="rId12" Type="http://schemas.openxmlformats.org/officeDocument/2006/relationships/image" Target="../media/image44.png"/><Relationship Id="rId15" Type="http://schemas.openxmlformats.org/officeDocument/2006/relationships/image" Target="../media/image50.png"/><Relationship Id="rId14" Type="http://schemas.openxmlformats.org/officeDocument/2006/relationships/image" Target="../media/image46.png"/><Relationship Id="rId17" Type="http://schemas.openxmlformats.org/officeDocument/2006/relationships/image" Target="../media/image48.png"/><Relationship Id="rId16" Type="http://schemas.openxmlformats.org/officeDocument/2006/relationships/image" Target="../media/image5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8.png"/><Relationship Id="rId4" Type="http://schemas.openxmlformats.org/officeDocument/2006/relationships/hyperlink" Target="http://drive.google.com/file/d/1lK84zAkA9pODGurXLILu2iO_Yr6E8rZW/view" TargetMode="External"/><Relationship Id="rId5" Type="http://schemas.openxmlformats.org/officeDocument/2006/relationships/image" Target="../media/image60.jpg"/><Relationship Id="rId6" Type="http://schemas.openxmlformats.org/officeDocument/2006/relationships/image" Target="../media/image6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9.png"/><Relationship Id="rId4" Type="http://schemas.openxmlformats.org/officeDocument/2006/relationships/image" Target="../media/image66.png"/><Relationship Id="rId5" Type="http://schemas.openxmlformats.org/officeDocument/2006/relationships/image" Target="../media/image8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2.png"/><Relationship Id="rId4" Type="http://schemas.openxmlformats.org/officeDocument/2006/relationships/image" Target="../media/image47.png"/><Relationship Id="rId5" Type="http://schemas.openxmlformats.org/officeDocument/2006/relationships/image" Target="../media/image7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Relationship Id="rId4" Type="http://schemas.openxmlformats.org/officeDocument/2006/relationships/image" Target="../media/image64.png"/><Relationship Id="rId5" Type="http://schemas.openxmlformats.org/officeDocument/2006/relationships/image" Target="../media/image72.png"/><Relationship Id="rId6" Type="http://schemas.openxmlformats.org/officeDocument/2006/relationships/image" Target="../media/image6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63.png"/><Relationship Id="rId5" Type="http://schemas.openxmlformats.org/officeDocument/2006/relationships/image" Target="../media/image7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3.png"/><Relationship Id="rId4" Type="http://schemas.openxmlformats.org/officeDocument/2006/relationships/image" Target="../media/image10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7.png"/><Relationship Id="rId4" Type="http://schemas.openxmlformats.org/officeDocument/2006/relationships/image" Target="../media/image109.png"/><Relationship Id="rId5" Type="http://schemas.openxmlformats.org/officeDocument/2006/relationships/image" Target="../media/image110.png"/><Relationship Id="rId6" Type="http://schemas.openxmlformats.org/officeDocument/2006/relationships/image" Target="../media/image32.png"/><Relationship Id="rId7" Type="http://schemas.openxmlformats.org/officeDocument/2006/relationships/image" Target="../media/image35.png"/><Relationship Id="rId8" Type="http://schemas.openxmlformats.org/officeDocument/2006/relationships/image" Target="../media/image78.png"/></Relationships>
</file>

<file path=ppt/slides/_rels/slide16.xml.rels><?xml version="1.0" encoding="UTF-8" standalone="yes"?><Relationships xmlns="http://schemas.openxmlformats.org/package/2006/relationships"><Relationship Id="rId20" Type="http://schemas.openxmlformats.org/officeDocument/2006/relationships/image" Target="../media/image105.jpg"/><Relationship Id="rId22" Type="http://schemas.openxmlformats.org/officeDocument/2006/relationships/image" Target="../media/image111.png"/><Relationship Id="rId21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2.png"/><Relationship Id="rId4" Type="http://schemas.openxmlformats.org/officeDocument/2006/relationships/image" Target="../media/image84.png"/><Relationship Id="rId9" Type="http://schemas.openxmlformats.org/officeDocument/2006/relationships/image" Target="../media/image95.png"/><Relationship Id="rId5" Type="http://schemas.openxmlformats.org/officeDocument/2006/relationships/image" Target="../media/image88.png"/><Relationship Id="rId6" Type="http://schemas.openxmlformats.org/officeDocument/2006/relationships/image" Target="../media/image91.pn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11" Type="http://schemas.openxmlformats.org/officeDocument/2006/relationships/image" Target="../media/image98.png"/><Relationship Id="rId10" Type="http://schemas.openxmlformats.org/officeDocument/2006/relationships/image" Target="../media/image97.png"/><Relationship Id="rId13" Type="http://schemas.openxmlformats.org/officeDocument/2006/relationships/image" Target="../media/image92.png"/><Relationship Id="rId12" Type="http://schemas.openxmlformats.org/officeDocument/2006/relationships/image" Target="../media/image96.png"/><Relationship Id="rId15" Type="http://schemas.openxmlformats.org/officeDocument/2006/relationships/image" Target="../media/image94.png"/><Relationship Id="rId14" Type="http://schemas.openxmlformats.org/officeDocument/2006/relationships/image" Target="../media/image103.jpg"/><Relationship Id="rId17" Type="http://schemas.openxmlformats.org/officeDocument/2006/relationships/image" Target="../media/image66.png"/><Relationship Id="rId16" Type="http://schemas.openxmlformats.org/officeDocument/2006/relationships/image" Target="../media/image100.png"/><Relationship Id="rId19" Type="http://schemas.openxmlformats.org/officeDocument/2006/relationships/image" Target="../media/image99.jpg"/><Relationship Id="rId18" Type="http://schemas.openxmlformats.org/officeDocument/2006/relationships/image" Target="../media/image10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2.png"/><Relationship Id="rId4" Type="http://schemas.openxmlformats.org/officeDocument/2006/relationships/image" Target="../media/image3.png"/><Relationship Id="rId5" Type="http://schemas.openxmlformats.org/officeDocument/2006/relationships/image" Target="../media/image84.png"/><Relationship Id="rId6" Type="http://schemas.openxmlformats.org/officeDocument/2006/relationships/hyperlink" Target="mailto:Marwan@kitchef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40"/>
          <p:cNvPicPr preferRelativeResize="0"/>
          <p:nvPr/>
        </p:nvPicPr>
        <p:blipFill rotWithShape="1">
          <a:blip r:embed="rId3">
            <a:alphaModFix/>
          </a:blip>
          <a:srcRect b="4257" l="0" r="0" t="20859"/>
          <a:stretch/>
        </p:blipFill>
        <p:spPr>
          <a:xfrm>
            <a:off x="5025" y="6963"/>
            <a:ext cx="9133950" cy="512957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0"/>
          <p:cNvSpPr/>
          <p:nvPr/>
        </p:nvSpPr>
        <p:spPr>
          <a:xfrm>
            <a:off x="434294" y="3393955"/>
            <a:ext cx="29523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Investment Growth Deck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0"/>
          <p:cNvSpPr/>
          <p:nvPr/>
        </p:nvSpPr>
        <p:spPr>
          <a:xfrm>
            <a:off x="485797" y="4111475"/>
            <a:ext cx="5986120" cy="658684"/>
          </a:xfrm>
          <a:prstGeom prst="roundRect">
            <a:avLst>
              <a:gd fmla="val 9359" name="adj"/>
            </a:avLst>
          </a:prstGeom>
          <a:gradFill>
            <a:gsLst>
              <a:gs pos="0">
                <a:srgbClr val="902B26"/>
              </a:gs>
              <a:gs pos="100000">
                <a:srgbClr val="C03A34"/>
              </a:gs>
            </a:gsLst>
            <a:path path="circle">
              <a:fillToRect l="100%" t="100%"/>
            </a:path>
            <a:tileRect b="-100%" r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ed letters on a black background&#10;&#10;Description automatically generated" id="116" name="Google Shape;11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49797" y="4271538"/>
            <a:ext cx="1651032" cy="3957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" name="Google Shape;117;p40"/>
          <p:cNvCxnSpPr/>
          <p:nvPr/>
        </p:nvCxnSpPr>
        <p:spPr>
          <a:xfrm>
            <a:off x="507037" y="3372027"/>
            <a:ext cx="2821800" cy="0"/>
          </a:xfrm>
          <a:prstGeom prst="straightConnector1">
            <a:avLst/>
          </a:prstGeom>
          <a:noFill/>
          <a:ln cap="rnd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8" name="Google Shape;118;p40"/>
          <p:cNvSpPr/>
          <p:nvPr/>
        </p:nvSpPr>
        <p:spPr>
          <a:xfrm>
            <a:off x="4830789" y="4363397"/>
            <a:ext cx="1552782" cy="254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 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40"/>
          <p:cNvGrpSpPr/>
          <p:nvPr/>
        </p:nvGrpSpPr>
        <p:grpSpPr>
          <a:xfrm>
            <a:off x="820995" y="4320624"/>
            <a:ext cx="1406853" cy="248594"/>
            <a:chOff x="873773" y="4317707"/>
            <a:chExt cx="1406853" cy="248594"/>
          </a:xfrm>
        </p:grpSpPr>
        <p:sp>
          <p:nvSpPr>
            <p:cNvPr id="120" name="Google Shape;120;p40"/>
            <p:cNvSpPr/>
            <p:nvPr/>
          </p:nvSpPr>
          <p:spPr>
            <a:xfrm>
              <a:off x="873773" y="4317707"/>
              <a:ext cx="1252013" cy="24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7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kitchefy.com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1" name="Google Shape;121;p4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125786" y="4360480"/>
              <a:ext cx="154840" cy="1548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2" name="Google Shape;122;p40"/>
          <p:cNvSpPr txBox="1"/>
          <p:nvPr/>
        </p:nvSpPr>
        <p:spPr>
          <a:xfrm>
            <a:off x="396619" y="939002"/>
            <a:ext cx="6653721" cy="2419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Micro Fulfillment Platform</a:t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Empowering food brands to scale their sales by unlocking new areas and acquiring new customers at $0.00 Cost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/>
              <a:t>Kitchefy at a glance …</a:t>
            </a:r>
            <a:endParaRPr/>
          </a:p>
        </p:txBody>
      </p:sp>
      <p:sp>
        <p:nvSpPr>
          <p:cNvPr id="128" name="Google Shape;128;p1"/>
          <p:cNvSpPr/>
          <p:nvPr/>
        </p:nvSpPr>
        <p:spPr>
          <a:xfrm>
            <a:off x="693420" y="1466850"/>
            <a:ext cx="3351530" cy="1263650"/>
          </a:xfrm>
          <a:prstGeom prst="roundRect">
            <a:avLst>
              <a:gd fmla="val 7470" name="adj"/>
            </a:avLst>
          </a:prstGeom>
          <a:solidFill>
            <a:schemeClr val="lt1"/>
          </a:solidFill>
          <a:ln cap="flat" cmpd="sng" w="19050">
            <a:solidFill>
              <a:srgbClr val="DF4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409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4127500" y="1460500"/>
            <a:ext cx="4171950" cy="1271588"/>
          </a:xfrm>
          <a:prstGeom prst="roundRect">
            <a:avLst>
              <a:gd fmla="val 7470" name="adj"/>
            </a:avLst>
          </a:prstGeom>
          <a:solidFill>
            <a:schemeClr val="lt1"/>
          </a:solidFill>
          <a:ln cap="flat" cmpd="sng" w="19050">
            <a:solidFill>
              <a:srgbClr val="DF4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409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685800" y="2840038"/>
            <a:ext cx="2338246" cy="1531938"/>
          </a:xfrm>
          <a:prstGeom prst="roundRect">
            <a:avLst>
              <a:gd fmla="val 7470" name="adj"/>
            </a:avLst>
          </a:prstGeom>
          <a:solidFill>
            <a:schemeClr val="lt1"/>
          </a:solidFill>
          <a:ln cap="flat" cmpd="sng" w="19050">
            <a:solidFill>
              <a:srgbClr val="DF4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409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3126581" y="2844800"/>
            <a:ext cx="2146459" cy="1530350"/>
          </a:xfrm>
          <a:prstGeom prst="roundRect">
            <a:avLst>
              <a:gd fmla="val 7470" name="adj"/>
            </a:avLst>
          </a:prstGeom>
          <a:solidFill>
            <a:schemeClr val="lt1"/>
          </a:solidFill>
          <a:ln cap="flat" cmpd="sng" w="19050">
            <a:solidFill>
              <a:srgbClr val="DF4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409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5391389" y="2840038"/>
            <a:ext cx="2907506" cy="1531938"/>
          </a:xfrm>
          <a:prstGeom prst="roundRect">
            <a:avLst>
              <a:gd fmla="val 7470" name="adj"/>
            </a:avLst>
          </a:prstGeom>
          <a:solidFill>
            <a:schemeClr val="lt1"/>
          </a:solidFill>
          <a:ln cap="flat" cmpd="sng" w="19050">
            <a:solidFill>
              <a:srgbClr val="DF4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4092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"/>
          <p:cNvSpPr txBox="1"/>
          <p:nvPr/>
        </p:nvSpPr>
        <p:spPr>
          <a:xfrm>
            <a:off x="704851" y="1505585"/>
            <a:ext cx="3346450" cy="114646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OFFERING</a:t>
            </a:r>
            <a:endParaRPr b="0" i="1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~25% increase in revenue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commercial kitchens through increased utilization rate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$0.00 set up fee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food brands to join our network of fulfillment partners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Less than 10 days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expand a food brand to a new location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Tech-enabled management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supply chain, operations and quality through our SaaS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"/>
          <p:cNvSpPr txBox="1"/>
          <p:nvPr/>
        </p:nvSpPr>
        <p:spPr>
          <a:xfrm>
            <a:off x="4133850" y="1492250"/>
            <a:ext cx="4171950" cy="12772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OPPORTUNITY</a:t>
            </a:r>
            <a:endParaRPr b="1" i="1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Commercial kitchens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55,000 commercial kitchens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KSA, with estimated unutilized capacity to fulfill meal delivery orders worth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~US$800M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Food brands: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Meal delivery segment in KSA is currently valued at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US$8.83B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a CAGR of 9.28% until 2027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About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10%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meal delivery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confectionery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desserts. That is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US$883M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market value</a:t>
            </a:r>
            <a:endParaRPr b="1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"/>
          <p:cNvGrpSpPr/>
          <p:nvPr/>
        </p:nvGrpSpPr>
        <p:grpSpPr>
          <a:xfrm>
            <a:off x="563880" y="2971800"/>
            <a:ext cx="2330880" cy="1341438"/>
            <a:chOff x="-167640" y="2915209"/>
            <a:chExt cx="3906298" cy="2179523"/>
          </a:xfrm>
        </p:grpSpPr>
        <p:grpSp>
          <p:nvGrpSpPr>
            <p:cNvPr descr="{&quot;IsGrandientColor&quot;:true,&quot;GradientColor&quot;:&quot;#D9D9D9&quot;,&quot;IsRangesColor&quot;:false,&quot;RangesSettings&quot;:null,&quot;RangeName&quot;:&quot;POWER_USER_EXCEL_MAP_1947531D_309E_4045_B71B_3D1E7A06A11B&quot;,&quot;Version&quot;:&quot;1.6.1609.0&quot;}" id="136" name="Google Shape;136;p1"/>
            <p:cNvGrpSpPr/>
            <p:nvPr/>
          </p:nvGrpSpPr>
          <p:grpSpPr>
            <a:xfrm>
              <a:off x="-167640" y="2915209"/>
              <a:ext cx="2562493" cy="2179523"/>
              <a:chOff x="1542862" y="1876121"/>
              <a:chExt cx="6526619" cy="5486400"/>
            </a:xfrm>
          </p:grpSpPr>
          <p:grpSp>
            <p:nvGrpSpPr>
              <p:cNvPr id="137" name="Google Shape;137;p1"/>
              <p:cNvGrpSpPr/>
              <p:nvPr/>
            </p:nvGrpSpPr>
            <p:grpSpPr>
              <a:xfrm>
                <a:off x="2816443" y="2466670"/>
                <a:ext cx="5253038" cy="4895851"/>
                <a:chOff x="2816443" y="1831670"/>
                <a:chExt cx="5253038" cy="4895851"/>
              </a:xfrm>
            </p:grpSpPr>
            <p:grpSp>
              <p:nvGrpSpPr>
                <p:cNvPr id="138" name="Google Shape;138;p1"/>
                <p:cNvGrpSpPr/>
                <p:nvPr/>
              </p:nvGrpSpPr>
              <p:grpSpPr>
                <a:xfrm>
                  <a:off x="2816443" y="1831670"/>
                  <a:ext cx="5253038" cy="4895851"/>
                  <a:chOff x="2816443" y="1831670"/>
                  <a:chExt cx="5253038" cy="4895851"/>
                </a:xfrm>
              </p:grpSpPr>
              <p:grpSp>
                <p:nvGrpSpPr>
                  <p:cNvPr id="139" name="Google Shape;139;p1"/>
                  <p:cNvGrpSpPr/>
                  <p:nvPr/>
                </p:nvGrpSpPr>
                <p:grpSpPr>
                  <a:xfrm>
                    <a:off x="6569156" y="4437839"/>
                    <a:ext cx="108882" cy="145226"/>
                    <a:chOff x="6569156" y="4437839"/>
                    <a:chExt cx="108882" cy="145226"/>
                  </a:xfrm>
                </p:grpSpPr>
                <p:sp>
                  <p:nvSpPr>
                    <p:cNvPr descr="{&quot;Key&quot;:&quot;bahrain&quot;,&quot;Name&quot;:&quot;Bahrain&quot;,&quot;Value&quot;:1.0,&quot;Formula&quot;:&quot;&quot;,&quot;Text&quot;:&quot;&quot;,&quot;OfficeApplication&quot;:1,&quot;HasValue&quot;:true}" id="140" name="Google Shape;140;p1"/>
                    <p:cNvSpPr/>
                    <p:nvPr/>
                  </p:nvSpPr>
                  <p:spPr>
                    <a:xfrm>
                      <a:off x="6621166" y="4444205"/>
                      <a:ext cx="20025" cy="16475"/>
                    </a:xfrm>
                    <a:custGeom>
                      <a:rect b="b" l="l" r="r" t="t"/>
                      <a:pathLst>
                        <a:path extrusionOk="0" h="427" w="519">
                          <a:moveTo>
                            <a:pt x="3" y="120"/>
                          </a:moveTo>
                          <a:lnTo>
                            <a:pt x="6" y="113"/>
                          </a:lnTo>
                          <a:lnTo>
                            <a:pt x="41" y="115"/>
                          </a:lnTo>
                          <a:lnTo>
                            <a:pt x="38" y="129"/>
                          </a:lnTo>
                          <a:lnTo>
                            <a:pt x="24" y="133"/>
                          </a:lnTo>
                          <a:lnTo>
                            <a:pt x="41" y="135"/>
                          </a:lnTo>
                          <a:lnTo>
                            <a:pt x="41" y="129"/>
                          </a:lnTo>
                          <a:lnTo>
                            <a:pt x="47" y="121"/>
                          </a:lnTo>
                          <a:lnTo>
                            <a:pt x="46" y="115"/>
                          </a:lnTo>
                          <a:lnTo>
                            <a:pt x="58" y="113"/>
                          </a:lnTo>
                          <a:lnTo>
                            <a:pt x="63" y="120"/>
                          </a:lnTo>
                          <a:lnTo>
                            <a:pt x="75" y="121"/>
                          </a:lnTo>
                          <a:lnTo>
                            <a:pt x="78" y="121"/>
                          </a:lnTo>
                          <a:lnTo>
                            <a:pt x="77" y="116"/>
                          </a:lnTo>
                          <a:lnTo>
                            <a:pt x="80" y="115"/>
                          </a:lnTo>
                          <a:lnTo>
                            <a:pt x="86" y="115"/>
                          </a:lnTo>
                          <a:lnTo>
                            <a:pt x="89" y="121"/>
                          </a:lnTo>
                          <a:lnTo>
                            <a:pt x="87" y="126"/>
                          </a:lnTo>
                          <a:lnTo>
                            <a:pt x="89" y="129"/>
                          </a:lnTo>
                          <a:lnTo>
                            <a:pt x="95" y="126"/>
                          </a:lnTo>
                          <a:lnTo>
                            <a:pt x="93" y="120"/>
                          </a:lnTo>
                          <a:lnTo>
                            <a:pt x="97" y="120"/>
                          </a:lnTo>
                          <a:lnTo>
                            <a:pt x="98" y="124"/>
                          </a:lnTo>
                          <a:lnTo>
                            <a:pt x="98" y="130"/>
                          </a:lnTo>
                          <a:lnTo>
                            <a:pt x="95" y="130"/>
                          </a:lnTo>
                          <a:lnTo>
                            <a:pt x="97" y="138"/>
                          </a:lnTo>
                          <a:lnTo>
                            <a:pt x="104" y="146"/>
                          </a:lnTo>
                          <a:lnTo>
                            <a:pt x="104" y="149"/>
                          </a:lnTo>
                          <a:lnTo>
                            <a:pt x="95" y="146"/>
                          </a:lnTo>
                          <a:lnTo>
                            <a:pt x="95" y="152"/>
                          </a:lnTo>
                          <a:lnTo>
                            <a:pt x="106" y="153"/>
                          </a:lnTo>
                          <a:lnTo>
                            <a:pt x="109" y="152"/>
                          </a:lnTo>
                          <a:lnTo>
                            <a:pt x="118" y="152"/>
                          </a:lnTo>
                          <a:lnTo>
                            <a:pt x="121" y="167"/>
                          </a:lnTo>
                          <a:lnTo>
                            <a:pt x="133" y="169"/>
                          </a:lnTo>
                          <a:lnTo>
                            <a:pt x="133" y="164"/>
                          </a:lnTo>
                          <a:lnTo>
                            <a:pt x="127" y="161"/>
                          </a:lnTo>
                          <a:lnTo>
                            <a:pt x="135" y="160"/>
                          </a:lnTo>
                          <a:lnTo>
                            <a:pt x="141" y="163"/>
                          </a:lnTo>
                          <a:lnTo>
                            <a:pt x="138" y="158"/>
                          </a:lnTo>
                          <a:lnTo>
                            <a:pt x="146" y="155"/>
                          </a:lnTo>
                          <a:lnTo>
                            <a:pt x="144" y="153"/>
                          </a:lnTo>
                          <a:lnTo>
                            <a:pt x="146" y="149"/>
                          </a:lnTo>
                          <a:lnTo>
                            <a:pt x="155" y="150"/>
                          </a:lnTo>
                          <a:lnTo>
                            <a:pt x="159" y="146"/>
                          </a:lnTo>
                          <a:lnTo>
                            <a:pt x="161" y="150"/>
                          </a:lnTo>
                          <a:lnTo>
                            <a:pt x="176" y="150"/>
                          </a:lnTo>
                          <a:lnTo>
                            <a:pt x="178" y="158"/>
                          </a:lnTo>
                          <a:lnTo>
                            <a:pt x="184" y="160"/>
                          </a:lnTo>
                          <a:lnTo>
                            <a:pt x="184" y="167"/>
                          </a:lnTo>
                          <a:lnTo>
                            <a:pt x="179" y="167"/>
                          </a:lnTo>
                          <a:lnTo>
                            <a:pt x="179" y="175"/>
                          </a:lnTo>
                          <a:lnTo>
                            <a:pt x="187" y="170"/>
                          </a:lnTo>
                          <a:lnTo>
                            <a:pt x="189" y="164"/>
                          </a:lnTo>
                          <a:lnTo>
                            <a:pt x="193" y="163"/>
                          </a:lnTo>
                          <a:lnTo>
                            <a:pt x="196" y="163"/>
                          </a:lnTo>
                          <a:lnTo>
                            <a:pt x="196" y="167"/>
                          </a:lnTo>
                          <a:lnTo>
                            <a:pt x="189" y="170"/>
                          </a:lnTo>
                          <a:lnTo>
                            <a:pt x="192" y="170"/>
                          </a:lnTo>
                          <a:lnTo>
                            <a:pt x="193" y="175"/>
                          </a:lnTo>
                          <a:lnTo>
                            <a:pt x="199" y="175"/>
                          </a:lnTo>
                          <a:lnTo>
                            <a:pt x="198" y="172"/>
                          </a:lnTo>
                          <a:lnTo>
                            <a:pt x="206" y="173"/>
                          </a:lnTo>
                          <a:lnTo>
                            <a:pt x="212" y="169"/>
                          </a:lnTo>
                          <a:lnTo>
                            <a:pt x="209" y="164"/>
                          </a:lnTo>
                          <a:lnTo>
                            <a:pt x="216" y="155"/>
                          </a:lnTo>
                          <a:lnTo>
                            <a:pt x="212" y="143"/>
                          </a:lnTo>
                          <a:lnTo>
                            <a:pt x="218" y="146"/>
                          </a:lnTo>
                          <a:lnTo>
                            <a:pt x="218" y="143"/>
                          </a:lnTo>
                          <a:lnTo>
                            <a:pt x="222" y="144"/>
                          </a:lnTo>
                          <a:lnTo>
                            <a:pt x="233" y="140"/>
                          </a:lnTo>
                          <a:lnTo>
                            <a:pt x="245" y="129"/>
                          </a:lnTo>
                          <a:lnTo>
                            <a:pt x="241" y="121"/>
                          </a:lnTo>
                          <a:lnTo>
                            <a:pt x="252" y="123"/>
                          </a:lnTo>
                          <a:lnTo>
                            <a:pt x="253" y="120"/>
                          </a:lnTo>
                          <a:lnTo>
                            <a:pt x="262" y="121"/>
                          </a:lnTo>
                          <a:lnTo>
                            <a:pt x="265" y="115"/>
                          </a:lnTo>
                          <a:lnTo>
                            <a:pt x="269" y="115"/>
                          </a:lnTo>
                          <a:lnTo>
                            <a:pt x="267" y="109"/>
                          </a:lnTo>
                          <a:lnTo>
                            <a:pt x="262" y="107"/>
                          </a:lnTo>
                          <a:lnTo>
                            <a:pt x="269" y="98"/>
                          </a:lnTo>
                          <a:lnTo>
                            <a:pt x="275" y="98"/>
                          </a:lnTo>
                          <a:lnTo>
                            <a:pt x="279" y="112"/>
                          </a:lnTo>
                          <a:lnTo>
                            <a:pt x="284" y="113"/>
                          </a:lnTo>
                          <a:lnTo>
                            <a:pt x="290" y="101"/>
                          </a:lnTo>
                          <a:lnTo>
                            <a:pt x="296" y="93"/>
                          </a:lnTo>
                          <a:lnTo>
                            <a:pt x="302" y="93"/>
                          </a:lnTo>
                          <a:lnTo>
                            <a:pt x="304" y="87"/>
                          </a:lnTo>
                          <a:lnTo>
                            <a:pt x="318" y="87"/>
                          </a:lnTo>
                          <a:lnTo>
                            <a:pt x="321" y="81"/>
                          </a:lnTo>
                          <a:lnTo>
                            <a:pt x="339" y="76"/>
                          </a:lnTo>
                          <a:lnTo>
                            <a:pt x="351" y="67"/>
                          </a:lnTo>
                          <a:lnTo>
                            <a:pt x="370" y="40"/>
                          </a:lnTo>
                          <a:lnTo>
                            <a:pt x="381" y="0"/>
                          </a:lnTo>
                          <a:lnTo>
                            <a:pt x="387" y="0"/>
                          </a:lnTo>
                          <a:lnTo>
                            <a:pt x="387" y="3"/>
                          </a:lnTo>
                          <a:lnTo>
                            <a:pt x="378" y="32"/>
                          </a:lnTo>
                          <a:lnTo>
                            <a:pt x="376" y="47"/>
                          </a:lnTo>
                          <a:lnTo>
                            <a:pt x="368" y="63"/>
                          </a:lnTo>
                          <a:lnTo>
                            <a:pt x="370" y="72"/>
                          </a:lnTo>
                          <a:lnTo>
                            <a:pt x="396" y="83"/>
                          </a:lnTo>
                          <a:lnTo>
                            <a:pt x="405" y="83"/>
                          </a:lnTo>
                          <a:lnTo>
                            <a:pt x="407" y="89"/>
                          </a:lnTo>
                          <a:lnTo>
                            <a:pt x="405" y="93"/>
                          </a:lnTo>
                          <a:lnTo>
                            <a:pt x="410" y="93"/>
                          </a:lnTo>
                          <a:lnTo>
                            <a:pt x="408" y="104"/>
                          </a:lnTo>
                          <a:lnTo>
                            <a:pt x="413" y="106"/>
                          </a:lnTo>
                          <a:lnTo>
                            <a:pt x="405" y="120"/>
                          </a:lnTo>
                          <a:lnTo>
                            <a:pt x="411" y="136"/>
                          </a:lnTo>
                          <a:lnTo>
                            <a:pt x="408" y="147"/>
                          </a:lnTo>
                          <a:lnTo>
                            <a:pt x="414" y="155"/>
                          </a:lnTo>
                          <a:lnTo>
                            <a:pt x="405" y="161"/>
                          </a:lnTo>
                          <a:lnTo>
                            <a:pt x="405" y="172"/>
                          </a:lnTo>
                          <a:lnTo>
                            <a:pt x="396" y="184"/>
                          </a:lnTo>
                          <a:lnTo>
                            <a:pt x="396" y="192"/>
                          </a:lnTo>
                          <a:lnTo>
                            <a:pt x="401" y="198"/>
                          </a:lnTo>
                          <a:lnTo>
                            <a:pt x="407" y="198"/>
                          </a:lnTo>
                          <a:lnTo>
                            <a:pt x="416" y="190"/>
                          </a:lnTo>
                          <a:lnTo>
                            <a:pt x="433" y="192"/>
                          </a:lnTo>
                          <a:lnTo>
                            <a:pt x="434" y="201"/>
                          </a:lnTo>
                          <a:lnTo>
                            <a:pt x="436" y="200"/>
                          </a:lnTo>
                          <a:lnTo>
                            <a:pt x="434" y="189"/>
                          </a:lnTo>
                          <a:lnTo>
                            <a:pt x="453" y="193"/>
                          </a:lnTo>
                          <a:lnTo>
                            <a:pt x="453" y="203"/>
                          </a:lnTo>
                          <a:lnTo>
                            <a:pt x="457" y="206"/>
                          </a:lnTo>
                          <a:lnTo>
                            <a:pt x="462" y="219"/>
                          </a:lnTo>
                          <a:lnTo>
                            <a:pt x="465" y="219"/>
                          </a:lnTo>
                          <a:lnTo>
                            <a:pt x="467" y="210"/>
                          </a:lnTo>
                          <a:lnTo>
                            <a:pt x="470" y="210"/>
                          </a:lnTo>
                          <a:lnTo>
                            <a:pt x="468" y="198"/>
                          </a:lnTo>
                          <a:lnTo>
                            <a:pt x="482" y="196"/>
                          </a:lnTo>
                          <a:lnTo>
                            <a:pt x="480" y="206"/>
                          </a:lnTo>
                          <a:lnTo>
                            <a:pt x="477" y="206"/>
                          </a:lnTo>
                          <a:lnTo>
                            <a:pt x="476" y="210"/>
                          </a:lnTo>
                          <a:lnTo>
                            <a:pt x="477" y="215"/>
                          </a:lnTo>
                          <a:lnTo>
                            <a:pt x="483" y="216"/>
                          </a:lnTo>
                          <a:lnTo>
                            <a:pt x="480" y="223"/>
                          </a:lnTo>
                          <a:lnTo>
                            <a:pt x="490" y="223"/>
                          </a:lnTo>
                          <a:lnTo>
                            <a:pt x="493" y="215"/>
                          </a:lnTo>
                          <a:lnTo>
                            <a:pt x="514" y="219"/>
                          </a:lnTo>
                          <a:lnTo>
                            <a:pt x="519" y="258"/>
                          </a:lnTo>
                          <a:lnTo>
                            <a:pt x="507" y="273"/>
                          </a:lnTo>
                          <a:lnTo>
                            <a:pt x="491" y="283"/>
                          </a:lnTo>
                          <a:lnTo>
                            <a:pt x="482" y="296"/>
                          </a:lnTo>
                          <a:lnTo>
                            <a:pt x="503" y="309"/>
                          </a:lnTo>
                          <a:lnTo>
                            <a:pt x="514" y="321"/>
                          </a:lnTo>
                          <a:lnTo>
                            <a:pt x="482" y="306"/>
                          </a:lnTo>
                          <a:lnTo>
                            <a:pt x="476" y="307"/>
                          </a:lnTo>
                          <a:lnTo>
                            <a:pt x="471" y="304"/>
                          </a:lnTo>
                          <a:lnTo>
                            <a:pt x="471" y="299"/>
                          </a:lnTo>
                          <a:lnTo>
                            <a:pt x="467" y="299"/>
                          </a:lnTo>
                          <a:lnTo>
                            <a:pt x="465" y="304"/>
                          </a:lnTo>
                          <a:lnTo>
                            <a:pt x="459" y="309"/>
                          </a:lnTo>
                          <a:lnTo>
                            <a:pt x="440" y="301"/>
                          </a:lnTo>
                          <a:lnTo>
                            <a:pt x="437" y="312"/>
                          </a:lnTo>
                          <a:lnTo>
                            <a:pt x="451" y="313"/>
                          </a:lnTo>
                          <a:lnTo>
                            <a:pt x="450" y="323"/>
                          </a:lnTo>
                          <a:lnTo>
                            <a:pt x="439" y="324"/>
                          </a:lnTo>
                          <a:lnTo>
                            <a:pt x="428" y="316"/>
                          </a:lnTo>
                          <a:lnTo>
                            <a:pt x="421" y="323"/>
                          </a:lnTo>
                          <a:lnTo>
                            <a:pt x="408" y="318"/>
                          </a:lnTo>
                          <a:lnTo>
                            <a:pt x="408" y="323"/>
                          </a:lnTo>
                          <a:lnTo>
                            <a:pt x="404" y="327"/>
                          </a:lnTo>
                          <a:lnTo>
                            <a:pt x="382" y="335"/>
                          </a:lnTo>
                          <a:lnTo>
                            <a:pt x="381" y="332"/>
                          </a:lnTo>
                          <a:lnTo>
                            <a:pt x="376" y="332"/>
                          </a:lnTo>
                          <a:lnTo>
                            <a:pt x="371" y="327"/>
                          </a:lnTo>
                          <a:lnTo>
                            <a:pt x="364" y="329"/>
                          </a:lnTo>
                          <a:lnTo>
                            <a:pt x="361" y="326"/>
                          </a:lnTo>
                          <a:lnTo>
                            <a:pt x="361" y="310"/>
                          </a:lnTo>
                          <a:lnTo>
                            <a:pt x="344" y="310"/>
                          </a:lnTo>
                          <a:lnTo>
                            <a:pt x="350" y="299"/>
                          </a:lnTo>
                          <a:lnTo>
                            <a:pt x="350" y="296"/>
                          </a:lnTo>
                          <a:lnTo>
                            <a:pt x="344" y="298"/>
                          </a:lnTo>
                          <a:lnTo>
                            <a:pt x="347" y="290"/>
                          </a:lnTo>
                          <a:lnTo>
                            <a:pt x="324" y="287"/>
                          </a:lnTo>
                          <a:lnTo>
                            <a:pt x="315" y="275"/>
                          </a:lnTo>
                          <a:lnTo>
                            <a:pt x="311" y="275"/>
                          </a:lnTo>
                          <a:lnTo>
                            <a:pt x="305" y="284"/>
                          </a:lnTo>
                          <a:lnTo>
                            <a:pt x="298" y="279"/>
                          </a:lnTo>
                          <a:lnTo>
                            <a:pt x="293" y="287"/>
                          </a:lnTo>
                          <a:lnTo>
                            <a:pt x="285" y="287"/>
                          </a:lnTo>
                          <a:lnTo>
                            <a:pt x="284" y="293"/>
                          </a:lnTo>
                          <a:lnTo>
                            <a:pt x="269" y="295"/>
                          </a:lnTo>
                          <a:lnTo>
                            <a:pt x="270" y="303"/>
                          </a:lnTo>
                          <a:lnTo>
                            <a:pt x="264" y="303"/>
                          </a:lnTo>
                          <a:lnTo>
                            <a:pt x="264" y="306"/>
                          </a:lnTo>
                          <a:lnTo>
                            <a:pt x="242" y="306"/>
                          </a:lnTo>
                          <a:lnTo>
                            <a:pt x="242" y="298"/>
                          </a:lnTo>
                          <a:lnTo>
                            <a:pt x="229" y="298"/>
                          </a:lnTo>
                          <a:lnTo>
                            <a:pt x="227" y="312"/>
                          </a:lnTo>
                          <a:lnTo>
                            <a:pt x="241" y="312"/>
                          </a:lnTo>
                          <a:lnTo>
                            <a:pt x="241" y="316"/>
                          </a:lnTo>
                          <a:lnTo>
                            <a:pt x="227" y="319"/>
                          </a:lnTo>
                          <a:lnTo>
                            <a:pt x="227" y="319"/>
                          </a:lnTo>
                          <a:lnTo>
                            <a:pt x="201" y="243"/>
                          </a:lnTo>
                          <a:lnTo>
                            <a:pt x="173" y="201"/>
                          </a:lnTo>
                          <a:lnTo>
                            <a:pt x="155" y="190"/>
                          </a:lnTo>
                          <a:lnTo>
                            <a:pt x="138" y="203"/>
                          </a:lnTo>
                          <a:lnTo>
                            <a:pt x="107" y="215"/>
                          </a:lnTo>
                          <a:lnTo>
                            <a:pt x="73" y="223"/>
                          </a:lnTo>
                          <a:lnTo>
                            <a:pt x="29" y="215"/>
                          </a:lnTo>
                          <a:lnTo>
                            <a:pt x="3" y="204"/>
                          </a:lnTo>
                          <a:lnTo>
                            <a:pt x="0" y="189"/>
                          </a:lnTo>
                          <a:lnTo>
                            <a:pt x="4" y="178"/>
                          </a:lnTo>
                          <a:lnTo>
                            <a:pt x="18" y="166"/>
                          </a:lnTo>
                          <a:lnTo>
                            <a:pt x="20" y="150"/>
                          </a:lnTo>
                          <a:lnTo>
                            <a:pt x="3" y="120"/>
                          </a:lnTo>
                          <a:close/>
                          <a:moveTo>
                            <a:pt x="338" y="347"/>
                          </a:moveTo>
                          <a:lnTo>
                            <a:pt x="345" y="349"/>
                          </a:lnTo>
                          <a:lnTo>
                            <a:pt x="338" y="364"/>
                          </a:lnTo>
                          <a:lnTo>
                            <a:pt x="342" y="366"/>
                          </a:lnTo>
                          <a:lnTo>
                            <a:pt x="348" y="384"/>
                          </a:lnTo>
                          <a:lnTo>
                            <a:pt x="354" y="387"/>
                          </a:lnTo>
                          <a:lnTo>
                            <a:pt x="367" y="386"/>
                          </a:lnTo>
                          <a:lnTo>
                            <a:pt x="370" y="398"/>
                          </a:lnTo>
                          <a:lnTo>
                            <a:pt x="364" y="406"/>
                          </a:lnTo>
                          <a:lnTo>
                            <a:pt x="367" y="424"/>
                          </a:lnTo>
                          <a:lnTo>
                            <a:pt x="359" y="418"/>
                          </a:lnTo>
                          <a:lnTo>
                            <a:pt x="341" y="412"/>
                          </a:lnTo>
                          <a:lnTo>
                            <a:pt x="325" y="427"/>
                          </a:lnTo>
                          <a:lnTo>
                            <a:pt x="308" y="427"/>
                          </a:lnTo>
                          <a:lnTo>
                            <a:pt x="308" y="399"/>
                          </a:lnTo>
                          <a:lnTo>
                            <a:pt x="318" y="398"/>
                          </a:lnTo>
                          <a:lnTo>
                            <a:pt x="310" y="386"/>
                          </a:lnTo>
                          <a:lnTo>
                            <a:pt x="310" y="379"/>
                          </a:lnTo>
                          <a:lnTo>
                            <a:pt x="321" y="359"/>
                          </a:lnTo>
                          <a:lnTo>
                            <a:pt x="330" y="358"/>
                          </a:lnTo>
                          <a:lnTo>
                            <a:pt x="330" y="349"/>
                          </a:lnTo>
                          <a:lnTo>
                            <a:pt x="338" y="347"/>
                          </a:lnTo>
                          <a:close/>
                          <a:moveTo>
                            <a:pt x="107" y="116"/>
                          </a:moveTo>
                          <a:lnTo>
                            <a:pt x="110" y="121"/>
                          </a:lnTo>
                          <a:lnTo>
                            <a:pt x="127" y="121"/>
                          </a:lnTo>
                          <a:lnTo>
                            <a:pt x="130" y="140"/>
                          </a:lnTo>
                          <a:lnTo>
                            <a:pt x="136" y="140"/>
                          </a:lnTo>
                          <a:lnTo>
                            <a:pt x="133" y="133"/>
                          </a:lnTo>
                          <a:lnTo>
                            <a:pt x="143" y="136"/>
                          </a:lnTo>
                          <a:lnTo>
                            <a:pt x="144" y="150"/>
                          </a:lnTo>
                          <a:lnTo>
                            <a:pt x="136" y="152"/>
                          </a:lnTo>
                          <a:lnTo>
                            <a:pt x="132" y="150"/>
                          </a:lnTo>
                          <a:lnTo>
                            <a:pt x="132" y="153"/>
                          </a:lnTo>
                          <a:lnTo>
                            <a:pt x="124" y="153"/>
                          </a:lnTo>
                          <a:lnTo>
                            <a:pt x="124" y="146"/>
                          </a:lnTo>
                          <a:lnTo>
                            <a:pt x="115" y="136"/>
                          </a:lnTo>
                          <a:lnTo>
                            <a:pt x="112" y="138"/>
                          </a:lnTo>
                          <a:lnTo>
                            <a:pt x="112" y="143"/>
                          </a:lnTo>
                          <a:lnTo>
                            <a:pt x="107" y="143"/>
                          </a:lnTo>
                          <a:lnTo>
                            <a:pt x="106" y="136"/>
                          </a:lnTo>
                          <a:lnTo>
                            <a:pt x="100" y="136"/>
                          </a:lnTo>
                          <a:lnTo>
                            <a:pt x="103" y="132"/>
                          </a:lnTo>
                          <a:lnTo>
                            <a:pt x="100" y="126"/>
                          </a:lnTo>
                          <a:lnTo>
                            <a:pt x="106" y="121"/>
                          </a:lnTo>
                          <a:lnTo>
                            <a:pt x="104" y="116"/>
                          </a:lnTo>
                          <a:lnTo>
                            <a:pt x="107" y="116"/>
                          </a:lnTo>
                          <a:close/>
                          <a:moveTo>
                            <a:pt x="116" y="61"/>
                          </a:moveTo>
                          <a:lnTo>
                            <a:pt x="123" y="73"/>
                          </a:lnTo>
                          <a:lnTo>
                            <a:pt x="127" y="70"/>
                          </a:lnTo>
                          <a:lnTo>
                            <a:pt x="124" y="64"/>
                          </a:lnTo>
                          <a:lnTo>
                            <a:pt x="133" y="64"/>
                          </a:lnTo>
                          <a:lnTo>
                            <a:pt x="132" y="76"/>
                          </a:lnTo>
                          <a:lnTo>
                            <a:pt x="124" y="86"/>
                          </a:lnTo>
                          <a:lnTo>
                            <a:pt x="101" y="90"/>
                          </a:lnTo>
                          <a:lnTo>
                            <a:pt x="103" y="81"/>
                          </a:lnTo>
                          <a:lnTo>
                            <a:pt x="97" y="76"/>
                          </a:lnTo>
                          <a:lnTo>
                            <a:pt x="101" y="73"/>
                          </a:lnTo>
                          <a:lnTo>
                            <a:pt x="101" y="66"/>
                          </a:lnTo>
                          <a:lnTo>
                            <a:pt x="116" y="61"/>
                          </a:lnTo>
                          <a:close/>
                          <a:moveTo>
                            <a:pt x="189" y="132"/>
                          </a:moveTo>
                          <a:lnTo>
                            <a:pt x="189" y="149"/>
                          </a:lnTo>
                          <a:lnTo>
                            <a:pt x="179" y="150"/>
                          </a:lnTo>
                          <a:lnTo>
                            <a:pt x="178" y="138"/>
                          </a:lnTo>
                          <a:lnTo>
                            <a:pt x="183" y="132"/>
                          </a:lnTo>
                          <a:lnTo>
                            <a:pt x="189" y="132"/>
                          </a:lnTo>
                          <a:lnTo>
                            <a:pt x="189" y="132"/>
                          </a:lnTo>
                          <a:close/>
                        </a:path>
                      </a:pathLst>
                    </a:custGeom>
                    <a:solidFill>
                      <a:srgbClr val="F8D1C6"/>
                    </a:solidFill>
                    <a:ln>
                      <a:noFill/>
                    </a:ln>
                  </p:spPr>
                  <p:txBody>
                    <a:bodyPr anchorCtr="0" anchor="ctr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descr="{&quot;Key&quot;:&quot;bahrain&quot;,&quot;Name&quot;:&quot;Bahrain&quot;,&quot;Value&quot;:1.0,&quot;Formula&quot;:&quot;&quot;,&quot;Text&quot;:&quot;&quot;,&quot;OfficeApplication&quot;:1,&quot;HasValue&quot;:true}" id="141" name="Google Shape;141;p1"/>
                    <p:cNvSpPr/>
                    <p:nvPr/>
                  </p:nvSpPr>
                  <p:spPr>
                    <a:xfrm>
                      <a:off x="6609977" y="4468512"/>
                      <a:ext cx="68061" cy="114553"/>
                    </a:xfrm>
                    <a:custGeom>
                      <a:rect b="b" l="l" r="r" t="t"/>
                      <a:pathLst>
                        <a:path extrusionOk="0" h="2969" w="1764">
                          <a:moveTo>
                            <a:pt x="1613" y="2745"/>
                          </a:moveTo>
                          <a:lnTo>
                            <a:pt x="1615" y="2746"/>
                          </a:lnTo>
                          <a:lnTo>
                            <a:pt x="1613" y="2752"/>
                          </a:lnTo>
                          <a:lnTo>
                            <a:pt x="1604" y="2754"/>
                          </a:lnTo>
                          <a:lnTo>
                            <a:pt x="1600" y="2751"/>
                          </a:lnTo>
                          <a:lnTo>
                            <a:pt x="1601" y="2746"/>
                          </a:lnTo>
                          <a:lnTo>
                            <a:pt x="1613" y="2745"/>
                          </a:lnTo>
                          <a:close/>
                          <a:moveTo>
                            <a:pt x="1507" y="2720"/>
                          </a:moveTo>
                          <a:lnTo>
                            <a:pt x="1511" y="2731"/>
                          </a:lnTo>
                          <a:lnTo>
                            <a:pt x="1514" y="2734"/>
                          </a:lnTo>
                          <a:lnTo>
                            <a:pt x="1517" y="2734"/>
                          </a:lnTo>
                          <a:lnTo>
                            <a:pt x="1515" y="2737"/>
                          </a:lnTo>
                          <a:lnTo>
                            <a:pt x="1517" y="2743"/>
                          </a:lnTo>
                          <a:lnTo>
                            <a:pt x="1520" y="2742"/>
                          </a:lnTo>
                          <a:lnTo>
                            <a:pt x="1520" y="2735"/>
                          </a:lnTo>
                          <a:lnTo>
                            <a:pt x="1526" y="2738"/>
                          </a:lnTo>
                          <a:lnTo>
                            <a:pt x="1524" y="2772"/>
                          </a:lnTo>
                          <a:lnTo>
                            <a:pt x="1517" y="2772"/>
                          </a:lnTo>
                          <a:lnTo>
                            <a:pt x="1517" y="2771"/>
                          </a:lnTo>
                          <a:lnTo>
                            <a:pt x="1506" y="2772"/>
                          </a:lnTo>
                          <a:lnTo>
                            <a:pt x="1500" y="2775"/>
                          </a:lnTo>
                          <a:lnTo>
                            <a:pt x="1498" y="2778"/>
                          </a:lnTo>
                          <a:lnTo>
                            <a:pt x="1494" y="2780"/>
                          </a:lnTo>
                          <a:lnTo>
                            <a:pt x="1492" y="2783"/>
                          </a:lnTo>
                          <a:lnTo>
                            <a:pt x="1489" y="2783"/>
                          </a:lnTo>
                          <a:lnTo>
                            <a:pt x="1488" y="2786"/>
                          </a:lnTo>
                          <a:lnTo>
                            <a:pt x="1483" y="2788"/>
                          </a:lnTo>
                          <a:lnTo>
                            <a:pt x="1481" y="2791"/>
                          </a:lnTo>
                          <a:lnTo>
                            <a:pt x="1478" y="2791"/>
                          </a:lnTo>
                          <a:lnTo>
                            <a:pt x="1477" y="2794"/>
                          </a:lnTo>
                          <a:lnTo>
                            <a:pt x="1475" y="2794"/>
                          </a:lnTo>
                          <a:lnTo>
                            <a:pt x="1474" y="2795"/>
                          </a:lnTo>
                          <a:lnTo>
                            <a:pt x="1471" y="2795"/>
                          </a:lnTo>
                          <a:lnTo>
                            <a:pt x="1463" y="2803"/>
                          </a:lnTo>
                          <a:lnTo>
                            <a:pt x="1458" y="2817"/>
                          </a:lnTo>
                          <a:lnTo>
                            <a:pt x="1468" y="2820"/>
                          </a:lnTo>
                          <a:lnTo>
                            <a:pt x="1471" y="2826"/>
                          </a:lnTo>
                          <a:lnTo>
                            <a:pt x="1474" y="2826"/>
                          </a:lnTo>
                          <a:lnTo>
                            <a:pt x="1474" y="2831"/>
                          </a:lnTo>
                          <a:lnTo>
                            <a:pt x="1464" y="2835"/>
                          </a:lnTo>
                          <a:lnTo>
                            <a:pt x="1463" y="2838"/>
                          </a:lnTo>
                          <a:lnTo>
                            <a:pt x="1458" y="2841"/>
                          </a:lnTo>
                          <a:lnTo>
                            <a:pt x="1461" y="2848"/>
                          </a:lnTo>
                          <a:lnTo>
                            <a:pt x="1454" y="2851"/>
                          </a:lnTo>
                          <a:lnTo>
                            <a:pt x="1449" y="2860"/>
                          </a:lnTo>
                          <a:lnTo>
                            <a:pt x="1452" y="2866"/>
                          </a:lnTo>
                          <a:lnTo>
                            <a:pt x="1437" y="2874"/>
                          </a:lnTo>
                          <a:lnTo>
                            <a:pt x="1431" y="2881"/>
                          </a:lnTo>
                          <a:lnTo>
                            <a:pt x="1431" y="2889"/>
                          </a:lnTo>
                          <a:lnTo>
                            <a:pt x="1434" y="2895"/>
                          </a:lnTo>
                          <a:lnTo>
                            <a:pt x="1441" y="2897"/>
                          </a:lnTo>
                          <a:lnTo>
                            <a:pt x="1440" y="2903"/>
                          </a:lnTo>
                          <a:lnTo>
                            <a:pt x="1452" y="2909"/>
                          </a:lnTo>
                          <a:lnTo>
                            <a:pt x="1458" y="2917"/>
                          </a:lnTo>
                          <a:lnTo>
                            <a:pt x="1464" y="2917"/>
                          </a:lnTo>
                          <a:lnTo>
                            <a:pt x="1468" y="2921"/>
                          </a:lnTo>
                          <a:lnTo>
                            <a:pt x="1474" y="2923"/>
                          </a:lnTo>
                          <a:lnTo>
                            <a:pt x="1475" y="2926"/>
                          </a:lnTo>
                          <a:lnTo>
                            <a:pt x="1484" y="2929"/>
                          </a:lnTo>
                          <a:lnTo>
                            <a:pt x="1491" y="2935"/>
                          </a:lnTo>
                          <a:lnTo>
                            <a:pt x="1495" y="2935"/>
                          </a:lnTo>
                          <a:lnTo>
                            <a:pt x="1497" y="2938"/>
                          </a:lnTo>
                          <a:lnTo>
                            <a:pt x="1507" y="2943"/>
                          </a:lnTo>
                          <a:lnTo>
                            <a:pt x="1520" y="2955"/>
                          </a:lnTo>
                          <a:lnTo>
                            <a:pt x="1524" y="2955"/>
                          </a:lnTo>
                          <a:lnTo>
                            <a:pt x="1524" y="2955"/>
                          </a:lnTo>
                          <a:lnTo>
                            <a:pt x="1534" y="2955"/>
                          </a:lnTo>
                          <a:lnTo>
                            <a:pt x="1538" y="2960"/>
                          </a:lnTo>
                          <a:lnTo>
                            <a:pt x="1541" y="2966"/>
                          </a:lnTo>
                          <a:lnTo>
                            <a:pt x="1540" y="2969"/>
                          </a:lnTo>
                          <a:lnTo>
                            <a:pt x="1537" y="2969"/>
                          </a:lnTo>
                          <a:lnTo>
                            <a:pt x="1535" y="2964"/>
                          </a:lnTo>
                          <a:lnTo>
                            <a:pt x="1531" y="2963"/>
                          </a:lnTo>
                          <a:lnTo>
                            <a:pt x="1524" y="2958"/>
                          </a:lnTo>
                          <a:lnTo>
                            <a:pt x="1520" y="2958"/>
                          </a:lnTo>
                          <a:lnTo>
                            <a:pt x="1517" y="2954"/>
                          </a:lnTo>
                          <a:lnTo>
                            <a:pt x="1511" y="2952"/>
                          </a:lnTo>
                          <a:lnTo>
                            <a:pt x="1507" y="2948"/>
                          </a:lnTo>
                          <a:lnTo>
                            <a:pt x="1495" y="2943"/>
                          </a:lnTo>
                          <a:lnTo>
                            <a:pt x="1491" y="2940"/>
                          </a:lnTo>
                          <a:lnTo>
                            <a:pt x="1489" y="2937"/>
                          </a:lnTo>
                          <a:lnTo>
                            <a:pt x="1483" y="2937"/>
                          </a:lnTo>
                          <a:lnTo>
                            <a:pt x="1469" y="2929"/>
                          </a:lnTo>
                          <a:lnTo>
                            <a:pt x="1457" y="2928"/>
                          </a:lnTo>
                          <a:lnTo>
                            <a:pt x="1454" y="2926"/>
                          </a:lnTo>
                          <a:lnTo>
                            <a:pt x="1441" y="2926"/>
                          </a:lnTo>
                          <a:lnTo>
                            <a:pt x="1437" y="2921"/>
                          </a:lnTo>
                          <a:lnTo>
                            <a:pt x="1426" y="2920"/>
                          </a:lnTo>
                          <a:lnTo>
                            <a:pt x="1421" y="2914"/>
                          </a:lnTo>
                          <a:lnTo>
                            <a:pt x="1421" y="2909"/>
                          </a:lnTo>
                          <a:lnTo>
                            <a:pt x="1418" y="2906"/>
                          </a:lnTo>
                          <a:lnTo>
                            <a:pt x="1412" y="2903"/>
                          </a:lnTo>
                          <a:lnTo>
                            <a:pt x="1400" y="2903"/>
                          </a:lnTo>
                          <a:lnTo>
                            <a:pt x="1398" y="2892"/>
                          </a:lnTo>
                          <a:lnTo>
                            <a:pt x="1388" y="2891"/>
                          </a:lnTo>
                          <a:lnTo>
                            <a:pt x="1388" y="2886"/>
                          </a:lnTo>
                          <a:lnTo>
                            <a:pt x="1385" y="2883"/>
                          </a:lnTo>
                          <a:lnTo>
                            <a:pt x="1385" y="2880"/>
                          </a:lnTo>
                          <a:lnTo>
                            <a:pt x="1380" y="2877"/>
                          </a:lnTo>
                          <a:lnTo>
                            <a:pt x="1378" y="2874"/>
                          </a:lnTo>
                          <a:lnTo>
                            <a:pt x="1383" y="2837"/>
                          </a:lnTo>
                          <a:lnTo>
                            <a:pt x="1392" y="2835"/>
                          </a:lnTo>
                          <a:lnTo>
                            <a:pt x="1392" y="2826"/>
                          </a:lnTo>
                          <a:lnTo>
                            <a:pt x="1386" y="2823"/>
                          </a:lnTo>
                          <a:lnTo>
                            <a:pt x="1386" y="2814"/>
                          </a:lnTo>
                          <a:lnTo>
                            <a:pt x="1389" y="2811"/>
                          </a:lnTo>
                          <a:lnTo>
                            <a:pt x="1394" y="2811"/>
                          </a:lnTo>
                          <a:lnTo>
                            <a:pt x="1397" y="2802"/>
                          </a:lnTo>
                          <a:lnTo>
                            <a:pt x="1402" y="2802"/>
                          </a:lnTo>
                          <a:lnTo>
                            <a:pt x="1405" y="2798"/>
                          </a:lnTo>
                          <a:lnTo>
                            <a:pt x="1405" y="2794"/>
                          </a:lnTo>
                          <a:lnTo>
                            <a:pt x="1406" y="2794"/>
                          </a:lnTo>
                          <a:lnTo>
                            <a:pt x="1405" y="2780"/>
                          </a:lnTo>
                          <a:lnTo>
                            <a:pt x="1408" y="2775"/>
                          </a:lnTo>
                          <a:lnTo>
                            <a:pt x="1412" y="2774"/>
                          </a:lnTo>
                          <a:lnTo>
                            <a:pt x="1414" y="2766"/>
                          </a:lnTo>
                          <a:lnTo>
                            <a:pt x="1421" y="2760"/>
                          </a:lnTo>
                          <a:lnTo>
                            <a:pt x="1421" y="2754"/>
                          </a:lnTo>
                          <a:lnTo>
                            <a:pt x="1423" y="2752"/>
                          </a:lnTo>
                          <a:lnTo>
                            <a:pt x="1437" y="2752"/>
                          </a:lnTo>
                          <a:lnTo>
                            <a:pt x="1441" y="2749"/>
                          </a:lnTo>
                          <a:lnTo>
                            <a:pt x="1441" y="2743"/>
                          </a:lnTo>
                          <a:lnTo>
                            <a:pt x="1451" y="2743"/>
                          </a:lnTo>
                          <a:lnTo>
                            <a:pt x="1451" y="2742"/>
                          </a:lnTo>
                          <a:lnTo>
                            <a:pt x="1460" y="2737"/>
                          </a:lnTo>
                          <a:lnTo>
                            <a:pt x="1461" y="2737"/>
                          </a:lnTo>
                          <a:lnTo>
                            <a:pt x="1461" y="2743"/>
                          </a:lnTo>
                          <a:lnTo>
                            <a:pt x="1460" y="2743"/>
                          </a:lnTo>
                          <a:lnTo>
                            <a:pt x="1461" y="2746"/>
                          </a:lnTo>
                          <a:lnTo>
                            <a:pt x="1466" y="2746"/>
                          </a:lnTo>
                          <a:lnTo>
                            <a:pt x="1468" y="2745"/>
                          </a:lnTo>
                          <a:lnTo>
                            <a:pt x="1466" y="2742"/>
                          </a:lnTo>
                          <a:lnTo>
                            <a:pt x="1472" y="2738"/>
                          </a:lnTo>
                          <a:lnTo>
                            <a:pt x="1474" y="2735"/>
                          </a:lnTo>
                          <a:lnTo>
                            <a:pt x="1478" y="2738"/>
                          </a:lnTo>
                          <a:lnTo>
                            <a:pt x="1486" y="2740"/>
                          </a:lnTo>
                          <a:lnTo>
                            <a:pt x="1489" y="2734"/>
                          </a:lnTo>
                          <a:lnTo>
                            <a:pt x="1491" y="2723"/>
                          </a:lnTo>
                          <a:lnTo>
                            <a:pt x="1507" y="2720"/>
                          </a:lnTo>
                          <a:close/>
                          <a:moveTo>
                            <a:pt x="1560" y="2712"/>
                          </a:moveTo>
                          <a:lnTo>
                            <a:pt x="1560" y="2712"/>
                          </a:lnTo>
                          <a:lnTo>
                            <a:pt x="1560" y="2722"/>
                          </a:lnTo>
                          <a:lnTo>
                            <a:pt x="1554" y="2722"/>
                          </a:lnTo>
                          <a:lnTo>
                            <a:pt x="1547" y="2717"/>
                          </a:lnTo>
                          <a:lnTo>
                            <a:pt x="1547" y="2712"/>
                          </a:lnTo>
                          <a:lnTo>
                            <a:pt x="1560" y="2712"/>
                          </a:lnTo>
                          <a:lnTo>
                            <a:pt x="1560" y="2712"/>
                          </a:lnTo>
                          <a:close/>
                          <a:moveTo>
                            <a:pt x="1558" y="2640"/>
                          </a:moveTo>
                          <a:lnTo>
                            <a:pt x="1558" y="2642"/>
                          </a:lnTo>
                          <a:lnTo>
                            <a:pt x="1561" y="2642"/>
                          </a:lnTo>
                          <a:lnTo>
                            <a:pt x="1563" y="2648"/>
                          </a:lnTo>
                          <a:lnTo>
                            <a:pt x="1567" y="2648"/>
                          </a:lnTo>
                          <a:lnTo>
                            <a:pt x="1569" y="2652"/>
                          </a:lnTo>
                          <a:lnTo>
                            <a:pt x="1572" y="2655"/>
                          </a:lnTo>
                          <a:lnTo>
                            <a:pt x="1570" y="2659"/>
                          </a:lnTo>
                          <a:lnTo>
                            <a:pt x="1569" y="2660"/>
                          </a:lnTo>
                          <a:lnTo>
                            <a:pt x="1569" y="2666"/>
                          </a:lnTo>
                          <a:lnTo>
                            <a:pt x="1558" y="2668"/>
                          </a:lnTo>
                          <a:lnTo>
                            <a:pt x="1555" y="2665"/>
                          </a:lnTo>
                          <a:lnTo>
                            <a:pt x="1558" y="2663"/>
                          </a:lnTo>
                          <a:lnTo>
                            <a:pt x="1560" y="2660"/>
                          </a:lnTo>
                          <a:lnTo>
                            <a:pt x="1554" y="2660"/>
                          </a:lnTo>
                          <a:lnTo>
                            <a:pt x="1554" y="2665"/>
                          </a:lnTo>
                          <a:lnTo>
                            <a:pt x="1552" y="2669"/>
                          </a:lnTo>
                          <a:lnTo>
                            <a:pt x="1543" y="2669"/>
                          </a:lnTo>
                          <a:lnTo>
                            <a:pt x="1540" y="2663"/>
                          </a:lnTo>
                          <a:lnTo>
                            <a:pt x="1535" y="2662"/>
                          </a:lnTo>
                          <a:lnTo>
                            <a:pt x="1537" y="2657"/>
                          </a:lnTo>
                          <a:lnTo>
                            <a:pt x="1541" y="2654"/>
                          </a:lnTo>
                          <a:lnTo>
                            <a:pt x="1541" y="2651"/>
                          </a:lnTo>
                          <a:lnTo>
                            <a:pt x="1549" y="2651"/>
                          </a:lnTo>
                          <a:lnTo>
                            <a:pt x="1550" y="2642"/>
                          </a:lnTo>
                          <a:lnTo>
                            <a:pt x="1558" y="2640"/>
                          </a:lnTo>
                          <a:close/>
                          <a:moveTo>
                            <a:pt x="1601" y="2503"/>
                          </a:moveTo>
                          <a:lnTo>
                            <a:pt x="1606" y="2506"/>
                          </a:lnTo>
                          <a:lnTo>
                            <a:pt x="1618" y="2506"/>
                          </a:lnTo>
                          <a:lnTo>
                            <a:pt x="1618" y="2516"/>
                          </a:lnTo>
                          <a:lnTo>
                            <a:pt x="1624" y="2523"/>
                          </a:lnTo>
                          <a:lnTo>
                            <a:pt x="1624" y="2532"/>
                          </a:lnTo>
                          <a:lnTo>
                            <a:pt x="1620" y="2532"/>
                          </a:lnTo>
                          <a:lnTo>
                            <a:pt x="1617" y="2525"/>
                          </a:lnTo>
                          <a:lnTo>
                            <a:pt x="1612" y="2523"/>
                          </a:lnTo>
                          <a:lnTo>
                            <a:pt x="1609" y="2519"/>
                          </a:lnTo>
                          <a:lnTo>
                            <a:pt x="1603" y="2517"/>
                          </a:lnTo>
                          <a:lnTo>
                            <a:pt x="1600" y="2520"/>
                          </a:lnTo>
                          <a:lnTo>
                            <a:pt x="1600" y="2528"/>
                          </a:lnTo>
                          <a:lnTo>
                            <a:pt x="1593" y="2543"/>
                          </a:lnTo>
                          <a:lnTo>
                            <a:pt x="1595" y="2551"/>
                          </a:lnTo>
                          <a:lnTo>
                            <a:pt x="1600" y="2551"/>
                          </a:lnTo>
                          <a:lnTo>
                            <a:pt x="1601" y="2548"/>
                          </a:lnTo>
                          <a:lnTo>
                            <a:pt x="1601" y="2545"/>
                          </a:lnTo>
                          <a:lnTo>
                            <a:pt x="1598" y="2543"/>
                          </a:lnTo>
                          <a:lnTo>
                            <a:pt x="1601" y="2532"/>
                          </a:lnTo>
                          <a:lnTo>
                            <a:pt x="1613" y="2532"/>
                          </a:lnTo>
                          <a:lnTo>
                            <a:pt x="1615" y="2540"/>
                          </a:lnTo>
                          <a:lnTo>
                            <a:pt x="1610" y="2545"/>
                          </a:lnTo>
                          <a:lnTo>
                            <a:pt x="1620" y="2560"/>
                          </a:lnTo>
                          <a:lnTo>
                            <a:pt x="1620" y="2563"/>
                          </a:lnTo>
                          <a:lnTo>
                            <a:pt x="1600" y="2560"/>
                          </a:lnTo>
                          <a:lnTo>
                            <a:pt x="1606" y="2572"/>
                          </a:lnTo>
                          <a:lnTo>
                            <a:pt x="1607" y="2574"/>
                          </a:lnTo>
                          <a:lnTo>
                            <a:pt x="1607" y="2577"/>
                          </a:lnTo>
                          <a:lnTo>
                            <a:pt x="1620" y="2577"/>
                          </a:lnTo>
                          <a:lnTo>
                            <a:pt x="1621" y="2579"/>
                          </a:lnTo>
                          <a:lnTo>
                            <a:pt x="1623" y="2572"/>
                          </a:lnTo>
                          <a:lnTo>
                            <a:pt x="1630" y="2571"/>
                          </a:lnTo>
                          <a:lnTo>
                            <a:pt x="1635" y="2557"/>
                          </a:lnTo>
                          <a:lnTo>
                            <a:pt x="1644" y="2557"/>
                          </a:lnTo>
                          <a:lnTo>
                            <a:pt x="1646" y="2555"/>
                          </a:lnTo>
                          <a:lnTo>
                            <a:pt x="1646" y="2552"/>
                          </a:lnTo>
                          <a:lnTo>
                            <a:pt x="1650" y="2552"/>
                          </a:lnTo>
                          <a:lnTo>
                            <a:pt x="1655" y="2549"/>
                          </a:lnTo>
                          <a:lnTo>
                            <a:pt x="1666" y="2555"/>
                          </a:lnTo>
                          <a:lnTo>
                            <a:pt x="1670" y="2555"/>
                          </a:lnTo>
                          <a:lnTo>
                            <a:pt x="1672" y="2560"/>
                          </a:lnTo>
                          <a:lnTo>
                            <a:pt x="1683" y="2560"/>
                          </a:lnTo>
                          <a:lnTo>
                            <a:pt x="1683" y="2562"/>
                          </a:lnTo>
                          <a:lnTo>
                            <a:pt x="1690" y="2560"/>
                          </a:lnTo>
                          <a:lnTo>
                            <a:pt x="1692" y="2555"/>
                          </a:lnTo>
                          <a:lnTo>
                            <a:pt x="1701" y="2557"/>
                          </a:lnTo>
                          <a:lnTo>
                            <a:pt x="1704" y="2554"/>
                          </a:lnTo>
                          <a:lnTo>
                            <a:pt x="1704" y="2557"/>
                          </a:lnTo>
                          <a:lnTo>
                            <a:pt x="1709" y="2557"/>
                          </a:lnTo>
                          <a:lnTo>
                            <a:pt x="1710" y="2571"/>
                          </a:lnTo>
                          <a:lnTo>
                            <a:pt x="1713" y="2572"/>
                          </a:lnTo>
                          <a:lnTo>
                            <a:pt x="1713" y="2577"/>
                          </a:lnTo>
                          <a:lnTo>
                            <a:pt x="1726" y="2579"/>
                          </a:lnTo>
                          <a:lnTo>
                            <a:pt x="1729" y="2582"/>
                          </a:lnTo>
                          <a:lnTo>
                            <a:pt x="1733" y="2585"/>
                          </a:lnTo>
                          <a:lnTo>
                            <a:pt x="1738" y="2597"/>
                          </a:lnTo>
                          <a:lnTo>
                            <a:pt x="1736" y="2606"/>
                          </a:lnTo>
                          <a:lnTo>
                            <a:pt x="1715" y="2629"/>
                          </a:lnTo>
                          <a:lnTo>
                            <a:pt x="1721" y="2635"/>
                          </a:lnTo>
                          <a:lnTo>
                            <a:pt x="1727" y="2637"/>
                          </a:lnTo>
                          <a:lnTo>
                            <a:pt x="1730" y="2643"/>
                          </a:lnTo>
                          <a:lnTo>
                            <a:pt x="1724" y="2655"/>
                          </a:lnTo>
                          <a:lnTo>
                            <a:pt x="1713" y="2654"/>
                          </a:lnTo>
                          <a:lnTo>
                            <a:pt x="1713" y="2659"/>
                          </a:lnTo>
                          <a:lnTo>
                            <a:pt x="1699" y="2659"/>
                          </a:lnTo>
                          <a:lnTo>
                            <a:pt x="1699" y="2660"/>
                          </a:lnTo>
                          <a:lnTo>
                            <a:pt x="1693" y="2660"/>
                          </a:lnTo>
                          <a:lnTo>
                            <a:pt x="1690" y="2662"/>
                          </a:lnTo>
                          <a:lnTo>
                            <a:pt x="1684" y="2662"/>
                          </a:lnTo>
                          <a:lnTo>
                            <a:pt x="1684" y="2663"/>
                          </a:lnTo>
                          <a:lnTo>
                            <a:pt x="1681" y="2663"/>
                          </a:lnTo>
                          <a:lnTo>
                            <a:pt x="1675" y="2666"/>
                          </a:lnTo>
                          <a:lnTo>
                            <a:pt x="1675" y="2669"/>
                          </a:lnTo>
                          <a:lnTo>
                            <a:pt x="1669" y="2671"/>
                          </a:lnTo>
                          <a:lnTo>
                            <a:pt x="1667" y="2674"/>
                          </a:lnTo>
                          <a:lnTo>
                            <a:pt x="1663" y="2674"/>
                          </a:lnTo>
                          <a:lnTo>
                            <a:pt x="1655" y="2668"/>
                          </a:lnTo>
                          <a:lnTo>
                            <a:pt x="1656" y="2659"/>
                          </a:lnTo>
                          <a:lnTo>
                            <a:pt x="1666" y="2655"/>
                          </a:lnTo>
                          <a:lnTo>
                            <a:pt x="1666" y="2654"/>
                          </a:lnTo>
                          <a:lnTo>
                            <a:pt x="1666" y="2651"/>
                          </a:lnTo>
                          <a:lnTo>
                            <a:pt x="1649" y="2651"/>
                          </a:lnTo>
                          <a:lnTo>
                            <a:pt x="1647" y="2649"/>
                          </a:lnTo>
                          <a:lnTo>
                            <a:pt x="1647" y="2652"/>
                          </a:lnTo>
                          <a:lnTo>
                            <a:pt x="1633" y="2652"/>
                          </a:lnTo>
                          <a:lnTo>
                            <a:pt x="1632" y="2657"/>
                          </a:lnTo>
                          <a:lnTo>
                            <a:pt x="1620" y="2660"/>
                          </a:lnTo>
                          <a:lnTo>
                            <a:pt x="1607" y="2674"/>
                          </a:lnTo>
                          <a:lnTo>
                            <a:pt x="1601" y="2672"/>
                          </a:lnTo>
                          <a:lnTo>
                            <a:pt x="1601" y="2669"/>
                          </a:lnTo>
                          <a:lnTo>
                            <a:pt x="1592" y="2665"/>
                          </a:lnTo>
                          <a:lnTo>
                            <a:pt x="1592" y="2663"/>
                          </a:lnTo>
                          <a:lnTo>
                            <a:pt x="1592" y="2643"/>
                          </a:lnTo>
                          <a:lnTo>
                            <a:pt x="1583" y="2631"/>
                          </a:lnTo>
                          <a:lnTo>
                            <a:pt x="1578" y="2612"/>
                          </a:lnTo>
                          <a:lnTo>
                            <a:pt x="1583" y="2611"/>
                          </a:lnTo>
                          <a:lnTo>
                            <a:pt x="1584" y="2617"/>
                          </a:lnTo>
                          <a:lnTo>
                            <a:pt x="1590" y="2615"/>
                          </a:lnTo>
                          <a:lnTo>
                            <a:pt x="1592" y="2603"/>
                          </a:lnTo>
                          <a:lnTo>
                            <a:pt x="1601" y="2602"/>
                          </a:lnTo>
                          <a:lnTo>
                            <a:pt x="1603" y="2594"/>
                          </a:lnTo>
                          <a:lnTo>
                            <a:pt x="1606" y="2592"/>
                          </a:lnTo>
                          <a:lnTo>
                            <a:pt x="1603" y="2588"/>
                          </a:lnTo>
                          <a:lnTo>
                            <a:pt x="1593" y="2588"/>
                          </a:lnTo>
                          <a:lnTo>
                            <a:pt x="1593" y="2583"/>
                          </a:lnTo>
                          <a:lnTo>
                            <a:pt x="1580" y="2572"/>
                          </a:lnTo>
                          <a:lnTo>
                            <a:pt x="1580" y="2568"/>
                          </a:lnTo>
                          <a:lnTo>
                            <a:pt x="1587" y="2551"/>
                          </a:lnTo>
                          <a:lnTo>
                            <a:pt x="1581" y="2548"/>
                          </a:lnTo>
                          <a:lnTo>
                            <a:pt x="1577" y="2555"/>
                          </a:lnTo>
                          <a:lnTo>
                            <a:pt x="1572" y="2555"/>
                          </a:lnTo>
                          <a:lnTo>
                            <a:pt x="1566" y="2549"/>
                          </a:lnTo>
                          <a:lnTo>
                            <a:pt x="1564" y="2549"/>
                          </a:lnTo>
                          <a:lnTo>
                            <a:pt x="1560" y="2545"/>
                          </a:lnTo>
                          <a:lnTo>
                            <a:pt x="1561" y="2543"/>
                          </a:lnTo>
                          <a:lnTo>
                            <a:pt x="1560" y="2532"/>
                          </a:lnTo>
                          <a:lnTo>
                            <a:pt x="1550" y="2523"/>
                          </a:lnTo>
                          <a:lnTo>
                            <a:pt x="1549" y="2519"/>
                          </a:lnTo>
                          <a:lnTo>
                            <a:pt x="1555" y="2519"/>
                          </a:lnTo>
                          <a:lnTo>
                            <a:pt x="1557" y="2512"/>
                          </a:lnTo>
                          <a:lnTo>
                            <a:pt x="1561" y="2512"/>
                          </a:lnTo>
                          <a:lnTo>
                            <a:pt x="1564" y="2519"/>
                          </a:lnTo>
                          <a:lnTo>
                            <a:pt x="1578" y="2520"/>
                          </a:lnTo>
                          <a:lnTo>
                            <a:pt x="1578" y="2519"/>
                          </a:lnTo>
                          <a:lnTo>
                            <a:pt x="1583" y="2519"/>
                          </a:lnTo>
                          <a:lnTo>
                            <a:pt x="1581" y="2511"/>
                          </a:lnTo>
                          <a:lnTo>
                            <a:pt x="1584" y="2506"/>
                          </a:lnTo>
                          <a:lnTo>
                            <a:pt x="1593" y="2506"/>
                          </a:lnTo>
                          <a:lnTo>
                            <a:pt x="1595" y="2505"/>
                          </a:lnTo>
                          <a:lnTo>
                            <a:pt x="1601" y="2505"/>
                          </a:lnTo>
                          <a:lnTo>
                            <a:pt x="1601" y="2503"/>
                          </a:lnTo>
                          <a:close/>
                          <a:moveTo>
                            <a:pt x="1529" y="2465"/>
                          </a:moveTo>
                          <a:lnTo>
                            <a:pt x="1529" y="2468"/>
                          </a:lnTo>
                          <a:lnTo>
                            <a:pt x="1537" y="2469"/>
                          </a:lnTo>
                          <a:lnTo>
                            <a:pt x="1538" y="2477"/>
                          </a:lnTo>
                          <a:lnTo>
                            <a:pt x="1543" y="2483"/>
                          </a:lnTo>
                          <a:lnTo>
                            <a:pt x="1543" y="2491"/>
                          </a:lnTo>
                          <a:lnTo>
                            <a:pt x="1549" y="2491"/>
                          </a:lnTo>
                          <a:lnTo>
                            <a:pt x="1550" y="2496"/>
                          </a:lnTo>
                          <a:lnTo>
                            <a:pt x="1546" y="2499"/>
                          </a:lnTo>
                          <a:lnTo>
                            <a:pt x="1540" y="2499"/>
                          </a:lnTo>
                          <a:lnTo>
                            <a:pt x="1540" y="2500"/>
                          </a:lnTo>
                          <a:lnTo>
                            <a:pt x="1524" y="2500"/>
                          </a:lnTo>
                          <a:lnTo>
                            <a:pt x="1517" y="2511"/>
                          </a:lnTo>
                          <a:lnTo>
                            <a:pt x="1515" y="2508"/>
                          </a:lnTo>
                          <a:lnTo>
                            <a:pt x="1514" y="2508"/>
                          </a:lnTo>
                          <a:lnTo>
                            <a:pt x="1514" y="2502"/>
                          </a:lnTo>
                          <a:lnTo>
                            <a:pt x="1506" y="2497"/>
                          </a:lnTo>
                          <a:lnTo>
                            <a:pt x="1504" y="2486"/>
                          </a:lnTo>
                          <a:lnTo>
                            <a:pt x="1506" y="2485"/>
                          </a:lnTo>
                          <a:lnTo>
                            <a:pt x="1518" y="2485"/>
                          </a:lnTo>
                          <a:lnTo>
                            <a:pt x="1523" y="2477"/>
                          </a:lnTo>
                          <a:lnTo>
                            <a:pt x="1521" y="2471"/>
                          </a:lnTo>
                          <a:lnTo>
                            <a:pt x="1524" y="2465"/>
                          </a:lnTo>
                          <a:lnTo>
                            <a:pt x="1529" y="2465"/>
                          </a:lnTo>
                          <a:lnTo>
                            <a:pt x="1529" y="2465"/>
                          </a:lnTo>
                          <a:close/>
                          <a:moveTo>
                            <a:pt x="1575" y="2420"/>
                          </a:moveTo>
                          <a:lnTo>
                            <a:pt x="1578" y="2422"/>
                          </a:lnTo>
                          <a:lnTo>
                            <a:pt x="1580" y="2428"/>
                          </a:lnTo>
                          <a:lnTo>
                            <a:pt x="1577" y="2428"/>
                          </a:lnTo>
                          <a:lnTo>
                            <a:pt x="1575" y="2432"/>
                          </a:lnTo>
                          <a:lnTo>
                            <a:pt x="1572" y="2432"/>
                          </a:lnTo>
                          <a:lnTo>
                            <a:pt x="1570" y="2436"/>
                          </a:lnTo>
                          <a:lnTo>
                            <a:pt x="1569" y="2436"/>
                          </a:lnTo>
                          <a:lnTo>
                            <a:pt x="1569" y="2431"/>
                          </a:lnTo>
                          <a:lnTo>
                            <a:pt x="1561" y="2422"/>
                          </a:lnTo>
                          <a:lnTo>
                            <a:pt x="1563" y="2420"/>
                          </a:lnTo>
                          <a:lnTo>
                            <a:pt x="1570" y="2420"/>
                          </a:lnTo>
                          <a:lnTo>
                            <a:pt x="1570" y="2422"/>
                          </a:lnTo>
                          <a:lnTo>
                            <a:pt x="1575" y="2420"/>
                          </a:lnTo>
                          <a:close/>
                          <a:moveTo>
                            <a:pt x="1497" y="2394"/>
                          </a:moveTo>
                          <a:lnTo>
                            <a:pt x="1500" y="2399"/>
                          </a:lnTo>
                          <a:lnTo>
                            <a:pt x="1504" y="2400"/>
                          </a:lnTo>
                          <a:lnTo>
                            <a:pt x="1504" y="2406"/>
                          </a:lnTo>
                          <a:lnTo>
                            <a:pt x="1501" y="2409"/>
                          </a:lnTo>
                          <a:lnTo>
                            <a:pt x="1495" y="2408"/>
                          </a:lnTo>
                          <a:lnTo>
                            <a:pt x="1495" y="2405"/>
                          </a:lnTo>
                          <a:lnTo>
                            <a:pt x="1492" y="2403"/>
                          </a:lnTo>
                          <a:lnTo>
                            <a:pt x="1494" y="2396"/>
                          </a:lnTo>
                          <a:lnTo>
                            <a:pt x="1497" y="2394"/>
                          </a:lnTo>
                          <a:close/>
                          <a:moveTo>
                            <a:pt x="1715" y="2362"/>
                          </a:moveTo>
                          <a:lnTo>
                            <a:pt x="1718" y="2366"/>
                          </a:lnTo>
                          <a:lnTo>
                            <a:pt x="1715" y="2383"/>
                          </a:lnTo>
                          <a:lnTo>
                            <a:pt x="1724" y="2386"/>
                          </a:lnTo>
                          <a:lnTo>
                            <a:pt x="1729" y="2389"/>
                          </a:lnTo>
                          <a:lnTo>
                            <a:pt x="1730" y="2391"/>
                          </a:lnTo>
                          <a:lnTo>
                            <a:pt x="1741" y="2391"/>
                          </a:lnTo>
                          <a:lnTo>
                            <a:pt x="1749" y="2399"/>
                          </a:lnTo>
                          <a:lnTo>
                            <a:pt x="1747" y="2405"/>
                          </a:lnTo>
                          <a:lnTo>
                            <a:pt x="1752" y="2405"/>
                          </a:lnTo>
                          <a:lnTo>
                            <a:pt x="1758" y="2409"/>
                          </a:lnTo>
                          <a:lnTo>
                            <a:pt x="1753" y="2416"/>
                          </a:lnTo>
                          <a:lnTo>
                            <a:pt x="1749" y="2414"/>
                          </a:lnTo>
                          <a:lnTo>
                            <a:pt x="1745" y="2417"/>
                          </a:lnTo>
                          <a:lnTo>
                            <a:pt x="1745" y="2425"/>
                          </a:lnTo>
                          <a:lnTo>
                            <a:pt x="1741" y="2431"/>
                          </a:lnTo>
                          <a:lnTo>
                            <a:pt x="1742" y="2445"/>
                          </a:lnTo>
                          <a:lnTo>
                            <a:pt x="1735" y="2452"/>
                          </a:lnTo>
                          <a:lnTo>
                            <a:pt x="1735" y="2456"/>
                          </a:lnTo>
                          <a:lnTo>
                            <a:pt x="1726" y="2459"/>
                          </a:lnTo>
                          <a:lnTo>
                            <a:pt x="1726" y="2460"/>
                          </a:lnTo>
                          <a:lnTo>
                            <a:pt x="1718" y="2460"/>
                          </a:lnTo>
                          <a:lnTo>
                            <a:pt x="1716" y="2465"/>
                          </a:lnTo>
                          <a:lnTo>
                            <a:pt x="1701" y="2465"/>
                          </a:lnTo>
                          <a:lnTo>
                            <a:pt x="1696" y="2469"/>
                          </a:lnTo>
                          <a:lnTo>
                            <a:pt x="1693" y="2469"/>
                          </a:lnTo>
                          <a:lnTo>
                            <a:pt x="1692" y="2472"/>
                          </a:lnTo>
                          <a:lnTo>
                            <a:pt x="1684" y="2476"/>
                          </a:lnTo>
                          <a:lnTo>
                            <a:pt x="1681" y="2483"/>
                          </a:lnTo>
                          <a:lnTo>
                            <a:pt x="1673" y="2483"/>
                          </a:lnTo>
                          <a:lnTo>
                            <a:pt x="1670" y="2479"/>
                          </a:lnTo>
                          <a:lnTo>
                            <a:pt x="1661" y="2474"/>
                          </a:lnTo>
                          <a:lnTo>
                            <a:pt x="1666" y="2472"/>
                          </a:lnTo>
                          <a:lnTo>
                            <a:pt x="1666" y="2462"/>
                          </a:lnTo>
                          <a:lnTo>
                            <a:pt x="1663" y="2457"/>
                          </a:lnTo>
                          <a:lnTo>
                            <a:pt x="1659" y="2457"/>
                          </a:lnTo>
                          <a:lnTo>
                            <a:pt x="1658" y="2452"/>
                          </a:lnTo>
                          <a:lnTo>
                            <a:pt x="1652" y="2454"/>
                          </a:lnTo>
                          <a:lnTo>
                            <a:pt x="1652" y="2451"/>
                          </a:lnTo>
                          <a:lnTo>
                            <a:pt x="1647" y="2448"/>
                          </a:lnTo>
                          <a:lnTo>
                            <a:pt x="1647" y="2446"/>
                          </a:lnTo>
                          <a:lnTo>
                            <a:pt x="1644" y="2442"/>
                          </a:lnTo>
                          <a:lnTo>
                            <a:pt x="1644" y="2429"/>
                          </a:lnTo>
                          <a:lnTo>
                            <a:pt x="1644" y="2431"/>
                          </a:lnTo>
                          <a:lnTo>
                            <a:pt x="1650" y="2429"/>
                          </a:lnTo>
                          <a:lnTo>
                            <a:pt x="1650" y="2420"/>
                          </a:lnTo>
                          <a:lnTo>
                            <a:pt x="1653" y="2420"/>
                          </a:lnTo>
                          <a:lnTo>
                            <a:pt x="1652" y="2414"/>
                          </a:lnTo>
                          <a:lnTo>
                            <a:pt x="1655" y="2414"/>
                          </a:lnTo>
                          <a:lnTo>
                            <a:pt x="1656" y="2412"/>
                          </a:lnTo>
                          <a:lnTo>
                            <a:pt x="1655" y="2408"/>
                          </a:lnTo>
                          <a:lnTo>
                            <a:pt x="1658" y="2405"/>
                          </a:lnTo>
                          <a:lnTo>
                            <a:pt x="1664" y="2405"/>
                          </a:lnTo>
                          <a:lnTo>
                            <a:pt x="1664" y="2400"/>
                          </a:lnTo>
                          <a:lnTo>
                            <a:pt x="1698" y="2396"/>
                          </a:lnTo>
                          <a:lnTo>
                            <a:pt x="1699" y="2362"/>
                          </a:lnTo>
                          <a:lnTo>
                            <a:pt x="1715" y="2362"/>
                          </a:lnTo>
                          <a:lnTo>
                            <a:pt x="1715" y="2362"/>
                          </a:lnTo>
                          <a:close/>
                          <a:moveTo>
                            <a:pt x="1643" y="2329"/>
                          </a:moveTo>
                          <a:lnTo>
                            <a:pt x="1644" y="2334"/>
                          </a:lnTo>
                          <a:lnTo>
                            <a:pt x="1641" y="2336"/>
                          </a:lnTo>
                          <a:lnTo>
                            <a:pt x="1635" y="2336"/>
                          </a:lnTo>
                          <a:lnTo>
                            <a:pt x="1635" y="2337"/>
                          </a:lnTo>
                          <a:lnTo>
                            <a:pt x="1630" y="2336"/>
                          </a:lnTo>
                          <a:lnTo>
                            <a:pt x="1633" y="2331"/>
                          </a:lnTo>
                          <a:lnTo>
                            <a:pt x="1643" y="2329"/>
                          </a:lnTo>
                          <a:close/>
                          <a:moveTo>
                            <a:pt x="1640" y="2296"/>
                          </a:moveTo>
                          <a:lnTo>
                            <a:pt x="1640" y="2297"/>
                          </a:lnTo>
                          <a:lnTo>
                            <a:pt x="1649" y="2297"/>
                          </a:lnTo>
                          <a:lnTo>
                            <a:pt x="1653" y="2300"/>
                          </a:lnTo>
                          <a:lnTo>
                            <a:pt x="1652" y="2300"/>
                          </a:lnTo>
                          <a:lnTo>
                            <a:pt x="1649" y="2305"/>
                          </a:lnTo>
                          <a:lnTo>
                            <a:pt x="1636" y="2303"/>
                          </a:lnTo>
                          <a:lnTo>
                            <a:pt x="1635" y="2297"/>
                          </a:lnTo>
                          <a:lnTo>
                            <a:pt x="1640" y="2296"/>
                          </a:lnTo>
                          <a:close/>
                          <a:moveTo>
                            <a:pt x="1610" y="2142"/>
                          </a:moveTo>
                          <a:lnTo>
                            <a:pt x="1612" y="2153"/>
                          </a:lnTo>
                          <a:lnTo>
                            <a:pt x="1600" y="2154"/>
                          </a:lnTo>
                          <a:lnTo>
                            <a:pt x="1598" y="2151"/>
                          </a:lnTo>
                          <a:lnTo>
                            <a:pt x="1598" y="2146"/>
                          </a:lnTo>
                          <a:lnTo>
                            <a:pt x="1604" y="2145"/>
                          </a:lnTo>
                          <a:lnTo>
                            <a:pt x="1607" y="2142"/>
                          </a:lnTo>
                          <a:lnTo>
                            <a:pt x="1610" y="2142"/>
                          </a:lnTo>
                          <a:lnTo>
                            <a:pt x="1610" y="2142"/>
                          </a:lnTo>
                          <a:close/>
                          <a:moveTo>
                            <a:pt x="1646" y="2130"/>
                          </a:moveTo>
                          <a:lnTo>
                            <a:pt x="1644" y="2136"/>
                          </a:lnTo>
                          <a:lnTo>
                            <a:pt x="1644" y="2142"/>
                          </a:lnTo>
                          <a:lnTo>
                            <a:pt x="1644" y="2145"/>
                          </a:lnTo>
                          <a:lnTo>
                            <a:pt x="1649" y="2146"/>
                          </a:lnTo>
                          <a:lnTo>
                            <a:pt x="1650" y="2150"/>
                          </a:lnTo>
                          <a:lnTo>
                            <a:pt x="1646" y="2153"/>
                          </a:lnTo>
                          <a:lnTo>
                            <a:pt x="1644" y="2159"/>
                          </a:lnTo>
                          <a:lnTo>
                            <a:pt x="1633" y="2163"/>
                          </a:lnTo>
                          <a:lnTo>
                            <a:pt x="1629" y="2173"/>
                          </a:lnTo>
                          <a:lnTo>
                            <a:pt x="1626" y="2174"/>
                          </a:lnTo>
                          <a:lnTo>
                            <a:pt x="1626" y="2177"/>
                          </a:lnTo>
                          <a:lnTo>
                            <a:pt x="1621" y="2182"/>
                          </a:lnTo>
                          <a:lnTo>
                            <a:pt x="1626" y="2190"/>
                          </a:lnTo>
                          <a:lnTo>
                            <a:pt x="1635" y="2188"/>
                          </a:lnTo>
                          <a:lnTo>
                            <a:pt x="1635" y="2196"/>
                          </a:lnTo>
                          <a:lnTo>
                            <a:pt x="1632" y="2196"/>
                          </a:lnTo>
                          <a:lnTo>
                            <a:pt x="1629" y="2199"/>
                          </a:lnTo>
                          <a:lnTo>
                            <a:pt x="1629" y="2208"/>
                          </a:lnTo>
                          <a:lnTo>
                            <a:pt x="1633" y="2214"/>
                          </a:lnTo>
                          <a:lnTo>
                            <a:pt x="1633" y="2228"/>
                          </a:lnTo>
                          <a:lnTo>
                            <a:pt x="1630" y="2228"/>
                          </a:lnTo>
                          <a:lnTo>
                            <a:pt x="1626" y="2236"/>
                          </a:lnTo>
                          <a:lnTo>
                            <a:pt x="1620" y="2237"/>
                          </a:lnTo>
                          <a:lnTo>
                            <a:pt x="1617" y="2240"/>
                          </a:lnTo>
                          <a:lnTo>
                            <a:pt x="1618" y="2245"/>
                          </a:lnTo>
                          <a:lnTo>
                            <a:pt x="1617" y="2251"/>
                          </a:lnTo>
                          <a:lnTo>
                            <a:pt x="1607" y="2256"/>
                          </a:lnTo>
                          <a:lnTo>
                            <a:pt x="1604" y="2262"/>
                          </a:lnTo>
                          <a:lnTo>
                            <a:pt x="1604" y="2271"/>
                          </a:lnTo>
                          <a:lnTo>
                            <a:pt x="1600" y="2280"/>
                          </a:lnTo>
                          <a:lnTo>
                            <a:pt x="1575" y="2282"/>
                          </a:lnTo>
                          <a:lnTo>
                            <a:pt x="1567" y="2286"/>
                          </a:lnTo>
                          <a:lnTo>
                            <a:pt x="1566" y="2293"/>
                          </a:lnTo>
                          <a:lnTo>
                            <a:pt x="1570" y="2294"/>
                          </a:lnTo>
                          <a:lnTo>
                            <a:pt x="1570" y="2299"/>
                          </a:lnTo>
                          <a:lnTo>
                            <a:pt x="1575" y="2302"/>
                          </a:lnTo>
                          <a:lnTo>
                            <a:pt x="1575" y="2305"/>
                          </a:lnTo>
                          <a:lnTo>
                            <a:pt x="1567" y="2300"/>
                          </a:lnTo>
                          <a:lnTo>
                            <a:pt x="1563" y="2300"/>
                          </a:lnTo>
                          <a:lnTo>
                            <a:pt x="1557" y="2311"/>
                          </a:lnTo>
                          <a:lnTo>
                            <a:pt x="1555" y="2326"/>
                          </a:lnTo>
                          <a:lnTo>
                            <a:pt x="1552" y="2328"/>
                          </a:lnTo>
                          <a:lnTo>
                            <a:pt x="1552" y="2333"/>
                          </a:lnTo>
                          <a:lnTo>
                            <a:pt x="1557" y="2336"/>
                          </a:lnTo>
                          <a:lnTo>
                            <a:pt x="1557" y="2339"/>
                          </a:lnTo>
                          <a:lnTo>
                            <a:pt x="1561" y="2340"/>
                          </a:lnTo>
                          <a:lnTo>
                            <a:pt x="1563" y="2336"/>
                          </a:lnTo>
                          <a:lnTo>
                            <a:pt x="1574" y="2334"/>
                          </a:lnTo>
                          <a:lnTo>
                            <a:pt x="1572" y="2328"/>
                          </a:lnTo>
                          <a:lnTo>
                            <a:pt x="1578" y="2323"/>
                          </a:lnTo>
                          <a:lnTo>
                            <a:pt x="1580" y="2317"/>
                          </a:lnTo>
                          <a:lnTo>
                            <a:pt x="1584" y="2317"/>
                          </a:lnTo>
                          <a:lnTo>
                            <a:pt x="1586" y="2320"/>
                          </a:lnTo>
                          <a:lnTo>
                            <a:pt x="1589" y="2320"/>
                          </a:lnTo>
                          <a:lnTo>
                            <a:pt x="1592" y="2325"/>
                          </a:lnTo>
                          <a:lnTo>
                            <a:pt x="1592" y="2328"/>
                          </a:lnTo>
                          <a:lnTo>
                            <a:pt x="1587" y="2339"/>
                          </a:lnTo>
                          <a:lnTo>
                            <a:pt x="1590" y="2343"/>
                          </a:lnTo>
                          <a:lnTo>
                            <a:pt x="1592" y="2345"/>
                          </a:lnTo>
                          <a:lnTo>
                            <a:pt x="1593" y="2351"/>
                          </a:lnTo>
                          <a:lnTo>
                            <a:pt x="1600" y="2357"/>
                          </a:lnTo>
                          <a:lnTo>
                            <a:pt x="1607" y="2353"/>
                          </a:lnTo>
                          <a:lnTo>
                            <a:pt x="1618" y="2354"/>
                          </a:lnTo>
                          <a:lnTo>
                            <a:pt x="1621" y="2357"/>
                          </a:lnTo>
                          <a:lnTo>
                            <a:pt x="1620" y="2359"/>
                          </a:lnTo>
                          <a:lnTo>
                            <a:pt x="1621" y="2363"/>
                          </a:lnTo>
                          <a:lnTo>
                            <a:pt x="1629" y="2363"/>
                          </a:lnTo>
                          <a:lnTo>
                            <a:pt x="1633" y="2373"/>
                          </a:lnTo>
                          <a:lnTo>
                            <a:pt x="1633" y="2389"/>
                          </a:lnTo>
                          <a:lnTo>
                            <a:pt x="1626" y="2389"/>
                          </a:lnTo>
                          <a:lnTo>
                            <a:pt x="1624" y="2394"/>
                          </a:lnTo>
                          <a:lnTo>
                            <a:pt x="1606" y="2394"/>
                          </a:lnTo>
                          <a:lnTo>
                            <a:pt x="1604" y="2406"/>
                          </a:lnTo>
                          <a:lnTo>
                            <a:pt x="1597" y="2405"/>
                          </a:lnTo>
                          <a:lnTo>
                            <a:pt x="1593" y="2409"/>
                          </a:lnTo>
                          <a:lnTo>
                            <a:pt x="1583" y="2411"/>
                          </a:lnTo>
                          <a:lnTo>
                            <a:pt x="1583" y="2412"/>
                          </a:lnTo>
                          <a:lnTo>
                            <a:pt x="1575" y="2412"/>
                          </a:lnTo>
                          <a:lnTo>
                            <a:pt x="1575" y="2409"/>
                          </a:lnTo>
                          <a:lnTo>
                            <a:pt x="1580" y="2402"/>
                          </a:lnTo>
                          <a:lnTo>
                            <a:pt x="1589" y="2399"/>
                          </a:lnTo>
                          <a:lnTo>
                            <a:pt x="1586" y="2396"/>
                          </a:lnTo>
                          <a:lnTo>
                            <a:pt x="1577" y="2393"/>
                          </a:lnTo>
                          <a:lnTo>
                            <a:pt x="1574" y="2396"/>
                          </a:lnTo>
                          <a:lnTo>
                            <a:pt x="1570" y="2396"/>
                          </a:lnTo>
                          <a:lnTo>
                            <a:pt x="1567" y="2399"/>
                          </a:lnTo>
                          <a:lnTo>
                            <a:pt x="1555" y="2397"/>
                          </a:lnTo>
                          <a:lnTo>
                            <a:pt x="1550" y="2409"/>
                          </a:lnTo>
                          <a:lnTo>
                            <a:pt x="1544" y="2408"/>
                          </a:lnTo>
                          <a:lnTo>
                            <a:pt x="1541" y="2417"/>
                          </a:lnTo>
                          <a:lnTo>
                            <a:pt x="1532" y="2419"/>
                          </a:lnTo>
                          <a:lnTo>
                            <a:pt x="1532" y="2420"/>
                          </a:lnTo>
                          <a:lnTo>
                            <a:pt x="1526" y="2420"/>
                          </a:lnTo>
                          <a:lnTo>
                            <a:pt x="1523" y="2417"/>
                          </a:lnTo>
                          <a:lnTo>
                            <a:pt x="1524" y="2414"/>
                          </a:lnTo>
                          <a:lnTo>
                            <a:pt x="1524" y="2416"/>
                          </a:lnTo>
                          <a:lnTo>
                            <a:pt x="1531" y="2414"/>
                          </a:lnTo>
                          <a:lnTo>
                            <a:pt x="1529" y="2399"/>
                          </a:lnTo>
                          <a:lnTo>
                            <a:pt x="1524" y="2400"/>
                          </a:lnTo>
                          <a:lnTo>
                            <a:pt x="1524" y="2397"/>
                          </a:lnTo>
                          <a:lnTo>
                            <a:pt x="1517" y="2391"/>
                          </a:lnTo>
                          <a:lnTo>
                            <a:pt x="1506" y="2391"/>
                          </a:lnTo>
                          <a:lnTo>
                            <a:pt x="1506" y="2389"/>
                          </a:lnTo>
                          <a:lnTo>
                            <a:pt x="1498" y="2391"/>
                          </a:lnTo>
                          <a:lnTo>
                            <a:pt x="1498" y="2385"/>
                          </a:lnTo>
                          <a:lnTo>
                            <a:pt x="1492" y="2380"/>
                          </a:lnTo>
                          <a:lnTo>
                            <a:pt x="1488" y="2382"/>
                          </a:lnTo>
                          <a:lnTo>
                            <a:pt x="1488" y="2389"/>
                          </a:lnTo>
                          <a:lnTo>
                            <a:pt x="1480" y="2393"/>
                          </a:lnTo>
                          <a:lnTo>
                            <a:pt x="1478" y="2389"/>
                          </a:lnTo>
                          <a:lnTo>
                            <a:pt x="1472" y="2389"/>
                          </a:lnTo>
                          <a:lnTo>
                            <a:pt x="1469" y="2386"/>
                          </a:lnTo>
                          <a:lnTo>
                            <a:pt x="1455" y="2383"/>
                          </a:lnTo>
                          <a:lnTo>
                            <a:pt x="1452" y="2377"/>
                          </a:lnTo>
                          <a:lnTo>
                            <a:pt x="1451" y="2379"/>
                          </a:lnTo>
                          <a:lnTo>
                            <a:pt x="1432" y="2377"/>
                          </a:lnTo>
                          <a:lnTo>
                            <a:pt x="1432" y="2380"/>
                          </a:lnTo>
                          <a:lnTo>
                            <a:pt x="1423" y="2382"/>
                          </a:lnTo>
                          <a:lnTo>
                            <a:pt x="1420" y="2386"/>
                          </a:lnTo>
                          <a:lnTo>
                            <a:pt x="1417" y="2386"/>
                          </a:lnTo>
                          <a:lnTo>
                            <a:pt x="1414" y="2389"/>
                          </a:lnTo>
                          <a:lnTo>
                            <a:pt x="1414" y="2394"/>
                          </a:lnTo>
                          <a:lnTo>
                            <a:pt x="1411" y="2393"/>
                          </a:lnTo>
                          <a:lnTo>
                            <a:pt x="1405" y="2397"/>
                          </a:lnTo>
                          <a:lnTo>
                            <a:pt x="1405" y="2409"/>
                          </a:lnTo>
                          <a:lnTo>
                            <a:pt x="1412" y="2419"/>
                          </a:lnTo>
                          <a:lnTo>
                            <a:pt x="1414" y="2420"/>
                          </a:lnTo>
                          <a:lnTo>
                            <a:pt x="1420" y="2419"/>
                          </a:lnTo>
                          <a:lnTo>
                            <a:pt x="1420" y="2422"/>
                          </a:lnTo>
                          <a:lnTo>
                            <a:pt x="1423" y="2423"/>
                          </a:lnTo>
                          <a:lnTo>
                            <a:pt x="1426" y="2428"/>
                          </a:lnTo>
                          <a:lnTo>
                            <a:pt x="1432" y="2426"/>
                          </a:lnTo>
                          <a:lnTo>
                            <a:pt x="1432" y="2425"/>
                          </a:lnTo>
                          <a:lnTo>
                            <a:pt x="1449" y="2425"/>
                          </a:lnTo>
                          <a:lnTo>
                            <a:pt x="1452" y="2422"/>
                          </a:lnTo>
                          <a:lnTo>
                            <a:pt x="1463" y="2423"/>
                          </a:lnTo>
                          <a:lnTo>
                            <a:pt x="1466" y="2420"/>
                          </a:lnTo>
                          <a:lnTo>
                            <a:pt x="1475" y="2422"/>
                          </a:lnTo>
                          <a:lnTo>
                            <a:pt x="1478" y="2414"/>
                          </a:lnTo>
                          <a:lnTo>
                            <a:pt x="1488" y="2414"/>
                          </a:lnTo>
                          <a:lnTo>
                            <a:pt x="1491" y="2423"/>
                          </a:lnTo>
                          <a:lnTo>
                            <a:pt x="1495" y="2422"/>
                          </a:lnTo>
                          <a:lnTo>
                            <a:pt x="1497" y="2417"/>
                          </a:lnTo>
                          <a:lnTo>
                            <a:pt x="1498" y="2419"/>
                          </a:lnTo>
                          <a:lnTo>
                            <a:pt x="1501" y="2417"/>
                          </a:lnTo>
                          <a:lnTo>
                            <a:pt x="1520" y="2419"/>
                          </a:lnTo>
                          <a:lnTo>
                            <a:pt x="1520" y="2426"/>
                          </a:lnTo>
                          <a:lnTo>
                            <a:pt x="1517" y="2432"/>
                          </a:lnTo>
                          <a:lnTo>
                            <a:pt x="1503" y="2434"/>
                          </a:lnTo>
                          <a:lnTo>
                            <a:pt x="1503" y="2434"/>
                          </a:lnTo>
                          <a:lnTo>
                            <a:pt x="1495" y="2434"/>
                          </a:lnTo>
                          <a:lnTo>
                            <a:pt x="1491" y="2428"/>
                          </a:lnTo>
                          <a:lnTo>
                            <a:pt x="1488" y="2428"/>
                          </a:lnTo>
                          <a:lnTo>
                            <a:pt x="1481" y="2432"/>
                          </a:lnTo>
                          <a:lnTo>
                            <a:pt x="1480" y="2439"/>
                          </a:lnTo>
                          <a:lnTo>
                            <a:pt x="1475" y="2442"/>
                          </a:lnTo>
                          <a:lnTo>
                            <a:pt x="1461" y="2442"/>
                          </a:lnTo>
                          <a:lnTo>
                            <a:pt x="1457" y="2445"/>
                          </a:lnTo>
                          <a:lnTo>
                            <a:pt x="1449" y="2462"/>
                          </a:lnTo>
                          <a:lnTo>
                            <a:pt x="1451" y="2482"/>
                          </a:lnTo>
                          <a:lnTo>
                            <a:pt x="1446" y="2483"/>
                          </a:lnTo>
                          <a:lnTo>
                            <a:pt x="1446" y="2488"/>
                          </a:lnTo>
                          <a:lnTo>
                            <a:pt x="1449" y="2489"/>
                          </a:lnTo>
                          <a:lnTo>
                            <a:pt x="1454" y="2488"/>
                          </a:lnTo>
                          <a:lnTo>
                            <a:pt x="1461" y="2497"/>
                          </a:lnTo>
                          <a:lnTo>
                            <a:pt x="1461" y="2506"/>
                          </a:lnTo>
                          <a:lnTo>
                            <a:pt x="1464" y="2514"/>
                          </a:lnTo>
                          <a:lnTo>
                            <a:pt x="1471" y="2514"/>
                          </a:lnTo>
                          <a:lnTo>
                            <a:pt x="1472" y="2509"/>
                          </a:lnTo>
                          <a:lnTo>
                            <a:pt x="1474" y="2511"/>
                          </a:lnTo>
                          <a:lnTo>
                            <a:pt x="1481" y="2509"/>
                          </a:lnTo>
                          <a:lnTo>
                            <a:pt x="1486" y="2512"/>
                          </a:lnTo>
                          <a:lnTo>
                            <a:pt x="1486" y="2514"/>
                          </a:lnTo>
                          <a:lnTo>
                            <a:pt x="1480" y="2512"/>
                          </a:lnTo>
                          <a:lnTo>
                            <a:pt x="1477" y="2520"/>
                          </a:lnTo>
                          <a:lnTo>
                            <a:pt x="1474" y="2522"/>
                          </a:lnTo>
                          <a:lnTo>
                            <a:pt x="1472" y="2536"/>
                          </a:lnTo>
                          <a:lnTo>
                            <a:pt x="1478" y="2539"/>
                          </a:lnTo>
                          <a:lnTo>
                            <a:pt x="1480" y="2542"/>
                          </a:lnTo>
                          <a:lnTo>
                            <a:pt x="1478" y="2543"/>
                          </a:lnTo>
                          <a:lnTo>
                            <a:pt x="1475" y="2543"/>
                          </a:lnTo>
                          <a:lnTo>
                            <a:pt x="1474" y="2542"/>
                          </a:lnTo>
                          <a:lnTo>
                            <a:pt x="1471" y="2542"/>
                          </a:lnTo>
                          <a:lnTo>
                            <a:pt x="1471" y="2555"/>
                          </a:lnTo>
                          <a:lnTo>
                            <a:pt x="1472" y="2557"/>
                          </a:lnTo>
                          <a:lnTo>
                            <a:pt x="1477" y="2552"/>
                          </a:lnTo>
                          <a:lnTo>
                            <a:pt x="1480" y="2552"/>
                          </a:lnTo>
                          <a:lnTo>
                            <a:pt x="1481" y="2555"/>
                          </a:lnTo>
                          <a:lnTo>
                            <a:pt x="1483" y="2552"/>
                          </a:lnTo>
                          <a:lnTo>
                            <a:pt x="1497" y="2552"/>
                          </a:lnTo>
                          <a:lnTo>
                            <a:pt x="1498" y="2549"/>
                          </a:lnTo>
                          <a:lnTo>
                            <a:pt x="1503" y="2548"/>
                          </a:lnTo>
                          <a:lnTo>
                            <a:pt x="1504" y="2569"/>
                          </a:lnTo>
                          <a:lnTo>
                            <a:pt x="1515" y="2575"/>
                          </a:lnTo>
                          <a:lnTo>
                            <a:pt x="1520" y="2575"/>
                          </a:lnTo>
                          <a:lnTo>
                            <a:pt x="1520" y="2583"/>
                          </a:lnTo>
                          <a:lnTo>
                            <a:pt x="1515" y="2592"/>
                          </a:lnTo>
                          <a:lnTo>
                            <a:pt x="1514" y="2606"/>
                          </a:lnTo>
                          <a:lnTo>
                            <a:pt x="1518" y="2608"/>
                          </a:lnTo>
                          <a:lnTo>
                            <a:pt x="1523" y="2603"/>
                          </a:lnTo>
                          <a:lnTo>
                            <a:pt x="1527" y="2603"/>
                          </a:lnTo>
                          <a:lnTo>
                            <a:pt x="1534" y="2615"/>
                          </a:lnTo>
                          <a:lnTo>
                            <a:pt x="1534" y="2620"/>
                          </a:lnTo>
                          <a:lnTo>
                            <a:pt x="1529" y="2619"/>
                          </a:lnTo>
                          <a:lnTo>
                            <a:pt x="1521" y="2632"/>
                          </a:lnTo>
                          <a:lnTo>
                            <a:pt x="1518" y="2632"/>
                          </a:lnTo>
                          <a:lnTo>
                            <a:pt x="1518" y="2628"/>
                          </a:lnTo>
                          <a:lnTo>
                            <a:pt x="1512" y="2623"/>
                          </a:lnTo>
                          <a:lnTo>
                            <a:pt x="1492" y="2623"/>
                          </a:lnTo>
                          <a:lnTo>
                            <a:pt x="1491" y="2625"/>
                          </a:lnTo>
                          <a:lnTo>
                            <a:pt x="1488" y="2628"/>
                          </a:lnTo>
                          <a:lnTo>
                            <a:pt x="1488" y="2637"/>
                          </a:lnTo>
                          <a:lnTo>
                            <a:pt x="1491" y="2646"/>
                          </a:lnTo>
                          <a:lnTo>
                            <a:pt x="1489" y="2648"/>
                          </a:lnTo>
                          <a:lnTo>
                            <a:pt x="1488" y="2645"/>
                          </a:lnTo>
                          <a:lnTo>
                            <a:pt x="1481" y="2642"/>
                          </a:lnTo>
                          <a:lnTo>
                            <a:pt x="1475" y="2649"/>
                          </a:lnTo>
                          <a:lnTo>
                            <a:pt x="1472" y="2659"/>
                          </a:lnTo>
                          <a:lnTo>
                            <a:pt x="1471" y="2659"/>
                          </a:lnTo>
                          <a:lnTo>
                            <a:pt x="1466" y="2663"/>
                          </a:lnTo>
                          <a:lnTo>
                            <a:pt x="1469" y="2674"/>
                          </a:lnTo>
                          <a:lnTo>
                            <a:pt x="1463" y="2680"/>
                          </a:lnTo>
                          <a:lnTo>
                            <a:pt x="1464" y="2683"/>
                          </a:lnTo>
                          <a:lnTo>
                            <a:pt x="1475" y="2686"/>
                          </a:lnTo>
                          <a:lnTo>
                            <a:pt x="1478" y="2689"/>
                          </a:lnTo>
                          <a:lnTo>
                            <a:pt x="1486" y="2689"/>
                          </a:lnTo>
                          <a:lnTo>
                            <a:pt x="1488" y="2692"/>
                          </a:lnTo>
                          <a:lnTo>
                            <a:pt x="1491" y="2692"/>
                          </a:lnTo>
                          <a:lnTo>
                            <a:pt x="1491" y="2702"/>
                          </a:lnTo>
                          <a:lnTo>
                            <a:pt x="1484" y="2702"/>
                          </a:lnTo>
                          <a:lnTo>
                            <a:pt x="1475" y="2711"/>
                          </a:lnTo>
                          <a:lnTo>
                            <a:pt x="1463" y="2714"/>
                          </a:lnTo>
                          <a:lnTo>
                            <a:pt x="1460" y="2718"/>
                          </a:lnTo>
                          <a:lnTo>
                            <a:pt x="1457" y="2728"/>
                          </a:lnTo>
                          <a:lnTo>
                            <a:pt x="1451" y="2731"/>
                          </a:lnTo>
                          <a:lnTo>
                            <a:pt x="1448" y="2737"/>
                          </a:lnTo>
                          <a:lnTo>
                            <a:pt x="1438" y="2745"/>
                          </a:lnTo>
                          <a:lnTo>
                            <a:pt x="1437" y="2749"/>
                          </a:lnTo>
                          <a:lnTo>
                            <a:pt x="1417" y="2749"/>
                          </a:lnTo>
                          <a:lnTo>
                            <a:pt x="1415" y="2746"/>
                          </a:lnTo>
                          <a:lnTo>
                            <a:pt x="1409" y="2748"/>
                          </a:lnTo>
                          <a:lnTo>
                            <a:pt x="1408" y="2735"/>
                          </a:lnTo>
                          <a:lnTo>
                            <a:pt x="1412" y="2734"/>
                          </a:lnTo>
                          <a:lnTo>
                            <a:pt x="1411" y="2729"/>
                          </a:lnTo>
                          <a:lnTo>
                            <a:pt x="1415" y="2726"/>
                          </a:lnTo>
                          <a:lnTo>
                            <a:pt x="1415" y="2718"/>
                          </a:lnTo>
                          <a:lnTo>
                            <a:pt x="1412" y="2715"/>
                          </a:lnTo>
                          <a:lnTo>
                            <a:pt x="1412" y="2711"/>
                          </a:lnTo>
                          <a:lnTo>
                            <a:pt x="1417" y="2705"/>
                          </a:lnTo>
                          <a:lnTo>
                            <a:pt x="1415" y="2705"/>
                          </a:lnTo>
                          <a:lnTo>
                            <a:pt x="1415" y="2697"/>
                          </a:lnTo>
                          <a:lnTo>
                            <a:pt x="1409" y="2694"/>
                          </a:lnTo>
                          <a:lnTo>
                            <a:pt x="1408" y="2686"/>
                          </a:lnTo>
                          <a:lnTo>
                            <a:pt x="1405" y="2683"/>
                          </a:lnTo>
                          <a:lnTo>
                            <a:pt x="1403" y="2678"/>
                          </a:lnTo>
                          <a:lnTo>
                            <a:pt x="1400" y="2675"/>
                          </a:lnTo>
                          <a:lnTo>
                            <a:pt x="1408" y="2671"/>
                          </a:lnTo>
                          <a:lnTo>
                            <a:pt x="1406" y="2668"/>
                          </a:lnTo>
                          <a:lnTo>
                            <a:pt x="1400" y="2668"/>
                          </a:lnTo>
                          <a:lnTo>
                            <a:pt x="1400" y="2663"/>
                          </a:lnTo>
                          <a:lnTo>
                            <a:pt x="1403" y="2662"/>
                          </a:lnTo>
                          <a:lnTo>
                            <a:pt x="1403" y="2659"/>
                          </a:lnTo>
                          <a:lnTo>
                            <a:pt x="1406" y="2659"/>
                          </a:lnTo>
                          <a:lnTo>
                            <a:pt x="1408" y="2655"/>
                          </a:lnTo>
                          <a:lnTo>
                            <a:pt x="1412" y="2652"/>
                          </a:lnTo>
                          <a:lnTo>
                            <a:pt x="1412" y="2642"/>
                          </a:lnTo>
                          <a:lnTo>
                            <a:pt x="1417" y="2635"/>
                          </a:lnTo>
                          <a:lnTo>
                            <a:pt x="1418" y="2615"/>
                          </a:lnTo>
                          <a:lnTo>
                            <a:pt x="1415" y="2612"/>
                          </a:lnTo>
                          <a:lnTo>
                            <a:pt x="1414" y="2602"/>
                          </a:lnTo>
                          <a:lnTo>
                            <a:pt x="1409" y="2599"/>
                          </a:lnTo>
                          <a:lnTo>
                            <a:pt x="1409" y="2594"/>
                          </a:lnTo>
                          <a:lnTo>
                            <a:pt x="1405" y="2592"/>
                          </a:lnTo>
                          <a:lnTo>
                            <a:pt x="1406" y="2588"/>
                          </a:lnTo>
                          <a:lnTo>
                            <a:pt x="1403" y="2582"/>
                          </a:lnTo>
                          <a:lnTo>
                            <a:pt x="1402" y="2579"/>
                          </a:lnTo>
                          <a:lnTo>
                            <a:pt x="1395" y="2579"/>
                          </a:lnTo>
                          <a:lnTo>
                            <a:pt x="1395" y="2577"/>
                          </a:lnTo>
                          <a:lnTo>
                            <a:pt x="1389" y="2572"/>
                          </a:lnTo>
                          <a:lnTo>
                            <a:pt x="1388" y="2568"/>
                          </a:lnTo>
                          <a:lnTo>
                            <a:pt x="1380" y="2563"/>
                          </a:lnTo>
                          <a:lnTo>
                            <a:pt x="1377" y="2563"/>
                          </a:lnTo>
                          <a:lnTo>
                            <a:pt x="1375" y="2568"/>
                          </a:lnTo>
                          <a:lnTo>
                            <a:pt x="1362" y="2566"/>
                          </a:lnTo>
                          <a:lnTo>
                            <a:pt x="1363" y="2551"/>
                          </a:lnTo>
                          <a:lnTo>
                            <a:pt x="1368" y="2549"/>
                          </a:lnTo>
                          <a:lnTo>
                            <a:pt x="1369" y="2545"/>
                          </a:lnTo>
                          <a:lnTo>
                            <a:pt x="1365" y="2539"/>
                          </a:lnTo>
                          <a:lnTo>
                            <a:pt x="1357" y="2539"/>
                          </a:lnTo>
                          <a:lnTo>
                            <a:pt x="1355" y="2529"/>
                          </a:lnTo>
                          <a:lnTo>
                            <a:pt x="1348" y="2532"/>
                          </a:lnTo>
                          <a:lnTo>
                            <a:pt x="1337" y="2543"/>
                          </a:lnTo>
                          <a:lnTo>
                            <a:pt x="1334" y="2543"/>
                          </a:lnTo>
                          <a:lnTo>
                            <a:pt x="1335" y="2537"/>
                          </a:lnTo>
                          <a:lnTo>
                            <a:pt x="1337" y="2537"/>
                          </a:lnTo>
                          <a:lnTo>
                            <a:pt x="1345" y="2529"/>
                          </a:lnTo>
                          <a:lnTo>
                            <a:pt x="1351" y="2528"/>
                          </a:lnTo>
                          <a:lnTo>
                            <a:pt x="1354" y="2526"/>
                          </a:lnTo>
                          <a:lnTo>
                            <a:pt x="1357" y="2517"/>
                          </a:lnTo>
                          <a:lnTo>
                            <a:pt x="1366" y="2520"/>
                          </a:lnTo>
                          <a:lnTo>
                            <a:pt x="1368" y="2508"/>
                          </a:lnTo>
                          <a:lnTo>
                            <a:pt x="1371" y="2509"/>
                          </a:lnTo>
                          <a:lnTo>
                            <a:pt x="1375" y="2508"/>
                          </a:lnTo>
                          <a:lnTo>
                            <a:pt x="1375" y="2505"/>
                          </a:lnTo>
                          <a:lnTo>
                            <a:pt x="1372" y="2502"/>
                          </a:lnTo>
                          <a:lnTo>
                            <a:pt x="1363" y="2505"/>
                          </a:lnTo>
                          <a:lnTo>
                            <a:pt x="1362" y="2497"/>
                          </a:lnTo>
                          <a:lnTo>
                            <a:pt x="1368" y="2491"/>
                          </a:lnTo>
                          <a:lnTo>
                            <a:pt x="1372" y="2460"/>
                          </a:lnTo>
                          <a:lnTo>
                            <a:pt x="1380" y="2462"/>
                          </a:lnTo>
                          <a:lnTo>
                            <a:pt x="1383" y="2459"/>
                          </a:lnTo>
                          <a:lnTo>
                            <a:pt x="1383" y="2454"/>
                          </a:lnTo>
                          <a:lnTo>
                            <a:pt x="1377" y="2445"/>
                          </a:lnTo>
                          <a:lnTo>
                            <a:pt x="1378" y="2442"/>
                          </a:lnTo>
                          <a:lnTo>
                            <a:pt x="1372" y="2432"/>
                          </a:lnTo>
                          <a:lnTo>
                            <a:pt x="1369" y="2434"/>
                          </a:lnTo>
                          <a:lnTo>
                            <a:pt x="1372" y="2443"/>
                          </a:lnTo>
                          <a:lnTo>
                            <a:pt x="1368" y="2442"/>
                          </a:lnTo>
                          <a:lnTo>
                            <a:pt x="1363" y="2429"/>
                          </a:lnTo>
                          <a:lnTo>
                            <a:pt x="1363" y="2422"/>
                          </a:lnTo>
                          <a:lnTo>
                            <a:pt x="1365" y="2422"/>
                          </a:lnTo>
                          <a:lnTo>
                            <a:pt x="1365" y="2416"/>
                          </a:lnTo>
                          <a:lnTo>
                            <a:pt x="1377" y="2403"/>
                          </a:lnTo>
                          <a:lnTo>
                            <a:pt x="1378" y="2394"/>
                          </a:lnTo>
                          <a:lnTo>
                            <a:pt x="1382" y="2393"/>
                          </a:lnTo>
                          <a:lnTo>
                            <a:pt x="1383" y="2379"/>
                          </a:lnTo>
                          <a:lnTo>
                            <a:pt x="1385" y="2379"/>
                          </a:lnTo>
                          <a:lnTo>
                            <a:pt x="1383" y="2360"/>
                          </a:lnTo>
                          <a:lnTo>
                            <a:pt x="1388" y="2359"/>
                          </a:lnTo>
                          <a:lnTo>
                            <a:pt x="1394" y="2353"/>
                          </a:lnTo>
                          <a:lnTo>
                            <a:pt x="1397" y="2343"/>
                          </a:lnTo>
                          <a:lnTo>
                            <a:pt x="1402" y="2340"/>
                          </a:lnTo>
                          <a:lnTo>
                            <a:pt x="1402" y="2337"/>
                          </a:lnTo>
                          <a:lnTo>
                            <a:pt x="1414" y="2323"/>
                          </a:lnTo>
                          <a:lnTo>
                            <a:pt x="1414" y="2320"/>
                          </a:lnTo>
                          <a:lnTo>
                            <a:pt x="1415" y="2319"/>
                          </a:lnTo>
                          <a:lnTo>
                            <a:pt x="1417" y="2309"/>
                          </a:lnTo>
                          <a:lnTo>
                            <a:pt x="1420" y="2306"/>
                          </a:lnTo>
                          <a:lnTo>
                            <a:pt x="1428" y="2305"/>
                          </a:lnTo>
                          <a:lnTo>
                            <a:pt x="1429" y="2299"/>
                          </a:lnTo>
                          <a:lnTo>
                            <a:pt x="1434" y="2299"/>
                          </a:lnTo>
                          <a:lnTo>
                            <a:pt x="1435" y="2294"/>
                          </a:lnTo>
                          <a:lnTo>
                            <a:pt x="1443" y="2291"/>
                          </a:lnTo>
                          <a:lnTo>
                            <a:pt x="1446" y="2285"/>
                          </a:lnTo>
                          <a:lnTo>
                            <a:pt x="1449" y="2283"/>
                          </a:lnTo>
                          <a:lnTo>
                            <a:pt x="1451" y="2271"/>
                          </a:lnTo>
                          <a:lnTo>
                            <a:pt x="1452" y="2269"/>
                          </a:lnTo>
                          <a:lnTo>
                            <a:pt x="1458" y="2273"/>
                          </a:lnTo>
                          <a:lnTo>
                            <a:pt x="1461" y="2262"/>
                          </a:lnTo>
                          <a:lnTo>
                            <a:pt x="1466" y="2262"/>
                          </a:lnTo>
                          <a:lnTo>
                            <a:pt x="1471" y="2257"/>
                          </a:lnTo>
                          <a:lnTo>
                            <a:pt x="1469" y="2250"/>
                          </a:lnTo>
                          <a:lnTo>
                            <a:pt x="1475" y="2240"/>
                          </a:lnTo>
                          <a:lnTo>
                            <a:pt x="1480" y="2230"/>
                          </a:lnTo>
                          <a:lnTo>
                            <a:pt x="1484" y="2228"/>
                          </a:lnTo>
                          <a:lnTo>
                            <a:pt x="1489" y="2222"/>
                          </a:lnTo>
                          <a:lnTo>
                            <a:pt x="1494" y="2223"/>
                          </a:lnTo>
                          <a:lnTo>
                            <a:pt x="1497" y="2220"/>
                          </a:lnTo>
                          <a:lnTo>
                            <a:pt x="1498" y="2214"/>
                          </a:lnTo>
                          <a:lnTo>
                            <a:pt x="1492" y="2211"/>
                          </a:lnTo>
                          <a:lnTo>
                            <a:pt x="1491" y="2208"/>
                          </a:lnTo>
                          <a:lnTo>
                            <a:pt x="1492" y="2206"/>
                          </a:lnTo>
                          <a:lnTo>
                            <a:pt x="1500" y="2208"/>
                          </a:lnTo>
                          <a:lnTo>
                            <a:pt x="1503" y="2203"/>
                          </a:lnTo>
                          <a:lnTo>
                            <a:pt x="1503" y="2197"/>
                          </a:lnTo>
                          <a:lnTo>
                            <a:pt x="1507" y="2197"/>
                          </a:lnTo>
                          <a:lnTo>
                            <a:pt x="1507" y="2196"/>
                          </a:lnTo>
                          <a:lnTo>
                            <a:pt x="1512" y="2194"/>
                          </a:lnTo>
                          <a:lnTo>
                            <a:pt x="1514" y="2191"/>
                          </a:lnTo>
                          <a:lnTo>
                            <a:pt x="1521" y="2190"/>
                          </a:lnTo>
                          <a:lnTo>
                            <a:pt x="1521" y="2188"/>
                          </a:lnTo>
                          <a:lnTo>
                            <a:pt x="1529" y="2188"/>
                          </a:lnTo>
                          <a:lnTo>
                            <a:pt x="1529" y="2190"/>
                          </a:lnTo>
                          <a:lnTo>
                            <a:pt x="1540" y="2191"/>
                          </a:lnTo>
                          <a:lnTo>
                            <a:pt x="1540" y="2193"/>
                          </a:lnTo>
                          <a:lnTo>
                            <a:pt x="1552" y="2193"/>
                          </a:lnTo>
                          <a:lnTo>
                            <a:pt x="1555" y="2188"/>
                          </a:lnTo>
                          <a:lnTo>
                            <a:pt x="1557" y="2188"/>
                          </a:lnTo>
                          <a:lnTo>
                            <a:pt x="1561" y="2196"/>
                          </a:lnTo>
                          <a:lnTo>
                            <a:pt x="1561" y="2202"/>
                          </a:lnTo>
                          <a:lnTo>
                            <a:pt x="1567" y="2206"/>
                          </a:lnTo>
                          <a:lnTo>
                            <a:pt x="1570" y="2203"/>
                          </a:lnTo>
                          <a:lnTo>
                            <a:pt x="1578" y="2202"/>
                          </a:lnTo>
                          <a:lnTo>
                            <a:pt x="1581" y="2199"/>
                          </a:lnTo>
                          <a:lnTo>
                            <a:pt x="1581" y="2194"/>
                          </a:lnTo>
                          <a:lnTo>
                            <a:pt x="1578" y="2191"/>
                          </a:lnTo>
                          <a:lnTo>
                            <a:pt x="1578" y="2183"/>
                          </a:lnTo>
                          <a:lnTo>
                            <a:pt x="1575" y="2182"/>
                          </a:lnTo>
                          <a:lnTo>
                            <a:pt x="1574" y="2179"/>
                          </a:lnTo>
                          <a:lnTo>
                            <a:pt x="1575" y="2176"/>
                          </a:lnTo>
                          <a:lnTo>
                            <a:pt x="1584" y="2176"/>
                          </a:lnTo>
                          <a:lnTo>
                            <a:pt x="1589" y="2166"/>
                          </a:lnTo>
                          <a:lnTo>
                            <a:pt x="1589" y="2162"/>
                          </a:lnTo>
                          <a:lnTo>
                            <a:pt x="1606" y="2160"/>
                          </a:lnTo>
                          <a:lnTo>
                            <a:pt x="1606" y="2159"/>
                          </a:lnTo>
                          <a:lnTo>
                            <a:pt x="1612" y="2159"/>
                          </a:lnTo>
                          <a:lnTo>
                            <a:pt x="1617" y="2156"/>
                          </a:lnTo>
                          <a:lnTo>
                            <a:pt x="1620" y="2145"/>
                          </a:lnTo>
                          <a:lnTo>
                            <a:pt x="1632" y="2143"/>
                          </a:lnTo>
                          <a:lnTo>
                            <a:pt x="1636" y="2136"/>
                          </a:lnTo>
                          <a:lnTo>
                            <a:pt x="1635" y="2130"/>
                          </a:lnTo>
                          <a:lnTo>
                            <a:pt x="1644" y="2128"/>
                          </a:lnTo>
                          <a:lnTo>
                            <a:pt x="1647" y="2120"/>
                          </a:lnTo>
                          <a:lnTo>
                            <a:pt x="1650" y="2120"/>
                          </a:lnTo>
                          <a:lnTo>
                            <a:pt x="1650" y="2127"/>
                          </a:lnTo>
                          <a:lnTo>
                            <a:pt x="1646" y="2130"/>
                          </a:lnTo>
                          <a:close/>
                          <a:moveTo>
                            <a:pt x="1761" y="2083"/>
                          </a:moveTo>
                          <a:lnTo>
                            <a:pt x="1764" y="2087"/>
                          </a:lnTo>
                          <a:lnTo>
                            <a:pt x="1764" y="2091"/>
                          </a:lnTo>
                          <a:lnTo>
                            <a:pt x="1761" y="2094"/>
                          </a:lnTo>
                          <a:lnTo>
                            <a:pt x="1752" y="2096"/>
                          </a:lnTo>
                          <a:lnTo>
                            <a:pt x="1749" y="2091"/>
                          </a:lnTo>
                          <a:lnTo>
                            <a:pt x="1752" y="2090"/>
                          </a:lnTo>
                          <a:lnTo>
                            <a:pt x="1753" y="2085"/>
                          </a:lnTo>
                          <a:lnTo>
                            <a:pt x="1761" y="2083"/>
                          </a:lnTo>
                          <a:close/>
                          <a:moveTo>
                            <a:pt x="1586" y="2005"/>
                          </a:moveTo>
                          <a:lnTo>
                            <a:pt x="1589" y="2008"/>
                          </a:lnTo>
                          <a:lnTo>
                            <a:pt x="1592" y="2008"/>
                          </a:lnTo>
                          <a:lnTo>
                            <a:pt x="1592" y="2014"/>
                          </a:lnTo>
                          <a:lnTo>
                            <a:pt x="1601" y="2014"/>
                          </a:lnTo>
                          <a:lnTo>
                            <a:pt x="1601" y="2013"/>
                          </a:lnTo>
                          <a:lnTo>
                            <a:pt x="1607" y="2014"/>
                          </a:lnTo>
                          <a:lnTo>
                            <a:pt x="1604" y="2027"/>
                          </a:lnTo>
                          <a:lnTo>
                            <a:pt x="1607" y="2028"/>
                          </a:lnTo>
                          <a:lnTo>
                            <a:pt x="1609" y="2036"/>
                          </a:lnTo>
                          <a:lnTo>
                            <a:pt x="1600" y="2043"/>
                          </a:lnTo>
                          <a:lnTo>
                            <a:pt x="1598" y="2048"/>
                          </a:lnTo>
                          <a:lnTo>
                            <a:pt x="1589" y="2048"/>
                          </a:lnTo>
                          <a:lnTo>
                            <a:pt x="1589" y="2050"/>
                          </a:lnTo>
                          <a:lnTo>
                            <a:pt x="1580" y="2051"/>
                          </a:lnTo>
                          <a:lnTo>
                            <a:pt x="1580" y="2053"/>
                          </a:lnTo>
                          <a:lnTo>
                            <a:pt x="1569" y="2056"/>
                          </a:lnTo>
                          <a:lnTo>
                            <a:pt x="1569" y="2057"/>
                          </a:lnTo>
                          <a:lnTo>
                            <a:pt x="1558" y="2059"/>
                          </a:lnTo>
                          <a:lnTo>
                            <a:pt x="1557" y="2062"/>
                          </a:lnTo>
                          <a:lnTo>
                            <a:pt x="1552" y="2063"/>
                          </a:lnTo>
                          <a:lnTo>
                            <a:pt x="1552" y="2067"/>
                          </a:lnTo>
                          <a:lnTo>
                            <a:pt x="1540" y="2065"/>
                          </a:lnTo>
                          <a:lnTo>
                            <a:pt x="1538" y="2054"/>
                          </a:lnTo>
                          <a:lnTo>
                            <a:pt x="1535" y="2051"/>
                          </a:lnTo>
                          <a:lnTo>
                            <a:pt x="1538" y="2045"/>
                          </a:lnTo>
                          <a:lnTo>
                            <a:pt x="1529" y="2043"/>
                          </a:lnTo>
                          <a:lnTo>
                            <a:pt x="1520" y="2033"/>
                          </a:lnTo>
                          <a:lnTo>
                            <a:pt x="1523" y="2025"/>
                          </a:lnTo>
                          <a:lnTo>
                            <a:pt x="1523" y="2017"/>
                          </a:lnTo>
                          <a:lnTo>
                            <a:pt x="1529" y="2017"/>
                          </a:lnTo>
                          <a:lnTo>
                            <a:pt x="1534" y="2011"/>
                          </a:lnTo>
                          <a:lnTo>
                            <a:pt x="1541" y="2013"/>
                          </a:lnTo>
                          <a:lnTo>
                            <a:pt x="1541" y="2010"/>
                          </a:lnTo>
                          <a:lnTo>
                            <a:pt x="1550" y="2010"/>
                          </a:lnTo>
                          <a:lnTo>
                            <a:pt x="1552" y="2011"/>
                          </a:lnTo>
                          <a:lnTo>
                            <a:pt x="1550" y="2017"/>
                          </a:lnTo>
                          <a:lnTo>
                            <a:pt x="1554" y="2014"/>
                          </a:lnTo>
                          <a:lnTo>
                            <a:pt x="1572" y="2013"/>
                          </a:lnTo>
                          <a:lnTo>
                            <a:pt x="1572" y="2007"/>
                          </a:lnTo>
                          <a:lnTo>
                            <a:pt x="1586" y="2005"/>
                          </a:lnTo>
                          <a:close/>
                          <a:moveTo>
                            <a:pt x="1497" y="1996"/>
                          </a:moveTo>
                          <a:lnTo>
                            <a:pt x="1500" y="2005"/>
                          </a:lnTo>
                          <a:lnTo>
                            <a:pt x="1506" y="2005"/>
                          </a:lnTo>
                          <a:lnTo>
                            <a:pt x="1509" y="2016"/>
                          </a:lnTo>
                          <a:lnTo>
                            <a:pt x="1517" y="2030"/>
                          </a:lnTo>
                          <a:lnTo>
                            <a:pt x="1518" y="2042"/>
                          </a:lnTo>
                          <a:lnTo>
                            <a:pt x="1511" y="2051"/>
                          </a:lnTo>
                          <a:lnTo>
                            <a:pt x="1486" y="2050"/>
                          </a:lnTo>
                          <a:lnTo>
                            <a:pt x="1483" y="2053"/>
                          </a:lnTo>
                          <a:lnTo>
                            <a:pt x="1477" y="2053"/>
                          </a:lnTo>
                          <a:lnTo>
                            <a:pt x="1475" y="2047"/>
                          </a:lnTo>
                          <a:lnTo>
                            <a:pt x="1460" y="2047"/>
                          </a:lnTo>
                          <a:lnTo>
                            <a:pt x="1458" y="2036"/>
                          </a:lnTo>
                          <a:lnTo>
                            <a:pt x="1452" y="2031"/>
                          </a:lnTo>
                          <a:lnTo>
                            <a:pt x="1454" y="2025"/>
                          </a:lnTo>
                          <a:lnTo>
                            <a:pt x="1474" y="2010"/>
                          </a:lnTo>
                          <a:lnTo>
                            <a:pt x="1486" y="2007"/>
                          </a:lnTo>
                          <a:lnTo>
                            <a:pt x="1491" y="2002"/>
                          </a:lnTo>
                          <a:lnTo>
                            <a:pt x="1492" y="1996"/>
                          </a:lnTo>
                          <a:lnTo>
                            <a:pt x="1497" y="1996"/>
                          </a:lnTo>
                          <a:lnTo>
                            <a:pt x="1497" y="1996"/>
                          </a:lnTo>
                          <a:close/>
                          <a:moveTo>
                            <a:pt x="621" y="106"/>
                          </a:moveTo>
                          <a:lnTo>
                            <a:pt x="652" y="114"/>
                          </a:lnTo>
                          <a:lnTo>
                            <a:pt x="666" y="114"/>
                          </a:lnTo>
                          <a:lnTo>
                            <a:pt x="678" y="103"/>
                          </a:lnTo>
                          <a:lnTo>
                            <a:pt x="695" y="94"/>
                          </a:lnTo>
                          <a:lnTo>
                            <a:pt x="695" y="94"/>
                          </a:lnTo>
                          <a:lnTo>
                            <a:pt x="703" y="108"/>
                          </a:lnTo>
                          <a:lnTo>
                            <a:pt x="703" y="108"/>
                          </a:lnTo>
                          <a:lnTo>
                            <a:pt x="707" y="134"/>
                          </a:lnTo>
                          <a:lnTo>
                            <a:pt x="723" y="160"/>
                          </a:lnTo>
                          <a:lnTo>
                            <a:pt x="754" y="194"/>
                          </a:lnTo>
                          <a:lnTo>
                            <a:pt x="795" y="225"/>
                          </a:lnTo>
                          <a:lnTo>
                            <a:pt x="792" y="229"/>
                          </a:lnTo>
                          <a:lnTo>
                            <a:pt x="790" y="235"/>
                          </a:lnTo>
                          <a:lnTo>
                            <a:pt x="790" y="235"/>
                          </a:lnTo>
                          <a:lnTo>
                            <a:pt x="800" y="235"/>
                          </a:lnTo>
                          <a:lnTo>
                            <a:pt x="800" y="235"/>
                          </a:lnTo>
                          <a:lnTo>
                            <a:pt x="807" y="245"/>
                          </a:lnTo>
                          <a:lnTo>
                            <a:pt x="797" y="248"/>
                          </a:lnTo>
                          <a:lnTo>
                            <a:pt x="795" y="260"/>
                          </a:lnTo>
                          <a:lnTo>
                            <a:pt x="786" y="263"/>
                          </a:lnTo>
                          <a:lnTo>
                            <a:pt x="783" y="271"/>
                          </a:lnTo>
                          <a:lnTo>
                            <a:pt x="790" y="301"/>
                          </a:lnTo>
                          <a:lnTo>
                            <a:pt x="789" y="308"/>
                          </a:lnTo>
                          <a:lnTo>
                            <a:pt x="786" y="312"/>
                          </a:lnTo>
                          <a:lnTo>
                            <a:pt x="789" y="318"/>
                          </a:lnTo>
                          <a:lnTo>
                            <a:pt x="789" y="318"/>
                          </a:lnTo>
                          <a:lnTo>
                            <a:pt x="804" y="318"/>
                          </a:lnTo>
                          <a:lnTo>
                            <a:pt x="804" y="318"/>
                          </a:lnTo>
                          <a:lnTo>
                            <a:pt x="807" y="334"/>
                          </a:lnTo>
                          <a:lnTo>
                            <a:pt x="810" y="337"/>
                          </a:lnTo>
                          <a:lnTo>
                            <a:pt x="810" y="337"/>
                          </a:lnTo>
                          <a:lnTo>
                            <a:pt x="809" y="344"/>
                          </a:lnTo>
                          <a:lnTo>
                            <a:pt x="809" y="344"/>
                          </a:lnTo>
                          <a:lnTo>
                            <a:pt x="818" y="346"/>
                          </a:lnTo>
                          <a:lnTo>
                            <a:pt x="818" y="352"/>
                          </a:lnTo>
                          <a:lnTo>
                            <a:pt x="813" y="352"/>
                          </a:lnTo>
                          <a:lnTo>
                            <a:pt x="813" y="357"/>
                          </a:lnTo>
                          <a:lnTo>
                            <a:pt x="795" y="358"/>
                          </a:lnTo>
                          <a:lnTo>
                            <a:pt x="793" y="363"/>
                          </a:lnTo>
                          <a:lnTo>
                            <a:pt x="790" y="363"/>
                          </a:lnTo>
                          <a:lnTo>
                            <a:pt x="787" y="366"/>
                          </a:lnTo>
                          <a:lnTo>
                            <a:pt x="787" y="406"/>
                          </a:lnTo>
                          <a:lnTo>
                            <a:pt x="793" y="423"/>
                          </a:lnTo>
                          <a:lnTo>
                            <a:pt x="793" y="438"/>
                          </a:lnTo>
                          <a:lnTo>
                            <a:pt x="790" y="444"/>
                          </a:lnTo>
                          <a:lnTo>
                            <a:pt x="786" y="443"/>
                          </a:lnTo>
                          <a:lnTo>
                            <a:pt x="786" y="443"/>
                          </a:lnTo>
                          <a:lnTo>
                            <a:pt x="786" y="447"/>
                          </a:lnTo>
                          <a:lnTo>
                            <a:pt x="786" y="447"/>
                          </a:lnTo>
                          <a:lnTo>
                            <a:pt x="792" y="461"/>
                          </a:lnTo>
                          <a:lnTo>
                            <a:pt x="795" y="491"/>
                          </a:lnTo>
                          <a:lnTo>
                            <a:pt x="806" y="489"/>
                          </a:lnTo>
                          <a:lnTo>
                            <a:pt x="806" y="487"/>
                          </a:lnTo>
                          <a:lnTo>
                            <a:pt x="813" y="487"/>
                          </a:lnTo>
                          <a:lnTo>
                            <a:pt x="813" y="491"/>
                          </a:lnTo>
                          <a:lnTo>
                            <a:pt x="815" y="487"/>
                          </a:lnTo>
                          <a:lnTo>
                            <a:pt x="818" y="487"/>
                          </a:lnTo>
                          <a:lnTo>
                            <a:pt x="823" y="497"/>
                          </a:lnTo>
                          <a:lnTo>
                            <a:pt x="824" y="497"/>
                          </a:lnTo>
                          <a:lnTo>
                            <a:pt x="827" y="506"/>
                          </a:lnTo>
                          <a:lnTo>
                            <a:pt x="832" y="506"/>
                          </a:lnTo>
                          <a:lnTo>
                            <a:pt x="833" y="503"/>
                          </a:lnTo>
                          <a:lnTo>
                            <a:pt x="840" y="501"/>
                          </a:lnTo>
                          <a:lnTo>
                            <a:pt x="843" y="507"/>
                          </a:lnTo>
                          <a:lnTo>
                            <a:pt x="846" y="507"/>
                          </a:lnTo>
                          <a:lnTo>
                            <a:pt x="850" y="515"/>
                          </a:lnTo>
                          <a:lnTo>
                            <a:pt x="850" y="520"/>
                          </a:lnTo>
                          <a:lnTo>
                            <a:pt x="840" y="546"/>
                          </a:lnTo>
                          <a:lnTo>
                            <a:pt x="829" y="540"/>
                          </a:lnTo>
                          <a:lnTo>
                            <a:pt x="829" y="541"/>
                          </a:lnTo>
                          <a:lnTo>
                            <a:pt x="826" y="541"/>
                          </a:lnTo>
                          <a:lnTo>
                            <a:pt x="827" y="550"/>
                          </a:lnTo>
                          <a:lnTo>
                            <a:pt x="824" y="557"/>
                          </a:lnTo>
                          <a:lnTo>
                            <a:pt x="815" y="554"/>
                          </a:lnTo>
                          <a:lnTo>
                            <a:pt x="816" y="560"/>
                          </a:lnTo>
                          <a:lnTo>
                            <a:pt x="823" y="561"/>
                          </a:lnTo>
                          <a:lnTo>
                            <a:pt x="818" y="595"/>
                          </a:lnTo>
                          <a:lnTo>
                            <a:pt x="815" y="603"/>
                          </a:lnTo>
                          <a:lnTo>
                            <a:pt x="815" y="610"/>
                          </a:lnTo>
                          <a:lnTo>
                            <a:pt x="813" y="610"/>
                          </a:lnTo>
                          <a:lnTo>
                            <a:pt x="813" y="626"/>
                          </a:lnTo>
                          <a:lnTo>
                            <a:pt x="813" y="626"/>
                          </a:lnTo>
                          <a:lnTo>
                            <a:pt x="813" y="637"/>
                          </a:lnTo>
                          <a:lnTo>
                            <a:pt x="818" y="640"/>
                          </a:lnTo>
                          <a:lnTo>
                            <a:pt x="820" y="652"/>
                          </a:lnTo>
                          <a:lnTo>
                            <a:pt x="815" y="666"/>
                          </a:lnTo>
                          <a:lnTo>
                            <a:pt x="803" y="667"/>
                          </a:lnTo>
                          <a:lnTo>
                            <a:pt x="801" y="670"/>
                          </a:lnTo>
                          <a:lnTo>
                            <a:pt x="795" y="673"/>
                          </a:lnTo>
                          <a:lnTo>
                            <a:pt x="798" y="683"/>
                          </a:lnTo>
                          <a:lnTo>
                            <a:pt x="795" y="690"/>
                          </a:lnTo>
                          <a:lnTo>
                            <a:pt x="790" y="721"/>
                          </a:lnTo>
                          <a:lnTo>
                            <a:pt x="789" y="721"/>
                          </a:lnTo>
                          <a:lnTo>
                            <a:pt x="790" y="737"/>
                          </a:lnTo>
                          <a:lnTo>
                            <a:pt x="787" y="744"/>
                          </a:lnTo>
                          <a:lnTo>
                            <a:pt x="787" y="761"/>
                          </a:lnTo>
                          <a:lnTo>
                            <a:pt x="781" y="780"/>
                          </a:lnTo>
                          <a:lnTo>
                            <a:pt x="781" y="795"/>
                          </a:lnTo>
                          <a:lnTo>
                            <a:pt x="777" y="810"/>
                          </a:lnTo>
                          <a:lnTo>
                            <a:pt x="777" y="826"/>
                          </a:lnTo>
                          <a:lnTo>
                            <a:pt x="770" y="835"/>
                          </a:lnTo>
                          <a:lnTo>
                            <a:pt x="770" y="835"/>
                          </a:lnTo>
                          <a:lnTo>
                            <a:pt x="770" y="855"/>
                          </a:lnTo>
                          <a:lnTo>
                            <a:pt x="770" y="855"/>
                          </a:lnTo>
                          <a:lnTo>
                            <a:pt x="767" y="861"/>
                          </a:lnTo>
                          <a:lnTo>
                            <a:pt x="766" y="867"/>
                          </a:lnTo>
                          <a:lnTo>
                            <a:pt x="770" y="870"/>
                          </a:lnTo>
                          <a:lnTo>
                            <a:pt x="777" y="870"/>
                          </a:lnTo>
                          <a:lnTo>
                            <a:pt x="777" y="872"/>
                          </a:lnTo>
                          <a:lnTo>
                            <a:pt x="786" y="872"/>
                          </a:lnTo>
                          <a:lnTo>
                            <a:pt x="786" y="875"/>
                          </a:lnTo>
                          <a:lnTo>
                            <a:pt x="760" y="881"/>
                          </a:lnTo>
                          <a:lnTo>
                            <a:pt x="764" y="932"/>
                          </a:lnTo>
                          <a:lnTo>
                            <a:pt x="755" y="943"/>
                          </a:lnTo>
                          <a:lnTo>
                            <a:pt x="755" y="946"/>
                          </a:lnTo>
                          <a:lnTo>
                            <a:pt x="758" y="949"/>
                          </a:lnTo>
                          <a:lnTo>
                            <a:pt x="760" y="956"/>
                          </a:lnTo>
                          <a:lnTo>
                            <a:pt x="769" y="958"/>
                          </a:lnTo>
                          <a:lnTo>
                            <a:pt x="772" y="964"/>
                          </a:lnTo>
                          <a:lnTo>
                            <a:pt x="772" y="967"/>
                          </a:lnTo>
                          <a:lnTo>
                            <a:pt x="769" y="967"/>
                          </a:lnTo>
                          <a:lnTo>
                            <a:pt x="767" y="972"/>
                          </a:lnTo>
                          <a:lnTo>
                            <a:pt x="764" y="972"/>
                          </a:lnTo>
                          <a:lnTo>
                            <a:pt x="760" y="976"/>
                          </a:lnTo>
                          <a:lnTo>
                            <a:pt x="766" y="981"/>
                          </a:lnTo>
                          <a:lnTo>
                            <a:pt x="766" y="986"/>
                          </a:lnTo>
                          <a:lnTo>
                            <a:pt x="761" y="989"/>
                          </a:lnTo>
                          <a:lnTo>
                            <a:pt x="760" y="995"/>
                          </a:lnTo>
                          <a:lnTo>
                            <a:pt x="767" y="998"/>
                          </a:lnTo>
                          <a:lnTo>
                            <a:pt x="767" y="998"/>
                          </a:lnTo>
                          <a:lnTo>
                            <a:pt x="767" y="1007"/>
                          </a:lnTo>
                          <a:lnTo>
                            <a:pt x="767" y="1007"/>
                          </a:lnTo>
                          <a:lnTo>
                            <a:pt x="764" y="1009"/>
                          </a:lnTo>
                          <a:lnTo>
                            <a:pt x="764" y="1010"/>
                          </a:lnTo>
                          <a:lnTo>
                            <a:pt x="755" y="1013"/>
                          </a:lnTo>
                          <a:lnTo>
                            <a:pt x="752" y="1021"/>
                          </a:lnTo>
                          <a:lnTo>
                            <a:pt x="752" y="1021"/>
                          </a:lnTo>
                          <a:lnTo>
                            <a:pt x="752" y="1052"/>
                          </a:lnTo>
                          <a:lnTo>
                            <a:pt x="752" y="1052"/>
                          </a:lnTo>
                          <a:lnTo>
                            <a:pt x="758" y="1058"/>
                          </a:lnTo>
                          <a:lnTo>
                            <a:pt x="761" y="1059"/>
                          </a:lnTo>
                          <a:lnTo>
                            <a:pt x="763" y="1067"/>
                          </a:lnTo>
                          <a:lnTo>
                            <a:pt x="755" y="1075"/>
                          </a:lnTo>
                          <a:lnTo>
                            <a:pt x="755" y="1081"/>
                          </a:lnTo>
                          <a:lnTo>
                            <a:pt x="752" y="1086"/>
                          </a:lnTo>
                          <a:lnTo>
                            <a:pt x="754" y="1102"/>
                          </a:lnTo>
                          <a:lnTo>
                            <a:pt x="746" y="1119"/>
                          </a:lnTo>
                          <a:lnTo>
                            <a:pt x="747" y="1132"/>
                          </a:lnTo>
                          <a:lnTo>
                            <a:pt x="738" y="1144"/>
                          </a:lnTo>
                          <a:lnTo>
                            <a:pt x="730" y="1172"/>
                          </a:lnTo>
                          <a:lnTo>
                            <a:pt x="727" y="1173"/>
                          </a:lnTo>
                          <a:lnTo>
                            <a:pt x="729" y="1178"/>
                          </a:lnTo>
                          <a:lnTo>
                            <a:pt x="735" y="1179"/>
                          </a:lnTo>
                          <a:lnTo>
                            <a:pt x="737" y="1182"/>
                          </a:lnTo>
                          <a:lnTo>
                            <a:pt x="743" y="1182"/>
                          </a:lnTo>
                          <a:lnTo>
                            <a:pt x="746" y="1193"/>
                          </a:lnTo>
                          <a:lnTo>
                            <a:pt x="746" y="1219"/>
                          </a:lnTo>
                          <a:lnTo>
                            <a:pt x="737" y="1222"/>
                          </a:lnTo>
                          <a:lnTo>
                            <a:pt x="738" y="1236"/>
                          </a:lnTo>
                          <a:lnTo>
                            <a:pt x="740" y="1236"/>
                          </a:lnTo>
                          <a:lnTo>
                            <a:pt x="737" y="1282"/>
                          </a:lnTo>
                          <a:lnTo>
                            <a:pt x="735" y="1278"/>
                          </a:lnTo>
                          <a:lnTo>
                            <a:pt x="735" y="1262"/>
                          </a:lnTo>
                          <a:lnTo>
                            <a:pt x="732" y="1255"/>
                          </a:lnTo>
                          <a:lnTo>
                            <a:pt x="723" y="1258"/>
                          </a:lnTo>
                          <a:lnTo>
                            <a:pt x="723" y="1262"/>
                          </a:lnTo>
                          <a:lnTo>
                            <a:pt x="718" y="1267"/>
                          </a:lnTo>
                          <a:lnTo>
                            <a:pt x="720" y="1275"/>
                          </a:lnTo>
                          <a:lnTo>
                            <a:pt x="724" y="1278"/>
                          </a:lnTo>
                          <a:lnTo>
                            <a:pt x="724" y="1281"/>
                          </a:lnTo>
                          <a:lnTo>
                            <a:pt x="727" y="1281"/>
                          </a:lnTo>
                          <a:lnTo>
                            <a:pt x="727" y="1285"/>
                          </a:lnTo>
                          <a:lnTo>
                            <a:pt x="730" y="1285"/>
                          </a:lnTo>
                          <a:lnTo>
                            <a:pt x="734" y="1292"/>
                          </a:lnTo>
                          <a:lnTo>
                            <a:pt x="729" y="1295"/>
                          </a:lnTo>
                          <a:lnTo>
                            <a:pt x="726" y="1309"/>
                          </a:lnTo>
                          <a:lnTo>
                            <a:pt x="726" y="1324"/>
                          </a:lnTo>
                          <a:lnTo>
                            <a:pt x="721" y="1333"/>
                          </a:lnTo>
                          <a:lnTo>
                            <a:pt x="721" y="1355"/>
                          </a:lnTo>
                          <a:lnTo>
                            <a:pt x="720" y="1355"/>
                          </a:lnTo>
                          <a:lnTo>
                            <a:pt x="720" y="1378"/>
                          </a:lnTo>
                          <a:lnTo>
                            <a:pt x="721" y="1378"/>
                          </a:lnTo>
                          <a:lnTo>
                            <a:pt x="727" y="1412"/>
                          </a:lnTo>
                          <a:lnTo>
                            <a:pt x="720" y="1438"/>
                          </a:lnTo>
                          <a:lnTo>
                            <a:pt x="718" y="1450"/>
                          </a:lnTo>
                          <a:lnTo>
                            <a:pt x="712" y="1458"/>
                          </a:lnTo>
                          <a:lnTo>
                            <a:pt x="721" y="1470"/>
                          </a:lnTo>
                          <a:lnTo>
                            <a:pt x="723" y="1479"/>
                          </a:lnTo>
                          <a:lnTo>
                            <a:pt x="729" y="1491"/>
                          </a:lnTo>
                          <a:lnTo>
                            <a:pt x="730" y="1501"/>
                          </a:lnTo>
                          <a:lnTo>
                            <a:pt x="734" y="1502"/>
                          </a:lnTo>
                          <a:lnTo>
                            <a:pt x="734" y="1507"/>
                          </a:lnTo>
                          <a:lnTo>
                            <a:pt x="724" y="1511"/>
                          </a:lnTo>
                          <a:lnTo>
                            <a:pt x="701" y="1538"/>
                          </a:lnTo>
                          <a:lnTo>
                            <a:pt x="694" y="1556"/>
                          </a:lnTo>
                          <a:lnTo>
                            <a:pt x="686" y="1565"/>
                          </a:lnTo>
                          <a:lnTo>
                            <a:pt x="686" y="1568"/>
                          </a:lnTo>
                          <a:lnTo>
                            <a:pt x="680" y="1575"/>
                          </a:lnTo>
                          <a:lnTo>
                            <a:pt x="680" y="1578"/>
                          </a:lnTo>
                          <a:lnTo>
                            <a:pt x="675" y="1581"/>
                          </a:lnTo>
                          <a:lnTo>
                            <a:pt x="672" y="1596"/>
                          </a:lnTo>
                          <a:lnTo>
                            <a:pt x="669" y="1596"/>
                          </a:lnTo>
                          <a:lnTo>
                            <a:pt x="666" y="1599"/>
                          </a:lnTo>
                          <a:lnTo>
                            <a:pt x="664" y="1598"/>
                          </a:lnTo>
                          <a:lnTo>
                            <a:pt x="655" y="1599"/>
                          </a:lnTo>
                          <a:lnTo>
                            <a:pt x="649" y="1607"/>
                          </a:lnTo>
                          <a:lnTo>
                            <a:pt x="649" y="1610"/>
                          </a:lnTo>
                          <a:lnTo>
                            <a:pt x="644" y="1611"/>
                          </a:lnTo>
                          <a:lnTo>
                            <a:pt x="646" y="1614"/>
                          </a:lnTo>
                          <a:lnTo>
                            <a:pt x="643" y="1619"/>
                          </a:lnTo>
                          <a:lnTo>
                            <a:pt x="644" y="1627"/>
                          </a:lnTo>
                          <a:lnTo>
                            <a:pt x="637" y="1625"/>
                          </a:lnTo>
                          <a:lnTo>
                            <a:pt x="634" y="1628"/>
                          </a:lnTo>
                          <a:lnTo>
                            <a:pt x="634" y="1633"/>
                          </a:lnTo>
                          <a:lnTo>
                            <a:pt x="618" y="1636"/>
                          </a:lnTo>
                          <a:lnTo>
                            <a:pt x="615" y="1642"/>
                          </a:lnTo>
                          <a:lnTo>
                            <a:pt x="612" y="1642"/>
                          </a:lnTo>
                          <a:lnTo>
                            <a:pt x="608" y="1648"/>
                          </a:lnTo>
                          <a:lnTo>
                            <a:pt x="603" y="1651"/>
                          </a:lnTo>
                          <a:lnTo>
                            <a:pt x="598" y="1665"/>
                          </a:lnTo>
                          <a:lnTo>
                            <a:pt x="589" y="1670"/>
                          </a:lnTo>
                          <a:lnTo>
                            <a:pt x="586" y="1676"/>
                          </a:lnTo>
                          <a:lnTo>
                            <a:pt x="580" y="1681"/>
                          </a:lnTo>
                          <a:lnTo>
                            <a:pt x="578" y="1687"/>
                          </a:lnTo>
                          <a:lnTo>
                            <a:pt x="575" y="1687"/>
                          </a:lnTo>
                          <a:lnTo>
                            <a:pt x="572" y="1691"/>
                          </a:lnTo>
                          <a:lnTo>
                            <a:pt x="571" y="1691"/>
                          </a:lnTo>
                          <a:lnTo>
                            <a:pt x="568" y="1696"/>
                          </a:lnTo>
                          <a:lnTo>
                            <a:pt x="565" y="1696"/>
                          </a:lnTo>
                          <a:lnTo>
                            <a:pt x="560" y="1702"/>
                          </a:lnTo>
                          <a:lnTo>
                            <a:pt x="555" y="1711"/>
                          </a:lnTo>
                          <a:lnTo>
                            <a:pt x="551" y="1718"/>
                          </a:lnTo>
                          <a:lnTo>
                            <a:pt x="549" y="1724"/>
                          </a:lnTo>
                          <a:lnTo>
                            <a:pt x="546" y="1725"/>
                          </a:lnTo>
                          <a:lnTo>
                            <a:pt x="540" y="1744"/>
                          </a:lnTo>
                          <a:lnTo>
                            <a:pt x="540" y="1744"/>
                          </a:lnTo>
                          <a:lnTo>
                            <a:pt x="539" y="1762"/>
                          </a:lnTo>
                          <a:lnTo>
                            <a:pt x="539" y="1762"/>
                          </a:lnTo>
                          <a:lnTo>
                            <a:pt x="543" y="1773"/>
                          </a:lnTo>
                          <a:lnTo>
                            <a:pt x="543" y="1781"/>
                          </a:lnTo>
                          <a:lnTo>
                            <a:pt x="537" y="1777"/>
                          </a:lnTo>
                          <a:lnTo>
                            <a:pt x="531" y="1764"/>
                          </a:lnTo>
                          <a:lnTo>
                            <a:pt x="525" y="1757"/>
                          </a:lnTo>
                          <a:lnTo>
                            <a:pt x="525" y="1751"/>
                          </a:lnTo>
                          <a:lnTo>
                            <a:pt x="522" y="1750"/>
                          </a:lnTo>
                          <a:lnTo>
                            <a:pt x="508" y="1711"/>
                          </a:lnTo>
                          <a:lnTo>
                            <a:pt x="506" y="1710"/>
                          </a:lnTo>
                          <a:lnTo>
                            <a:pt x="503" y="1702"/>
                          </a:lnTo>
                          <a:lnTo>
                            <a:pt x="497" y="1696"/>
                          </a:lnTo>
                          <a:lnTo>
                            <a:pt x="496" y="1687"/>
                          </a:lnTo>
                          <a:lnTo>
                            <a:pt x="492" y="1685"/>
                          </a:lnTo>
                          <a:lnTo>
                            <a:pt x="491" y="1681"/>
                          </a:lnTo>
                          <a:lnTo>
                            <a:pt x="488" y="1679"/>
                          </a:lnTo>
                          <a:lnTo>
                            <a:pt x="483" y="1667"/>
                          </a:lnTo>
                          <a:lnTo>
                            <a:pt x="482" y="1656"/>
                          </a:lnTo>
                          <a:lnTo>
                            <a:pt x="479" y="1651"/>
                          </a:lnTo>
                          <a:lnTo>
                            <a:pt x="479" y="1639"/>
                          </a:lnTo>
                          <a:lnTo>
                            <a:pt x="471" y="1618"/>
                          </a:lnTo>
                          <a:lnTo>
                            <a:pt x="469" y="1601"/>
                          </a:lnTo>
                          <a:lnTo>
                            <a:pt x="468" y="1593"/>
                          </a:lnTo>
                          <a:lnTo>
                            <a:pt x="468" y="1584"/>
                          </a:lnTo>
                          <a:lnTo>
                            <a:pt x="466" y="1584"/>
                          </a:lnTo>
                          <a:lnTo>
                            <a:pt x="466" y="1584"/>
                          </a:lnTo>
                          <a:lnTo>
                            <a:pt x="466" y="1530"/>
                          </a:lnTo>
                          <a:lnTo>
                            <a:pt x="466" y="1530"/>
                          </a:lnTo>
                          <a:lnTo>
                            <a:pt x="463" y="1527"/>
                          </a:lnTo>
                          <a:lnTo>
                            <a:pt x="463" y="1522"/>
                          </a:lnTo>
                          <a:lnTo>
                            <a:pt x="460" y="1518"/>
                          </a:lnTo>
                          <a:lnTo>
                            <a:pt x="460" y="1513"/>
                          </a:lnTo>
                          <a:lnTo>
                            <a:pt x="457" y="1510"/>
                          </a:lnTo>
                          <a:lnTo>
                            <a:pt x="457" y="1505"/>
                          </a:lnTo>
                          <a:lnTo>
                            <a:pt x="453" y="1499"/>
                          </a:lnTo>
                          <a:lnTo>
                            <a:pt x="453" y="1495"/>
                          </a:lnTo>
                          <a:lnTo>
                            <a:pt x="451" y="1491"/>
                          </a:lnTo>
                          <a:lnTo>
                            <a:pt x="451" y="1488"/>
                          </a:lnTo>
                          <a:lnTo>
                            <a:pt x="445" y="1476"/>
                          </a:lnTo>
                          <a:lnTo>
                            <a:pt x="437" y="1465"/>
                          </a:lnTo>
                          <a:lnTo>
                            <a:pt x="437" y="1462"/>
                          </a:lnTo>
                          <a:lnTo>
                            <a:pt x="434" y="1462"/>
                          </a:lnTo>
                          <a:lnTo>
                            <a:pt x="434" y="1459"/>
                          </a:lnTo>
                          <a:lnTo>
                            <a:pt x="431" y="1456"/>
                          </a:lnTo>
                          <a:lnTo>
                            <a:pt x="425" y="1444"/>
                          </a:lnTo>
                          <a:lnTo>
                            <a:pt x="417" y="1435"/>
                          </a:lnTo>
                          <a:lnTo>
                            <a:pt x="417" y="1432"/>
                          </a:lnTo>
                          <a:lnTo>
                            <a:pt x="414" y="1428"/>
                          </a:lnTo>
                          <a:lnTo>
                            <a:pt x="411" y="1421"/>
                          </a:lnTo>
                          <a:lnTo>
                            <a:pt x="406" y="1418"/>
                          </a:lnTo>
                          <a:lnTo>
                            <a:pt x="406" y="1415"/>
                          </a:lnTo>
                          <a:lnTo>
                            <a:pt x="403" y="1412"/>
                          </a:lnTo>
                          <a:lnTo>
                            <a:pt x="400" y="1405"/>
                          </a:lnTo>
                          <a:lnTo>
                            <a:pt x="396" y="1402"/>
                          </a:lnTo>
                          <a:lnTo>
                            <a:pt x="394" y="1395"/>
                          </a:lnTo>
                          <a:lnTo>
                            <a:pt x="387" y="1385"/>
                          </a:lnTo>
                          <a:lnTo>
                            <a:pt x="379" y="1372"/>
                          </a:lnTo>
                          <a:lnTo>
                            <a:pt x="377" y="1370"/>
                          </a:lnTo>
                          <a:lnTo>
                            <a:pt x="371" y="1356"/>
                          </a:lnTo>
                          <a:lnTo>
                            <a:pt x="367" y="1352"/>
                          </a:lnTo>
                          <a:lnTo>
                            <a:pt x="357" y="1330"/>
                          </a:lnTo>
                          <a:lnTo>
                            <a:pt x="351" y="1325"/>
                          </a:lnTo>
                          <a:lnTo>
                            <a:pt x="350" y="1319"/>
                          </a:lnTo>
                          <a:lnTo>
                            <a:pt x="348" y="1318"/>
                          </a:lnTo>
                          <a:lnTo>
                            <a:pt x="347" y="1312"/>
                          </a:lnTo>
                          <a:lnTo>
                            <a:pt x="340" y="1305"/>
                          </a:lnTo>
                          <a:lnTo>
                            <a:pt x="339" y="1299"/>
                          </a:lnTo>
                          <a:lnTo>
                            <a:pt x="337" y="1298"/>
                          </a:lnTo>
                          <a:lnTo>
                            <a:pt x="336" y="1293"/>
                          </a:lnTo>
                          <a:lnTo>
                            <a:pt x="333" y="1292"/>
                          </a:lnTo>
                          <a:lnTo>
                            <a:pt x="333" y="1289"/>
                          </a:lnTo>
                          <a:lnTo>
                            <a:pt x="328" y="1281"/>
                          </a:lnTo>
                          <a:lnTo>
                            <a:pt x="328" y="1262"/>
                          </a:lnTo>
                          <a:lnTo>
                            <a:pt x="322" y="1247"/>
                          </a:lnTo>
                          <a:lnTo>
                            <a:pt x="310" y="1233"/>
                          </a:lnTo>
                          <a:lnTo>
                            <a:pt x="307" y="1224"/>
                          </a:lnTo>
                          <a:lnTo>
                            <a:pt x="302" y="1221"/>
                          </a:lnTo>
                          <a:lnTo>
                            <a:pt x="301" y="1225"/>
                          </a:lnTo>
                          <a:lnTo>
                            <a:pt x="305" y="1230"/>
                          </a:lnTo>
                          <a:lnTo>
                            <a:pt x="305" y="1233"/>
                          </a:lnTo>
                          <a:lnTo>
                            <a:pt x="302" y="1235"/>
                          </a:lnTo>
                          <a:lnTo>
                            <a:pt x="302" y="1230"/>
                          </a:lnTo>
                          <a:lnTo>
                            <a:pt x="297" y="1230"/>
                          </a:lnTo>
                          <a:lnTo>
                            <a:pt x="297" y="1235"/>
                          </a:lnTo>
                          <a:lnTo>
                            <a:pt x="314" y="1272"/>
                          </a:lnTo>
                          <a:lnTo>
                            <a:pt x="314" y="1272"/>
                          </a:lnTo>
                          <a:lnTo>
                            <a:pt x="314" y="1276"/>
                          </a:lnTo>
                          <a:lnTo>
                            <a:pt x="313" y="1276"/>
                          </a:lnTo>
                          <a:lnTo>
                            <a:pt x="313" y="1276"/>
                          </a:lnTo>
                          <a:lnTo>
                            <a:pt x="307" y="1272"/>
                          </a:lnTo>
                          <a:lnTo>
                            <a:pt x="307" y="1269"/>
                          </a:lnTo>
                          <a:lnTo>
                            <a:pt x="302" y="1265"/>
                          </a:lnTo>
                          <a:lnTo>
                            <a:pt x="302" y="1262"/>
                          </a:lnTo>
                          <a:lnTo>
                            <a:pt x="299" y="1259"/>
                          </a:lnTo>
                          <a:lnTo>
                            <a:pt x="299" y="1256"/>
                          </a:lnTo>
                          <a:lnTo>
                            <a:pt x="294" y="1253"/>
                          </a:lnTo>
                          <a:lnTo>
                            <a:pt x="294" y="1250"/>
                          </a:lnTo>
                          <a:lnTo>
                            <a:pt x="291" y="1247"/>
                          </a:lnTo>
                          <a:lnTo>
                            <a:pt x="291" y="1244"/>
                          </a:lnTo>
                          <a:lnTo>
                            <a:pt x="245" y="1195"/>
                          </a:lnTo>
                          <a:lnTo>
                            <a:pt x="245" y="1192"/>
                          </a:lnTo>
                          <a:lnTo>
                            <a:pt x="238" y="1184"/>
                          </a:lnTo>
                          <a:lnTo>
                            <a:pt x="238" y="1181"/>
                          </a:lnTo>
                          <a:lnTo>
                            <a:pt x="228" y="1173"/>
                          </a:lnTo>
                          <a:lnTo>
                            <a:pt x="228" y="1170"/>
                          </a:lnTo>
                          <a:lnTo>
                            <a:pt x="221" y="1162"/>
                          </a:lnTo>
                          <a:lnTo>
                            <a:pt x="213" y="1159"/>
                          </a:lnTo>
                          <a:lnTo>
                            <a:pt x="211" y="1153"/>
                          </a:lnTo>
                          <a:lnTo>
                            <a:pt x="208" y="1149"/>
                          </a:lnTo>
                          <a:lnTo>
                            <a:pt x="205" y="1146"/>
                          </a:lnTo>
                          <a:lnTo>
                            <a:pt x="201" y="1146"/>
                          </a:lnTo>
                          <a:lnTo>
                            <a:pt x="193" y="1138"/>
                          </a:lnTo>
                          <a:lnTo>
                            <a:pt x="193" y="1135"/>
                          </a:lnTo>
                          <a:lnTo>
                            <a:pt x="187" y="1129"/>
                          </a:lnTo>
                          <a:lnTo>
                            <a:pt x="188" y="1126"/>
                          </a:lnTo>
                          <a:lnTo>
                            <a:pt x="187" y="1121"/>
                          </a:lnTo>
                          <a:lnTo>
                            <a:pt x="179" y="1118"/>
                          </a:lnTo>
                          <a:lnTo>
                            <a:pt x="175" y="1112"/>
                          </a:lnTo>
                          <a:lnTo>
                            <a:pt x="172" y="1112"/>
                          </a:lnTo>
                          <a:lnTo>
                            <a:pt x="168" y="1107"/>
                          </a:lnTo>
                          <a:lnTo>
                            <a:pt x="164" y="1106"/>
                          </a:lnTo>
                          <a:lnTo>
                            <a:pt x="161" y="1102"/>
                          </a:lnTo>
                          <a:lnTo>
                            <a:pt x="156" y="1102"/>
                          </a:lnTo>
                          <a:lnTo>
                            <a:pt x="153" y="1098"/>
                          </a:lnTo>
                          <a:lnTo>
                            <a:pt x="144" y="1096"/>
                          </a:lnTo>
                          <a:lnTo>
                            <a:pt x="141" y="1092"/>
                          </a:lnTo>
                          <a:lnTo>
                            <a:pt x="138" y="1092"/>
                          </a:lnTo>
                          <a:lnTo>
                            <a:pt x="136" y="1095"/>
                          </a:lnTo>
                          <a:lnTo>
                            <a:pt x="127" y="1092"/>
                          </a:lnTo>
                          <a:lnTo>
                            <a:pt x="127" y="1092"/>
                          </a:lnTo>
                          <a:lnTo>
                            <a:pt x="127" y="1089"/>
                          </a:lnTo>
                          <a:lnTo>
                            <a:pt x="127" y="1089"/>
                          </a:lnTo>
                          <a:lnTo>
                            <a:pt x="119" y="1087"/>
                          </a:lnTo>
                          <a:lnTo>
                            <a:pt x="115" y="1079"/>
                          </a:lnTo>
                          <a:lnTo>
                            <a:pt x="109" y="1078"/>
                          </a:lnTo>
                          <a:lnTo>
                            <a:pt x="107" y="1075"/>
                          </a:lnTo>
                          <a:lnTo>
                            <a:pt x="104" y="1076"/>
                          </a:lnTo>
                          <a:lnTo>
                            <a:pt x="102" y="1073"/>
                          </a:lnTo>
                          <a:lnTo>
                            <a:pt x="99" y="1075"/>
                          </a:lnTo>
                          <a:lnTo>
                            <a:pt x="90" y="1066"/>
                          </a:lnTo>
                          <a:lnTo>
                            <a:pt x="89" y="1066"/>
                          </a:lnTo>
                          <a:lnTo>
                            <a:pt x="87" y="1061"/>
                          </a:lnTo>
                          <a:lnTo>
                            <a:pt x="81" y="1056"/>
                          </a:lnTo>
                          <a:lnTo>
                            <a:pt x="81" y="1053"/>
                          </a:lnTo>
                          <a:lnTo>
                            <a:pt x="73" y="1047"/>
                          </a:lnTo>
                          <a:lnTo>
                            <a:pt x="73" y="1044"/>
                          </a:lnTo>
                          <a:lnTo>
                            <a:pt x="67" y="1038"/>
                          </a:lnTo>
                          <a:lnTo>
                            <a:pt x="67" y="1035"/>
                          </a:lnTo>
                          <a:lnTo>
                            <a:pt x="61" y="1029"/>
                          </a:lnTo>
                          <a:lnTo>
                            <a:pt x="59" y="1018"/>
                          </a:lnTo>
                          <a:lnTo>
                            <a:pt x="53" y="1012"/>
                          </a:lnTo>
                          <a:lnTo>
                            <a:pt x="52" y="1012"/>
                          </a:lnTo>
                          <a:lnTo>
                            <a:pt x="49" y="1006"/>
                          </a:lnTo>
                          <a:lnTo>
                            <a:pt x="44" y="1004"/>
                          </a:lnTo>
                          <a:lnTo>
                            <a:pt x="30" y="972"/>
                          </a:lnTo>
                          <a:lnTo>
                            <a:pt x="27" y="970"/>
                          </a:lnTo>
                          <a:lnTo>
                            <a:pt x="21" y="955"/>
                          </a:lnTo>
                          <a:lnTo>
                            <a:pt x="23" y="941"/>
                          </a:lnTo>
                          <a:lnTo>
                            <a:pt x="16" y="935"/>
                          </a:lnTo>
                          <a:lnTo>
                            <a:pt x="13" y="921"/>
                          </a:lnTo>
                          <a:lnTo>
                            <a:pt x="13" y="915"/>
                          </a:lnTo>
                          <a:lnTo>
                            <a:pt x="16" y="912"/>
                          </a:lnTo>
                          <a:lnTo>
                            <a:pt x="16" y="880"/>
                          </a:lnTo>
                          <a:lnTo>
                            <a:pt x="13" y="870"/>
                          </a:lnTo>
                          <a:lnTo>
                            <a:pt x="7" y="835"/>
                          </a:lnTo>
                          <a:lnTo>
                            <a:pt x="1" y="830"/>
                          </a:lnTo>
                          <a:lnTo>
                            <a:pt x="0" y="826"/>
                          </a:lnTo>
                          <a:lnTo>
                            <a:pt x="4" y="823"/>
                          </a:lnTo>
                          <a:lnTo>
                            <a:pt x="4" y="823"/>
                          </a:lnTo>
                          <a:lnTo>
                            <a:pt x="7" y="829"/>
                          </a:lnTo>
                          <a:lnTo>
                            <a:pt x="7" y="829"/>
                          </a:lnTo>
                          <a:lnTo>
                            <a:pt x="15" y="827"/>
                          </a:lnTo>
                          <a:lnTo>
                            <a:pt x="32" y="778"/>
                          </a:lnTo>
                          <a:lnTo>
                            <a:pt x="55" y="755"/>
                          </a:lnTo>
                          <a:lnTo>
                            <a:pt x="58" y="746"/>
                          </a:lnTo>
                          <a:lnTo>
                            <a:pt x="61" y="746"/>
                          </a:lnTo>
                          <a:lnTo>
                            <a:pt x="72" y="733"/>
                          </a:lnTo>
                          <a:lnTo>
                            <a:pt x="75" y="721"/>
                          </a:lnTo>
                          <a:lnTo>
                            <a:pt x="78" y="721"/>
                          </a:lnTo>
                          <a:lnTo>
                            <a:pt x="79" y="718"/>
                          </a:lnTo>
                          <a:lnTo>
                            <a:pt x="90" y="706"/>
                          </a:lnTo>
                          <a:lnTo>
                            <a:pt x="92" y="673"/>
                          </a:lnTo>
                          <a:lnTo>
                            <a:pt x="93" y="673"/>
                          </a:lnTo>
                          <a:lnTo>
                            <a:pt x="90" y="637"/>
                          </a:lnTo>
                          <a:lnTo>
                            <a:pt x="93" y="626"/>
                          </a:lnTo>
                          <a:lnTo>
                            <a:pt x="92" y="623"/>
                          </a:lnTo>
                          <a:lnTo>
                            <a:pt x="89" y="623"/>
                          </a:lnTo>
                          <a:lnTo>
                            <a:pt x="89" y="618"/>
                          </a:lnTo>
                          <a:lnTo>
                            <a:pt x="92" y="620"/>
                          </a:lnTo>
                          <a:lnTo>
                            <a:pt x="93" y="612"/>
                          </a:lnTo>
                          <a:lnTo>
                            <a:pt x="98" y="610"/>
                          </a:lnTo>
                          <a:lnTo>
                            <a:pt x="92" y="607"/>
                          </a:lnTo>
                          <a:lnTo>
                            <a:pt x="92" y="604"/>
                          </a:lnTo>
                          <a:lnTo>
                            <a:pt x="104" y="604"/>
                          </a:lnTo>
                          <a:lnTo>
                            <a:pt x="106" y="597"/>
                          </a:lnTo>
                          <a:lnTo>
                            <a:pt x="112" y="592"/>
                          </a:lnTo>
                          <a:lnTo>
                            <a:pt x="118" y="563"/>
                          </a:lnTo>
                          <a:lnTo>
                            <a:pt x="121" y="561"/>
                          </a:lnTo>
                          <a:lnTo>
                            <a:pt x="122" y="555"/>
                          </a:lnTo>
                          <a:lnTo>
                            <a:pt x="127" y="552"/>
                          </a:lnTo>
                          <a:lnTo>
                            <a:pt x="130" y="547"/>
                          </a:lnTo>
                          <a:lnTo>
                            <a:pt x="133" y="546"/>
                          </a:lnTo>
                          <a:lnTo>
                            <a:pt x="133" y="543"/>
                          </a:lnTo>
                          <a:lnTo>
                            <a:pt x="136" y="541"/>
                          </a:lnTo>
                          <a:lnTo>
                            <a:pt x="136" y="538"/>
                          </a:lnTo>
                          <a:lnTo>
                            <a:pt x="138" y="537"/>
                          </a:lnTo>
                          <a:lnTo>
                            <a:pt x="144" y="521"/>
                          </a:lnTo>
                          <a:lnTo>
                            <a:pt x="147" y="521"/>
                          </a:lnTo>
                          <a:lnTo>
                            <a:pt x="153" y="506"/>
                          </a:lnTo>
                          <a:lnTo>
                            <a:pt x="150" y="500"/>
                          </a:lnTo>
                          <a:lnTo>
                            <a:pt x="153" y="486"/>
                          </a:lnTo>
                          <a:lnTo>
                            <a:pt x="144" y="477"/>
                          </a:lnTo>
                          <a:lnTo>
                            <a:pt x="208" y="452"/>
                          </a:lnTo>
                          <a:lnTo>
                            <a:pt x="265" y="440"/>
                          </a:lnTo>
                          <a:lnTo>
                            <a:pt x="322" y="432"/>
                          </a:lnTo>
                          <a:lnTo>
                            <a:pt x="348" y="417"/>
                          </a:lnTo>
                          <a:lnTo>
                            <a:pt x="348" y="417"/>
                          </a:lnTo>
                          <a:lnTo>
                            <a:pt x="348" y="375"/>
                          </a:lnTo>
                          <a:lnTo>
                            <a:pt x="336" y="328"/>
                          </a:lnTo>
                          <a:lnTo>
                            <a:pt x="330" y="260"/>
                          </a:lnTo>
                          <a:lnTo>
                            <a:pt x="328" y="192"/>
                          </a:lnTo>
                          <a:lnTo>
                            <a:pt x="320" y="138"/>
                          </a:lnTo>
                          <a:lnTo>
                            <a:pt x="320" y="138"/>
                          </a:lnTo>
                          <a:lnTo>
                            <a:pt x="307" y="111"/>
                          </a:lnTo>
                          <a:lnTo>
                            <a:pt x="293" y="97"/>
                          </a:lnTo>
                          <a:lnTo>
                            <a:pt x="293" y="97"/>
                          </a:lnTo>
                          <a:lnTo>
                            <a:pt x="288" y="85"/>
                          </a:lnTo>
                          <a:lnTo>
                            <a:pt x="288" y="85"/>
                          </a:lnTo>
                          <a:lnTo>
                            <a:pt x="305" y="55"/>
                          </a:lnTo>
                          <a:lnTo>
                            <a:pt x="314" y="45"/>
                          </a:lnTo>
                          <a:lnTo>
                            <a:pt x="314" y="45"/>
                          </a:lnTo>
                          <a:lnTo>
                            <a:pt x="314" y="0"/>
                          </a:lnTo>
                          <a:lnTo>
                            <a:pt x="314" y="0"/>
                          </a:lnTo>
                          <a:lnTo>
                            <a:pt x="371" y="17"/>
                          </a:lnTo>
                          <a:lnTo>
                            <a:pt x="425" y="37"/>
                          </a:lnTo>
                          <a:lnTo>
                            <a:pt x="425" y="37"/>
                          </a:lnTo>
                          <a:lnTo>
                            <a:pt x="489" y="65"/>
                          </a:lnTo>
                          <a:lnTo>
                            <a:pt x="489" y="65"/>
                          </a:lnTo>
                          <a:lnTo>
                            <a:pt x="621" y="106"/>
                          </a:lnTo>
                          <a:close/>
                        </a:path>
                      </a:pathLst>
                    </a:custGeom>
                    <a:solidFill>
                      <a:srgbClr val="EE8D71"/>
                    </a:solidFill>
                    <a:ln>
                      <a:noFill/>
                    </a:ln>
                  </p:spPr>
                  <p:txBody>
                    <a:bodyPr anchorCtr="0" anchor="ctr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descr="{&quot;Key&quot;:&quot;bahrain&quot;,&quot;Name&quot;:&quot;Bahrain&quot;,&quot;Value&quot;:1.0,&quot;Formula&quot;:&quot;&quot;,&quot;Text&quot;:&quot;&quot;,&quot;OfficeApplication&quot;:1,&quot;HasValue&quot;:true}" id="142" name="Google Shape;142;p1"/>
                    <p:cNvSpPr/>
                    <p:nvPr/>
                  </p:nvSpPr>
                  <p:spPr>
                    <a:xfrm>
                      <a:off x="6636985" y="4437839"/>
                      <a:ext cx="16089" cy="21838"/>
                    </a:xfrm>
                    <a:custGeom>
                      <a:rect b="b" l="l" r="r" t="t"/>
                      <a:pathLst>
                        <a:path extrusionOk="0" h="566" w="417">
                          <a:moveTo>
                            <a:pt x="210" y="48"/>
                          </a:moveTo>
                          <a:lnTo>
                            <a:pt x="215" y="52"/>
                          </a:lnTo>
                          <a:lnTo>
                            <a:pt x="236" y="59"/>
                          </a:lnTo>
                          <a:lnTo>
                            <a:pt x="262" y="60"/>
                          </a:lnTo>
                          <a:lnTo>
                            <a:pt x="268" y="68"/>
                          </a:lnTo>
                          <a:lnTo>
                            <a:pt x="275" y="69"/>
                          </a:lnTo>
                          <a:lnTo>
                            <a:pt x="275" y="77"/>
                          </a:lnTo>
                          <a:lnTo>
                            <a:pt x="267" y="85"/>
                          </a:lnTo>
                          <a:lnTo>
                            <a:pt x="258" y="83"/>
                          </a:lnTo>
                          <a:lnTo>
                            <a:pt x="268" y="94"/>
                          </a:lnTo>
                          <a:lnTo>
                            <a:pt x="268" y="111"/>
                          </a:lnTo>
                          <a:lnTo>
                            <a:pt x="259" y="135"/>
                          </a:lnTo>
                          <a:lnTo>
                            <a:pt x="264" y="169"/>
                          </a:lnTo>
                          <a:lnTo>
                            <a:pt x="261" y="174"/>
                          </a:lnTo>
                          <a:lnTo>
                            <a:pt x="252" y="174"/>
                          </a:lnTo>
                          <a:lnTo>
                            <a:pt x="256" y="182"/>
                          </a:lnTo>
                          <a:lnTo>
                            <a:pt x="265" y="178"/>
                          </a:lnTo>
                          <a:lnTo>
                            <a:pt x="270" y="217"/>
                          </a:lnTo>
                          <a:lnTo>
                            <a:pt x="288" y="217"/>
                          </a:lnTo>
                          <a:lnTo>
                            <a:pt x="290" y="226"/>
                          </a:lnTo>
                          <a:lnTo>
                            <a:pt x="281" y="234"/>
                          </a:lnTo>
                          <a:lnTo>
                            <a:pt x="270" y="234"/>
                          </a:lnTo>
                          <a:lnTo>
                            <a:pt x="272" y="281"/>
                          </a:lnTo>
                          <a:lnTo>
                            <a:pt x="281" y="280"/>
                          </a:lnTo>
                          <a:lnTo>
                            <a:pt x="288" y="285"/>
                          </a:lnTo>
                          <a:lnTo>
                            <a:pt x="288" y="289"/>
                          </a:lnTo>
                          <a:lnTo>
                            <a:pt x="279" y="291"/>
                          </a:lnTo>
                          <a:lnTo>
                            <a:pt x="272" y="288"/>
                          </a:lnTo>
                          <a:lnTo>
                            <a:pt x="270" y="318"/>
                          </a:lnTo>
                          <a:lnTo>
                            <a:pt x="265" y="318"/>
                          </a:lnTo>
                          <a:lnTo>
                            <a:pt x="259" y="311"/>
                          </a:lnTo>
                          <a:lnTo>
                            <a:pt x="247" y="312"/>
                          </a:lnTo>
                          <a:lnTo>
                            <a:pt x="258" y="301"/>
                          </a:lnTo>
                          <a:lnTo>
                            <a:pt x="261" y="291"/>
                          </a:lnTo>
                          <a:lnTo>
                            <a:pt x="252" y="294"/>
                          </a:lnTo>
                          <a:lnTo>
                            <a:pt x="252" y="301"/>
                          </a:lnTo>
                          <a:lnTo>
                            <a:pt x="245" y="301"/>
                          </a:lnTo>
                          <a:lnTo>
                            <a:pt x="245" y="288"/>
                          </a:lnTo>
                          <a:lnTo>
                            <a:pt x="238" y="285"/>
                          </a:lnTo>
                          <a:lnTo>
                            <a:pt x="244" y="271"/>
                          </a:lnTo>
                          <a:lnTo>
                            <a:pt x="230" y="269"/>
                          </a:lnTo>
                          <a:lnTo>
                            <a:pt x="224" y="257"/>
                          </a:lnTo>
                          <a:lnTo>
                            <a:pt x="227" y="255"/>
                          </a:lnTo>
                          <a:lnTo>
                            <a:pt x="232" y="265"/>
                          </a:lnTo>
                          <a:lnTo>
                            <a:pt x="242" y="265"/>
                          </a:lnTo>
                          <a:lnTo>
                            <a:pt x="242" y="222"/>
                          </a:lnTo>
                          <a:lnTo>
                            <a:pt x="235" y="222"/>
                          </a:lnTo>
                          <a:lnTo>
                            <a:pt x="239" y="232"/>
                          </a:lnTo>
                          <a:lnTo>
                            <a:pt x="239" y="235"/>
                          </a:lnTo>
                          <a:lnTo>
                            <a:pt x="235" y="235"/>
                          </a:lnTo>
                          <a:lnTo>
                            <a:pt x="238" y="254"/>
                          </a:lnTo>
                          <a:lnTo>
                            <a:pt x="224" y="251"/>
                          </a:lnTo>
                          <a:lnTo>
                            <a:pt x="227" y="243"/>
                          </a:lnTo>
                          <a:lnTo>
                            <a:pt x="222" y="238"/>
                          </a:lnTo>
                          <a:lnTo>
                            <a:pt x="222" y="235"/>
                          </a:lnTo>
                          <a:lnTo>
                            <a:pt x="226" y="235"/>
                          </a:lnTo>
                          <a:lnTo>
                            <a:pt x="222" y="229"/>
                          </a:lnTo>
                          <a:lnTo>
                            <a:pt x="213" y="228"/>
                          </a:lnTo>
                          <a:lnTo>
                            <a:pt x="210" y="231"/>
                          </a:lnTo>
                          <a:lnTo>
                            <a:pt x="204" y="231"/>
                          </a:lnTo>
                          <a:lnTo>
                            <a:pt x="204" y="220"/>
                          </a:lnTo>
                          <a:lnTo>
                            <a:pt x="179" y="222"/>
                          </a:lnTo>
                          <a:lnTo>
                            <a:pt x="176" y="228"/>
                          </a:lnTo>
                          <a:lnTo>
                            <a:pt x="163" y="234"/>
                          </a:lnTo>
                          <a:lnTo>
                            <a:pt x="166" y="243"/>
                          </a:lnTo>
                          <a:lnTo>
                            <a:pt x="186" y="231"/>
                          </a:lnTo>
                          <a:lnTo>
                            <a:pt x="192" y="231"/>
                          </a:lnTo>
                          <a:lnTo>
                            <a:pt x="192" y="234"/>
                          </a:lnTo>
                          <a:lnTo>
                            <a:pt x="173" y="252"/>
                          </a:lnTo>
                          <a:lnTo>
                            <a:pt x="169" y="252"/>
                          </a:lnTo>
                          <a:lnTo>
                            <a:pt x="172" y="255"/>
                          </a:lnTo>
                          <a:lnTo>
                            <a:pt x="172" y="269"/>
                          </a:lnTo>
                          <a:lnTo>
                            <a:pt x="170" y="272"/>
                          </a:lnTo>
                          <a:lnTo>
                            <a:pt x="163" y="272"/>
                          </a:lnTo>
                          <a:lnTo>
                            <a:pt x="158" y="238"/>
                          </a:lnTo>
                          <a:lnTo>
                            <a:pt x="147" y="240"/>
                          </a:lnTo>
                          <a:lnTo>
                            <a:pt x="144" y="237"/>
                          </a:lnTo>
                          <a:lnTo>
                            <a:pt x="147" y="223"/>
                          </a:lnTo>
                          <a:lnTo>
                            <a:pt x="135" y="226"/>
                          </a:lnTo>
                          <a:lnTo>
                            <a:pt x="121" y="189"/>
                          </a:lnTo>
                          <a:lnTo>
                            <a:pt x="124" y="183"/>
                          </a:lnTo>
                          <a:lnTo>
                            <a:pt x="130" y="182"/>
                          </a:lnTo>
                          <a:lnTo>
                            <a:pt x="130" y="177"/>
                          </a:lnTo>
                          <a:lnTo>
                            <a:pt x="124" y="177"/>
                          </a:lnTo>
                          <a:lnTo>
                            <a:pt x="123" y="182"/>
                          </a:lnTo>
                          <a:lnTo>
                            <a:pt x="118" y="178"/>
                          </a:lnTo>
                          <a:lnTo>
                            <a:pt x="118" y="174"/>
                          </a:lnTo>
                          <a:lnTo>
                            <a:pt x="112" y="174"/>
                          </a:lnTo>
                          <a:lnTo>
                            <a:pt x="115" y="166"/>
                          </a:lnTo>
                          <a:lnTo>
                            <a:pt x="103" y="175"/>
                          </a:lnTo>
                          <a:lnTo>
                            <a:pt x="103" y="195"/>
                          </a:lnTo>
                          <a:lnTo>
                            <a:pt x="97" y="203"/>
                          </a:lnTo>
                          <a:lnTo>
                            <a:pt x="97" y="229"/>
                          </a:lnTo>
                          <a:lnTo>
                            <a:pt x="90" y="240"/>
                          </a:lnTo>
                          <a:lnTo>
                            <a:pt x="84" y="240"/>
                          </a:lnTo>
                          <a:lnTo>
                            <a:pt x="81" y="249"/>
                          </a:lnTo>
                          <a:lnTo>
                            <a:pt x="54" y="252"/>
                          </a:lnTo>
                          <a:lnTo>
                            <a:pt x="50" y="241"/>
                          </a:lnTo>
                          <a:lnTo>
                            <a:pt x="35" y="234"/>
                          </a:lnTo>
                          <a:lnTo>
                            <a:pt x="27" y="217"/>
                          </a:lnTo>
                          <a:lnTo>
                            <a:pt x="21" y="217"/>
                          </a:lnTo>
                          <a:lnTo>
                            <a:pt x="14" y="211"/>
                          </a:lnTo>
                          <a:lnTo>
                            <a:pt x="14" y="200"/>
                          </a:lnTo>
                          <a:lnTo>
                            <a:pt x="18" y="194"/>
                          </a:lnTo>
                          <a:lnTo>
                            <a:pt x="11" y="132"/>
                          </a:lnTo>
                          <a:lnTo>
                            <a:pt x="14" y="125"/>
                          </a:lnTo>
                          <a:lnTo>
                            <a:pt x="7" y="112"/>
                          </a:lnTo>
                          <a:lnTo>
                            <a:pt x="11" y="109"/>
                          </a:lnTo>
                          <a:lnTo>
                            <a:pt x="20" y="89"/>
                          </a:lnTo>
                          <a:lnTo>
                            <a:pt x="12" y="89"/>
                          </a:lnTo>
                          <a:lnTo>
                            <a:pt x="11" y="85"/>
                          </a:lnTo>
                          <a:lnTo>
                            <a:pt x="11" y="59"/>
                          </a:lnTo>
                          <a:lnTo>
                            <a:pt x="0" y="57"/>
                          </a:lnTo>
                          <a:lnTo>
                            <a:pt x="3" y="48"/>
                          </a:lnTo>
                          <a:lnTo>
                            <a:pt x="17" y="48"/>
                          </a:lnTo>
                          <a:lnTo>
                            <a:pt x="20" y="55"/>
                          </a:lnTo>
                          <a:lnTo>
                            <a:pt x="38" y="55"/>
                          </a:lnTo>
                          <a:lnTo>
                            <a:pt x="44" y="63"/>
                          </a:lnTo>
                          <a:lnTo>
                            <a:pt x="52" y="55"/>
                          </a:lnTo>
                          <a:lnTo>
                            <a:pt x="47" y="46"/>
                          </a:lnTo>
                          <a:lnTo>
                            <a:pt x="55" y="43"/>
                          </a:lnTo>
                          <a:lnTo>
                            <a:pt x="63" y="29"/>
                          </a:lnTo>
                          <a:lnTo>
                            <a:pt x="69" y="29"/>
                          </a:lnTo>
                          <a:lnTo>
                            <a:pt x="69" y="32"/>
                          </a:lnTo>
                          <a:lnTo>
                            <a:pt x="61" y="45"/>
                          </a:lnTo>
                          <a:lnTo>
                            <a:pt x="70" y="43"/>
                          </a:lnTo>
                          <a:lnTo>
                            <a:pt x="77" y="39"/>
                          </a:lnTo>
                          <a:lnTo>
                            <a:pt x="72" y="28"/>
                          </a:lnTo>
                          <a:lnTo>
                            <a:pt x="84" y="20"/>
                          </a:lnTo>
                          <a:lnTo>
                            <a:pt x="98" y="23"/>
                          </a:lnTo>
                          <a:lnTo>
                            <a:pt x="101" y="15"/>
                          </a:lnTo>
                          <a:lnTo>
                            <a:pt x="97" y="9"/>
                          </a:lnTo>
                          <a:lnTo>
                            <a:pt x="118" y="9"/>
                          </a:lnTo>
                          <a:lnTo>
                            <a:pt x="118" y="3"/>
                          </a:lnTo>
                          <a:lnTo>
                            <a:pt x="130" y="0"/>
                          </a:lnTo>
                          <a:lnTo>
                            <a:pt x="140" y="8"/>
                          </a:lnTo>
                          <a:lnTo>
                            <a:pt x="163" y="6"/>
                          </a:lnTo>
                          <a:lnTo>
                            <a:pt x="163" y="15"/>
                          </a:lnTo>
                          <a:lnTo>
                            <a:pt x="184" y="39"/>
                          </a:lnTo>
                          <a:lnTo>
                            <a:pt x="195" y="42"/>
                          </a:lnTo>
                          <a:lnTo>
                            <a:pt x="201" y="48"/>
                          </a:lnTo>
                          <a:lnTo>
                            <a:pt x="210" y="48"/>
                          </a:lnTo>
                          <a:close/>
                          <a:moveTo>
                            <a:pt x="295" y="301"/>
                          </a:moveTo>
                          <a:lnTo>
                            <a:pt x="296" y="311"/>
                          </a:lnTo>
                          <a:lnTo>
                            <a:pt x="305" y="311"/>
                          </a:lnTo>
                          <a:lnTo>
                            <a:pt x="305" y="317"/>
                          </a:lnTo>
                          <a:lnTo>
                            <a:pt x="315" y="317"/>
                          </a:lnTo>
                          <a:lnTo>
                            <a:pt x="315" y="320"/>
                          </a:lnTo>
                          <a:lnTo>
                            <a:pt x="308" y="325"/>
                          </a:lnTo>
                          <a:lnTo>
                            <a:pt x="310" y="328"/>
                          </a:lnTo>
                          <a:lnTo>
                            <a:pt x="397" y="331"/>
                          </a:lnTo>
                          <a:lnTo>
                            <a:pt x="397" y="383"/>
                          </a:lnTo>
                          <a:lnTo>
                            <a:pt x="370" y="386"/>
                          </a:lnTo>
                          <a:lnTo>
                            <a:pt x="370" y="443"/>
                          </a:lnTo>
                          <a:lnTo>
                            <a:pt x="384" y="443"/>
                          </a:lnTo>
                          <a:lnTo>
                            <a:pt x="408" y="498"/>
                          </a:lnTo>
                          <a:lnTo>
                            <a:pt x="417" y="503"/>
                          </a:lnTo>
                          <a:lnTo>
                            <a:pt x="417" y="520"/>
                          </a:lnTo>
                          <a:lnTo>
                            <a:pt x="410" y="520"/>
                          </a:lnTo>
                          <a:lnTo>
                            <a:pt x="404" y="500"/>
                          </a:lnTo>
                          <a:lnTo>
                            <a:pt x="399" y="498"/>
                          </a:lnTo>
                          <a:lnTo>
                            <a:pt x="401" y="503"/>
                          </a:lnTo>
                          <a:lnTo>
                            <a:pt x="361" y="521"/>
                          </a:lnTo>
                          <a:lnTo>
                            <a:pt x="356" y="524"/>
                          </a:lnTo>
                          <a:lnTo>
                            <a:pt x="353" y="538"/>
                          </a:lnTo>
                          <a:lnTo>
                            <a:pt x="362" y="543"/>
                          </a:lnTo>
                          <a:lnTo>
                            <a:pt x="365" y="554"/>
                          </a:lnTo>
                          <a:lnTo>
                            <a:pt x="373" y="557"/>
                          </a:lnTo>
                          <a:lnTo>
                            <a:pt x="374" y="566"/>
                          </a:lnTo>
                          <a:lnTo>
                            <a:pt x="327" y="566"/>
                          </a:lnTo>
                          <a:lnTo>
                            <a:pt x="325" y="563"/>
                          </a:lnTo>
                          <a:lnTo>
                            <a:pt x="325" y="554"/>
                          </a:lnTo>
                          <a:lnTo>
                            <a:pt x="322" y="549"/>
                          </a:lnTo>
                          <a:lnTo>
                            <a:pt x="308" y="549"/>
                          </a:lnTo>
                          <a:lnTo>
                            <a:pt x="311" y="541"/>
                          </a:lnTo>
                          <a:lnTo>
                            <a:pt x="302" y="532"/>
                          </a:lnTo>
                          <a:lnTo>
                            <a:pt x="298" y="518"/>
                          </a:lnTo>
                          <a:lnTo>
                            <a:pt x="295" y="515"/>
                          </a:lnTo>
                          <a:lnTo>
                            <a:pt x="296" y="501"/>
                          </a:lnTo>
                          <a:lnTo>
                            <a:pt x="292" y="497"/>
                          </a:lnTo>
                          <a:lnTo>
                            <a:pt x="296" y="497"/>
                          </a:lnTo>
                          <a:lnTo>
                            <a:pt x="296" y="495"/>
                          </a:lnTo>
                          <a:lnTo>
                            <a:pt x="285" y="452"/>
                          </a:lnTo>
                          <a:lnTo>
                            <a:pt x="272" y="438"/>
                          </a:lnTo>
                          <a:lnTo>
                            <a:pt x="264" y="437"/>
                          </a:lnTo>
                          <a:lnTo>
                            <a:pt x="262" y="417"/>
                          </a:lnTo>
                          <a:lnTo>
                            <a:pt x="253" y="408"/>
                          </a:lnTo>
                          <a:lnTo>
                            <a:pt x="250" y="392"/>
                          </a:lnTo>
                          <a:lnTo>
                            <a:pt x="238" y="381"/>
                          </a:lnTo>
                          <a:lnTo>
                            <a:pt x="239" y="368"/>
                          </a:lnTo>
                          <a:lnTo>
                            <a:pt x="250" y="366"/>
                          </a:lnTo>
                          <a:lnTo>
                            <a:pt x="258" y="372"/>
                          </a:lnTo>
                          <a:lnTo>
                            <a:pt x="258" y="354"/>
                          </a:lnTo>
                          <a:lnTo>
                            <a:pt x="247" y="352"/>
                          </a:lnTo>
                          <a:lnTo>
                            <a:pt x="244" y="348"/>
                          </a:lnTo>
                          <a:lnTo>
                            <a:pt x="245" y="335"/>
                          </a:lnTo>
                          <a:lnTo>
                            <a:pt x="265" y="338"/>
                          </a:lnTo>
                          <a:lnTo>
                            <a:pt x="272" y="323"/>
                          </a:lnTo>
                          <a:lnTo>
                            <a:pt x="278" y="318"/>
                          </a:lnTo>
                          <a:lnTo>
                            <a:pt x="275" y="306"/>
                          </a:lnTo>
                          <a:lnTo>
                            <a:pt x="281" y="306"/>
                          </a:lnTo>
                          <a:lnTo>
                            <a:pt x="281" y="301"/>
                          </a:lnTo>
                          <a:lnTo>
                            <a:pt x="295" y="301"/>
                          </a:lnTo>
                          <a:lnTo>
                            <a:pt x="295" y="301"/>
                          </a:lnTo>
                          <a:close/>
                        </a:path>
                      </a:pathLst>
                    </a:custGeom>
                    <a:solidFill>
                      <a:srgbClr val="F4B6A4"/>
                    </a:solidFill>
                    <a:ln>
                      <a:noFill/>
                    </a:ln>
                  </p:spPr>
                  <p:txBody>
                    <a:bodyPr anchorCtr="0" anchor="ctr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descr="{&quot;Key&quot;:&quot;bahrain&quot;,&quot;Name&quot;:&quot;Bahrain&quot;,&quot;Value&quot;:1.0,&quot;Formula&quot;:&quot;&quot;,&quot;Text&quot;:&quot;&quot;,&quot;OfficeApplication&quot;:1,&quot;HasValue&quot;:true}" id="143" name="Google Shape;143;p1"/>
                    <p:cNvSpPr/>
                    <p:nvPr/>
                  </p:nvSpPr>
                  <p:spPr>
                    <a:xfrm>
                      <a:off x="6620433" y="4457053"/>
                      <a:ext cx="30481" cy="20140"/>
                    </a:xfrm>
                    <a:custGeom>
                      <a:rect b="b" l="l" r="r" t="t"/>
                      <a:pathLst>
                        <a:path extrusionOk="0" h="522" w="790">
                          <a:moveTo>
                            <a:pt x="642" y="228"/>
                          </a:moveTo>
                          <a:lnTo>
                            <a:pt x="645" y="245"/>
                          </a:lnTo>
                          <a:lnTo>
                            <a:pt x="651" y="246"/>
                          </a:lnTo>
                          <a:lnTo>
                            <a:pt x="662" y="263"/>
                          </a:lnTo>
                          <a:lnTo>
                            <a:pt x="662" y="271"/>
                          </a:lnTo>
                          <a:lnTo>
                            <a:pt x="650" y="276"/>
                          </a:lnTo>
                          <a:lnTo>
                            <a:pt x="642" y="283"/>
                          </a:lnTo>
                          <a:lnTo>
                            <a:pt x="624" y="291"/>
                          </a:lnTo>
                          <a:lnTo>
                            <a:pt x="615" y="291"/>
                          </a:lnTo>
                          <a:lnTo>
                            <a:pt x="608" y="274"/>
                          </a:lnTo>
                          <a:lnTo>
                            <a:pt x="596" y="277"/>
                          </a:lnTo>
                          <a:lnTo>
                            <a:pt x="596" y="282"/>
                          </a:lnTo>
                          <a:lnTo>
                            <a:pt x="587" y="283"/>
                          </a:lnTo>
                          <a:lnTo>
                            <a:pt x="582" y="289"/>
                          </a:lnTo>
                          <a:lnTo>
                            <a:pt x="575" y="289"/>
                          </a:lnTo>
                          <a:lnTo>
                            <a:pt x="575" y="286"/>
                          </a:lnTo>
                          <a:lnTo>
                            <a:pt x="564" y="288"/>
                          </a:lnTo>
                          <a:lnTo>
                            <a:pt x="569" y="305"/>
                          </a:lnTo>
                          <a:lnTo>
                            <a:pt x="569" y="315"/>
                          </a:lnTo>
                          <a:lnTo>
                            <a:pt x="578" y="320"/>
                          </a:lnTo>
                          <a:lnTo>
                            <a:pt x="585" y="328"/>
                          </a:lnTo>
                          <a:lnTo>
                            <a:pt x="585" y="334"/>
                          </a:lnTo>
                          <a:lnTo>
                            <a:pt x="576" y="335"/>
                          </a:lnTo>
                          <a:lnTo>
                            <a:pt x="578" y="351"/>
                          </a:lnTo>
                          <a:lnTo>
                            <a:pt x="572" y="352"/>
                          </a:lnTo>
                          <a:lnTo>
                            <a:pt x="572" y="357"/>
                          </a:lnTo>
                          <a:lnTo>
                            <a:pt x="575" y="354"/>
                          </a:lnTo>
                          <a:lnTo>
                            <a:pt x="582" y="355"/>
                          </a:lnTo>
                          <a:lnTo>
                            <a:pt x="584" y="362"/>
                          </a:lnTo>
                          <a:lnTo>
                            <a:pt x="581" y="363"/>
                          </a:lnTo>
                          <a:lnTo>
                            <a:pt x="590" y="363"/>
                          </a:lnTo>
                          <a:lnTo>
                            <a:pt x="604" y="394"/>
                          </a:lnTo>
                          <a:lnTo>
                            <a:pt x="601" y="397"/>
                          </a:lnTo>
                          <a:lnTo>
                            <a:pt x="613" y="418"/>
                          </a:lnTo>
                          <a:lnTo>
                            <a:pt x="607" y="426"/>
                          </a:lnTo>
                          <a:lnTo>
                            <a:pt x="596" y="425"/>
                          </a:lnTo>
                          <a:lnTo>
                            <a:pt x="598" y="437"/>
                          </a:lnTo>
                          <a:lnTo>
                            <a:pt x="605" y="435"/>
                          </a:lnTo>
                          <a:lnTo>
                            <a:pt x="604" y="448"/>
                          </a:lnTo>
                          <a:lnTo>
                            <a:pt x="598" y="448"/>
                          </a:lnTo>
                          <a:lnTo>
                            <a:pt x="598" y="451"/>
                          </a:lnTo>
                          <a:lnTo>
                            <a:pt x="585" y="443"/>
                          </a:lnTo>
                          <a:lnTo>
                            <a:pt x="585" y="440"/>
                          </a:lnTo>
                          <a:lnTo>
                            <a:pt x="588" y="440"/>
                          </a:lnTo>
                          <a:lnTo>
                            <a:pt x="585" y="432"/>
                          </a:lnTo>
                          <a:lnTo>
                            <a:pt x="573" y="434"/>
                          </a:lnTo>
                          <a:lnTo>
                            <a:pt x="570" y="428"/>
                          </a:lnTo>
                          <a:lnTo>
                            <a:pt x="573" y="417"/>
                          </a:lnTo>
                          <a:lnTo>
                            <a:pt x="567" y="415"/>
                          </a:lnTo>
                          <a:lnTo>
                            <a:pt x="562" y="394"/>
                          </a:lnTo>
                          <a:lnTo>
                            <a:pt x="535" y="334"/>
                          </a:lnTo>
                          <a:lnTo>
                            <a:pt x="532" y="334"/>
                          </a:lnTo>
                          <a:lnTo>
                            <a:pt x="526" y="323"/>
                          </a:lnTo>
                          <a:lnTo>
                            <a:pt x="518" y="328"/>
                          </a:lnTo>
                          <a:lnTo>
                            <a:pt x="522" y="320"/>
                          </a:lnTo>
                          <a:lnTo>
                            <a:pt x="509" y="285"/>
                          </a:lnTo>
                          <a:lnTo>
                            <a:pt x="502" y="277"/>
                          </a:lnTo>
                          <a:lnTo>
                            <a:pt x="496" y="279"/>
                          </a:lnTo>
                          <a:lnTo>
                            <a:pt x="490" y="285"/>
                          </a:lnTo>
                          <a:lnTo>
                            <a:pt x="496" y="289"/>
                          </a:lnTo>
                          <a:lnTo>
                            <a:pt x="512" y="322"/>
                          </a:lnTo>
                          <a:lnTo>
                            <a:pt x="515" y="342"/>
                          </a:lnTo>
                          <a:lnTo>
                            <a:pt x="524" y="363"/>
                          </a:lnTo>
                          <a:lnTo>
                            <a:pt x="535" y="383"/>
                          </a:lnTo>
                          <a:lnTo>
                            <a:pt x="555" y="402"/>
                          </a:lnTo>
                          <a:lnTo>
                            <a:pt x="561" y="412"/>
                          </a:lnTo>
                          <a:lnTo>
                            <a:pt x="558" y="422"/>
                          </a:lnTo>
                          <a:lnTo>
                            <a:pt x="561" y="423"/>
                          </a:lnTo>
                          <a:lnTo>
                            <a:pt x="562" y="432"/>
                          </a:lnTo>
                          <a:lnTo>
                            <a:pt x="565" y="432"/>
                          </a:lnTo>
                          <a:lnTo>
                            <a:pt x="564" y="438"/>
                          </a:lnTo>
                          <a:lnTo>
                            <a:pt x="553" y="440"/>
                          </a:lnTo>
                          <a:lnTo>
                            <a:pt x="552" y="446"/>
                          </a:lnTo>
                          <a:lnTo>
                            <a:pt x="552" y="443"/>
                          </a:lnTo>
                          <a:lnTo>
                            <a:pt x="542" y="446"/>
                          </a:lnTo>
                          <a:lnTo>
                            <a:pt x="541" y="454"/>
                          </a:lnTo>
                          <a:lnTo>
                            <a:pt x="521" y="469"/>
                          </a:lnTo>
                          <a:lnTo>
                            <a:pt x="518" y="478"/>
                          </a:lnTo>
                          <a:lnTo>
                            <a:pt x="527" y="478"/>
                          </a:lnTo>
                          <a:lnTo>
                            <a:pt x="524" y="486"/>
                          </a:lnTo>
                          <a:lnTo>
                            <a:pt x="512" y="489"/>
                          </a:lnTo>
                          <a:lnTo>
                            <a:pt x="512" y="502"/>
                          </a:lnTo>
                          <a:lnTo>
                            <a:pt x="518" y="517"/>
                          </a:lnTo>
                          <a:lnTo>
                            <a:pt x="518" y="517"/>
                          </a:lnTo>
                          <a:lnTo>
                            <a:pt x="518" y="517"/>
                          </a:lnTo>
                          <a:lnTo>
                            <a:pt x="518" y="517"/>
                          </a:lnTo>
                          <a:lnTo>
                            <a:pt x="483" y="491"/>
                          </a:lnTo>
                          <a:lnTo>
                            <a:pt x="452" y="457"/>
                          </a:lnTo>
                          <a:lnTo>
                            <a:pt x="436" y="431"/>
                          </a:lnTo>
                          <a:lnTo>
                            <a:pt x="432" y="405"/>
                          </a:lnTo>
                          <a:lnTo>
                            <a:pt x="432" y="405"/>
                          </a:lnTo>
                          <a:lnTo>
                            <a:pt x="424" y="391"/>
                          </a:lnTo>
                          <a:lnTo>
                            <a:pt x="424" y="391"/>
                          </a:lnTo>
                          <a:lnTo>
                            <a:pt x="397" y="411"/>
                          </a:lnTo>
                          <a:lnTo>
                            <a:pt x="381" y="412"/>
                          </a:lnTo>
                          <a:lnTo>
                            <a:pt x="218" y="362"/>
                          </a:lnTo>
                          <a:lnTo>
                            <a:pt x="218" y="362"/>
                          </a:lnTo>
                          <a:lnTo>
                            <a:pt x="155" y="334"/>
                          </a:lnTo>
                          <a:lnTo>
                            <a:pt x="155" y="334"/>
                          </a:lnTo>
                          <a:lnTo>
                            <a:pt x="45" y="297"/>
                          </a:lnTo>
                          <a:lnTo>
                            <a:pt x="45" y="297"/>
                          </a:lnTo>
                          <a:lnTo>
                            <a:pt x="33" y="252"/>
                          </a:lnTo>
                          <a:lnTo>
                            <a:pt x="16" y="216"/>
                          </a:lnTo>
                          <a:lnTo>
                            <a:pt x="6" y="176"/>
                          </a:lnTo>
                          <a:lnTo>
                            <a:pt x="0" y="123"/>
                          </a:lnTo>
                          <a:lnTo>
                            <a:pt x="0" y="79"/>
                          </a:lnTo>
                          <a:lnTo>
                            <a:pt x="13" y="59"/>
                          </a:lnTo>
                          <a:lnTo>
                            <a:pt x="30" y="51"/>
                          </a:lnTo>
                          <a:lnTo>
                            <a:pt x="56" y="48"/>
                          </a:lnTo>
                          <a:lnTo>
                            <a:pt x="122" y="16"/>
                          </a:lnTo>
                          <a:lnTo>
                            <a:pt x="220" y="6"/>
                          </a:lnTo>
                          <a:lnTo>
                            <a:pt x="252" y="0"/>
                          </a:lnTo>
                          <a:lnTo>
                            <a:pt x="254" y="5"/>
                          </a:lnTo>
                          <a:lnTo>
                            <a:pt x="261" y="6"/>
                          </a:lnTo>
                          <a:lnTo>
                            <a:pt x="261" y="6"/>
                          </a:lnTo>
                          <a:lnTo>
                            <a:pt x="261" y="13"/>
                          </a:lnTo>
                          <a:lnTo>
                            <a:pt x="255" y="14"/>
                          </a:lnTo>
                          <a:lnTo>
                            <a:pt x="251" y="3"/>
                          </a:lnTo>
                          <a:lnTo>
                            <a:pt x="246" y="3"/>
                          </a:lnTo>
                          <a:lnTo>
                            <a:pt x="246" y="6"/>
                          </a:lnTo>
                          <a:lnTo>
                            <a:pt x="249" y="6"/>
                          </a:lnTo>
                          <a:lnTo>
                            <a:pt x="248" y="19"/>
                          </a:lnTo>
                          <a:lnTo>
                            <a:pt x="255" y="22"/>
                          </a:lnTo>
                          <a:lnTo>
                            <a:pt x="249" y="28"/>
                          </a:lnTo>
                          <a:lnTo>
                            <a:pt x="251" y="33"/>
                          </a:lnTo>
                          <a:lnTo>
                            <a:pt x="266" y="36"/>
                          </a:lnTo>
                          <a:lnTo>
                            <a:pt x="257" y="48"/>
                          </a:lnTo>
                          <a:lnTo>
                            <a:pt x="261" y="54"/>
                          </a:lnTo>
                          <a:lnTo>
                            <a:pt x="263" y="63"/>
                          </a:lnTo>
                          <a:lnTo>
                            <a:pt x="271" y="65"/>
                          </a:lnTo>
                          <a:lnTo>
                            <a:pt x="269" y="82"/>
                          </a:lnTo>
                          <a:lnTo>
                            <a:pt x="283" y="93"/>
                          </a:lnTo>
                          <a:lnTo>
                            <a:pt x="291" y="93"/>
                          </a:lnTo>
                          <a:lnTo>
                            <a:pt x="295" y="106"/>
                          </a:lnTo>
                          <a:lnTo>
                            <a:pt x="304" y="114"/>
                          </a:lnTo>
                          <a:lnTo>
                            <a:pt x="314" y="114"/>
                          </a:lnTo>
                          <a:lnTo>
                            <a:pt x="312" y="120"/>
                          </a:lnTo>
                          <a:lnTo>
                            <a:pt x="318" y="134"/>
                          </a:lnTo>
                          <a:lnTo>
                            <a:pt x="324" y="134"/>
                          </a:lnTo>
                          <a:lnTo>
                            <a:pt x="323" y="143"/>
                          </a:lnTo>
                          <a:lnTo>
                            <a:pt x="330" y="140"/>
                          </a:lnTo>
                          <a:lnTo>
                            <a:pt x="332" y="151"/>
                          </a:lnTo>
                          <a:lnTo>
                            <a:pt x="354" y="154"/>
                          </a:lnTo>
                          <a:lnTo>
                            <a:pt x="360" y="166"/>
                          </a:lnTo>
                          <a:lnTo>
                            <a:pt x="372" y="177"/>
                          </a:lnTo>
                          <a:lnTo>
                            <a:pt x="380" y="177"/>
                          </a:lnTo>
                          <a:lnTo>
                            <a:pt x="380" y="182"/>
                          </a:lnTo>
                          <a:lnTo>
                            <a:pt x="387" y="183"/>
                          </a:lnTo>
                          <a:lnTo>
                            <a:pt x="400" y="200"/>
                          </a:lnTo>
                          <a:lnTo>
                            <a:pt x="397" y="203"/>
                          </a:lnTo>
                          <a:lnTo>
                            <a:pt x="406" y="219"/>
                          </a:lnTo>
                          <a:lnTo>
                            <a:pt x="406" y="226"/>
                          </a:lnTo>
                          <a:lnTo>
                            <a:pt x="413" y="226"/>
                          </a:lnTo>
                          <a:lnTo>
                            <a:pt x="415" y="232"/>
                          </a:lnTo>
                          <a:lnTo>
                            <a:pt x="420" y="234"/>
                          </a:lnTo>
                          <a:lnTo>
                            <a:pt x="420" y="237"/>
                          </a:lnTo>
                          <a:lnTo>
                            <a:pt x="415" y="237"/>
                          </a:lnTo>
                          <a:lnTo>
                            <a:pt x="416" y="243"/>
                          </a:lnTo>
                          <a:lnTo>
                            <a:pt x="449" y="242"/>
                          </a:lnTo>
                          <a:lnTo>
                            <a:pt x="467" y="237"/>
                          </a:lnTo>
                          <a:lnTo>
                            <a:pt x="469" y="240"/>
                          </a:lnTo>
                          <a:lnTo>
                            <a:pt x="479" y="242"/>
                          </a:lnTo>
                          <a:lnTo>
                            <a:pt x="479" y="245"/>
                          </a:lnTo>
                          <a:lnTo>
                            <a:pt x="487" y="249"/>
                          </a:lnTo>
                          <a:lnTo>
                            <a:pt x="489" y="257"/>
                          </a:lnTo>
                          <a:lnTo>
                            <a:pt x="499" y="254"/>
                          </a:lnTo>
                          <a:lnTo>
                            <a:pt x="504" y="265"/>
                          </a:lnTo>
                          <a:lnTo>
                            <a:pt x="519" y="265"/>
                          </a:lnTo>
                          <a:lnTo>
                            <a:pt x="519" y="262"/>
                          </a:lnTo>
                          <a:lnTo>
                            <a:pt x="507" y="257"/>
                          </a:lnTo>
                          <a:lnTo>
                            <a:pt x="499" y="239"/>
                          </a:lnTo>
                          <a:lnTo>
                            <a:pt x="472" y="225"/>
                          </a:lnTo>
                          <a:lnTo>
                            <a:pt x="466" y="211"/>
                          </a:lnTo>
                          <a:lnTo>
                            <a:pt x="447" y="206"/>
                          </a:lnTo>
                          <a:lnTo>
                            <a:pt x="452" y="180"/>
                          </a:lnTo>
                          <a:lnTo>
                            <a:pt x="443" y="179"/>
                          </a:lnTo>
                          <a:lnTo>
                            <a:pt x="436" y="151"/>
                          </a:lnTo>
                          <a:lnTo>
                            <a:pt x="426" y="137"/>
                          </a:lnTo>
                          <a:lnTo>
                            <a:pt x="426" y="134"/>
                          </a:lnTo>
                          <a:lnTo>
                            <a:pt x="433" y="133"/>
                          </a:lnTo>
                          <a:lnTo>
                            <a:pt x="440" y="123"/>
                          </a:lnTo>
                          <a:lnTo>
                            <a:pt x="435" y="114"/>
                          </a:lnTo>
                          <a:lnTo>
                            <a:pt x="426" y="119"/>
                          </a:lnTo>
                          <a:lnTo>
                            <a:pt x="418" y="106"/>
                          </a:lnTo>
                          <a:lnTo>
                            <a:pt x="424" y="102"/>
                          </a:lnTo>
                          <a:lnTo>
                            <a:pt x="427" y="91"/>
                          </a:lnTo>
                          <a:lnTo>
                            <a:pt x="433" y="91"/>
                          </a:lnTo>
                          <a:lnTo>
                            <a:pt x="436" y="79"/>
                          </a:lnTo>
                          <a:lnTo>
                            <a:pt x="444" y="73"/>
                          </a:lnTo>
                          <a:lnTo>
                            <a:pt x="452" y="73"/>
                          </a:lnTo>
                          <a:lnTo>
                            <a:pt x="453" y="63"/>
                          </a:lnTo>
                          <a:lnTo>
                            <a:pt x="464" y="57"/>
                          </a:lnTo>
                          <a:lnTo>
                            <a:pt x="475" y="40"/>
                          </a:lnTo>
                          <a:lnTo>
                            <a:pt x="486" y="39"/>
                          </a:lnTo>
                          <a:lnTo>
                            <a:pt x="492" y="34"/>
                          </a:lnTo>
                          <a:lnTo>
                            <a:pt x="509" y="37"/>
                          </a:lnTo>
                          <a:lnTo>
                            <a:pt x="545" y="37"/>
                          </a:lnTo>
                          <a:lnTo>
                            <a:pt x="544" y="51"/>
                          </a:lnTo>
                          <a:lnTo>
                            <a:pt x="549" y="51"/>
                          </a:lnTo>
                          <a:lnTo>
                            <a:pt x="550" y="57"/>
                          </a:lnTo>
                          <a:lnTo>
                            <a:pt x="539" y="76"/>
                          </a:lnTo>
                          <a:lnTo>
                            <a:pt x="530" y="82"/>
                          </a:lnTo>
                          <a:lnTo>
                            <a:pt x="527" y="88"/>
                          </a:lnTo>
                          <a:lnTo>
                            <a:pt x="539" y="89"/>
                          </a:lnTo>
                          <a:lnTo>
                            <a:pt x="538" y="96"/>
                          </a:lnTo>
                          <a:lnTo>
                            <a:pt x="542" y="96"/>
                          </a:lnTo>
                          <a:lnTo>
                            <a:pt x="541" y="103"/>
                          </a:lnTo>
                          <a:lnTo>
                            <a:pt x="545" y="103"/>
                          </a:lnTo>
                          <a:lnTo>
                            <a:pt x="545" y="116"/>
                          </a:lnTo>
                          <a:lnTo>
                            <a:pt x="561" y="129"/>
                          </a:lnTo>
                          <a:lnTo>
                            <a:pt x="562" y="156"/>
                          </a:lnTo>
                          <a:lnTo>
                            <a:pt x="558" y="157"/>
                          </a:lnTo>
                          <a:lnTo>
                            <a:pt x="558" y="151"/>
                          </a:lnTo>
                          <a:lnTo>
                            <a:pt x="552" y="151"/>
                          </a:lnTo>
                          <a:lnTo>
                            <a:pt x="556" y="159"/>
                          </a:lnTo>
                          <a:lnTo>
                            <a:pt x="552" y="168"/>
                          </a:lnTo>
                          <a:lnTo>
                            <a:pt x="556" y="166"/>
                          </a:lnTo>
                          <a:lnTo>
                            <a:pt x="556" y="169"/>
                          </a:lnTo>
                          <a:lnTo>
                            <a:pt x="549" y="177"/>
                          </a:lnTo>
                          <a:lnTo>
                            <a:pt x="541" y="176"/>
                          </a:lnTo>
                          <a:lnTo>
                            <a:pt x="539" y="179"/>
                          </a:lnTo>
                          <a:lnTo>
                            <a:pt x="549" y="208"/>
                          </a:lnTo>
                          <a:lnTo>
                            <a:pt x="555" y="256"/>
                          </a:lnTo>
                          <a:lnTo>
                            <a:pt x="564" y="259"/>
                          </a:lnTo>
                          <a:lnTo>
                            <a:pt x="564" y="266"/>
                          </a:lnTo>
                          <a:lnTo>
                            <a:pt x="582" y="263"/>
                          </a:lnTo>
                          <a:lnTo>
                            <a:pt x="587" y="280"/>
                          </a:lnTo>
                          <a:lnTo>
                            <a:pt x="607" y="272"/>
                          </a:lnTo>
                          <a:lnTo>
                            <a:pt x="604" y="265"/>
                          </a:lnTo>
                          <a:lnTo>
                            <a:pt x="633" y="249"/>
                          </a:lnTo>
                          <a:lnTo>
                            <a:pt x="630" y="243"/>
                          </a:lnTo>
                          <a:lnTo>
                            <a:pt x="633" y="219"/>
                          </a:lnTo>
                          <a:lnTo>
                            <a:pt x="685" y="189"/>
                          </a:lnTo>
                          <a:lnTo>
                            <a:pt x="717" y="177"/>
                          </a:lnTo>
                          <a:lnTo>
                            <a:pt x="728" y="166"/>
                          </a:lnTo>
                          <a:lnTo>
                            <a:pt x="734" y="166"/>
                          </a:lnTo>
                          <a:lnTo>
                            <a:pt x="739" y="159"/>
                          </a:lnTo>
                          <a:lnTo>
                            <a:pt x="736" y="146"/>
                          </a:lnTo>
                          <a:lnTo>
                            <a:pt x="740" y="146"/>
                          </a:lnTo>
                          <a:lnTo>
                            <a:pt x="754" y="163"/>
                          </a:lnTo>
                          <a:lnTo>
                            <a:pt x="756" y="172"/>
                          </a:lnTo>
                          <a:lnTo>
                            <a:pt x="748" y="172"/>
                          </a:lnTo>
                          <a:lnTo>
                            <a:pt x="740" y="165"/>
                          </a:lnTo>
                          <a:lnTo>
                            <a:pt x="727" y="185"/>
                          </a:lnTo>
                          <a:lnTo>
                            <a:pt x="713" y="189"/>
                          </a:lnTo>
                          <a:lnTo>
                            <a:pt x="722" y="202"/>
                          </a:lnTo>
                          <a:lnTo>
                            <a:pt x="725" y="203"/>
                          </a:lnTo>
                          <a:lnTo>
                            <a:pt x="727" y="200"/>
                          </a:lnTo>
                          <a:lnTo>
                            <a:pt x="740" y="197"/>
                          </a:lnTo>
                          <a:lnTo>
                            <a:pt x="747" y="185"/>
                          </a:lnTo>
                          <a:lnTo>
                            <a:pt x="759" y="185"/>
                          </a:lnTo>
                          <a:lnTo>
                            <a:pt x="764" y="177"/>
                          </a:lnTo>
                          <a:lnTo>
                            <a:pt x="768" y="177"/>
                          </a:lnTo>
                          <a:lnTo>
                            <a:pt x="779" y="189"/>
                          </a:lnTo>
                          <a:lnTo>
                            <a:pt x="777" y="196"/>
                          </a:lnTo>
                          <a:lnTo>
                            <a:pt x="768" y="192"/>
                          </a:lnTo>
                          <a:lnTo>
                            <a:pt x="770" y="197"/>
                          </a:lnTo>
                          <a:lnTo>
                            <a:pt x="782" y="197"/>
                          </a:lnTo>
                          <a:lnTo>
                            <a:pt x="790" y="206"/>
                          </a:lnTo>
                          <a:lnTo>
                            <a:pt x="790" y="211"/>
                          </a:lnTo>
                          <a:lnTo>
                            <a:pt x="783" y="209"/>
                          </a:lnTo>
                          <a:lnTo>
                            <a:pt x="780" y="205"/>
                          </a:lnTo>
                          <a:lnTo>
                            <a:pt x="771" y="205"/>
                          </a:lnTo>
                          <a:lnTo>
                            <a:pt x="756" y="206"/>
                          </a:lnTo>
                          <a:lnTo>
                            <a:pt x="742" y="214"/>
                          </a:lnTo>
                          <a:lnTo>
                            <a:pt x="714" y="212"/>
                          </a:lnTo>
                          <a:lnTo>
                            <a:pt x="708" y="216"/>
                          </a:lnTo>
                          <a:lnTo>
                            <a:pt x="678" y="211"/>
                          </a:lnTo>
                          <a:lnTo>
                            <a:pt x="642" y="228"/>
                          </a:lnTo>
                          <a:close/>
                          <a:moveTo>
                            <a:pt x="518" y="517"/>
                          </a:moveTo>
                          <a:lnTo>
                            <a:pt x="518" y="517"/>
                          </a:lnTo>
                          <a:lnTo>
                            <a:pt x="524" y="522"/>
                          </a:lnTo>
                          <a:lnTo>
                            <a:pt x="524" y="522"/>
                          </a:lnTo>
                          <a:lnTo>
                            <a:pt x="526" y="515"/>
                          </a:lnTo>
                          <a:lnTo>
                            <a:pt x="518" y="517"/>
                          </a:lnTo>
                          <a:close/>
                        </a:path>
                      </a:pathLst>
                    </a:custGeom>
                    <a:solidFill>
                      <a:srgbClr val="EE8B6E"/>
                    </a:solidFill>
                    <a:ln>
                      <a:noFill/>
                    </a:ln>
                  </p:spPr>
                  <p:txBody>
                    <a:bodyPr anchorCtr="0" anchor="ctr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descr="{&quot;Key&quot;:&quot;bahrain&quot;,&quot;Name&quot;:&quot;Bahrain&quot;,&quot;Value&quot;:1.0,&quot;Formula&quot;:&quot;&quot;,&quot;Text&quot;:&quot;&quot;,&quot;OfficeApplication&quot;:1,&quot;HasValue&quot;:true}" id="144" name="Google Shape;144;p1"/>
                    <p:cNvSpPr/>
                    <p:nvPr/>
                  </p:nvSpPr>
                  <p:spPr>
                    <a:xfrm>
                      <a:off x="6569156" y="4448411"/>
                      <a:ext cx="61347" cy="38429"/>
                    </a:xfrm>
                    <a:custGeom>
                      <a:rect b="b" l="l" r="r" t="t"/>
                      <a:pathLst>
                        <a:path extrusionOk="0" h="996" w="1590">
                          <a:moveTo>
                            <a:pt x="1590" y="230"/>
                          </a:moveTo>
                          <a:lnTo>
                            <a:pt x="1583" y="227"/>
                          </a:lnTo>
                          <a:lnTo>
                            <a:pt x="1581" y="224"/>
                          </a:lnTo>
                          <a:lnTo>
                            <a:pt x="1549" y="230"/>
                          </a:lnTo>
                          <a:lnTo>
                            <a:pt x="1451" y="240"/>
                          </a:lnTo>
                          <a:lnTo>
                            <a:pt x="1385" y="272"/>
                          </a:lnTo>
                          <a:lnTo>
                            <a:pt x="1359" y="275"/>
                          </a:lnTo>
                          <a:lnTo>
                            <a:pt x="1340" y="283"/>
                          </a:lnTo>
                          <a:lnTo>
                            <a:pt x="1329" y="301"/>
                          </a:lnTo>
                          <a:lnTo>
                            <a:pt x="1329" y="346"/>
                          </a:lnTo>
                          <a:lnTo>
                            <a:pt x="1334" y="400"/>
                          </a:lnTo>
                          <a:lnTo>
                            <a:pt x="1345" y="440"/>
                          </a:lnTo>
                          <a:lnTo>
                            <a:pt x="1362" y="476"/>
                          </a:lnTo>
                          <a:lnTo>
                            <a:pt x="1372" y="521"/>
                          </a:lnTo>
                          <a:lnTo>
                            <a:pt x="1372" y="521"/>
                          </a:lnTo>
                          <a:lnTo>
                            <a:pt x="1372" y="521"/>
                          </a:lnTo>
                          <a:lnTo>
                            <a:pt x="1372" y="521"/>
                          </a:lnTo>
                          <a:lnTo>
                            <a:pt x="1372" y="521"/>
                          </a:lnTo>
                          <a:lnTo>
                            <a:pt x="1372" y="521"/>
                          </a:lnTo>
                          <a:lnTo>
                            <a:pt x="1372" y="566"/>
                          </a:lnTo>
                          <a:lnTo>
                            <a:pt x="1372" y="566"/>
                          </a:lnTo>
                          <a:lnTo>
                            <a:pt x="1346" y="606"/>
                          </a:lnTo>
                          <a:lnTo>
                            <a:pt x="1346" y="606"/>
                          </a:lnTo>
                          <a:lnTo>
                            <a:pt x="1351" y="618"/>
                          </a:lnTo>
                          <a:lnTo>
                            <a:pt x="1351" y="618"/>
                          </a:lnTo>
                          <a:lnTo>
                            <a:pt x="1365" y="632"/>
                          </a:lnTo>
                          <a:lnTo>
                            <a:pt x="1378" y="659"/>
                          </a:lnTo>
                          <a:lnTo>
                            <a:pt x="1378" y="659"/>
                          </a:lnTo>
                          <a:lnTo>
                            <a:pt x="1386" y="712"/>
                          </a:lnTo>
                          <a:lnTo>
                            <a:pt x="1388" y="779"/>
                          </a:lnTo>
                          <a:lnTo>
                            <a:pt x="1394" y="847"/>
                          </a:lnTo>
                          <a:lnTo>
                            <a:pt x="1406" y="896"/>
                          </a:lnTo>
                          <a:lnTo>
                            <a:pt x="1406" y="936"/>
                          </a:lnTo>
                          <a:lnTo>
                            <a:pt x="1406" y="936"/>
                          </a:lnTo>
                          <a:lnTo>
                            <a:pt x="1380" y="953"/>
                          </a:lnTo>
                          <a:lnTo>
                            <a:pt x="1323" y="961"/>
                          </a:lnTo>
                          <a:lnTo>
                            <a:pt x="1266" y="973"/>
                          </a:lnTo>
                          <a:lnTo>
                            <a:pt x="1202" y="996"/>
                          </a:lnTo>
                          <a:lnTo>
                            <a:pt x="1202" y="996"/>
                          </a:lnTo>
                          <a:lnTo>
                            <a:pt x="1194" y="985"/>
                          </a:lnTo>
                          <a:lnTo>
                            <a:pt x="1197" y="976"/>
                          </a:lnTo>
                          <a:lnTo>
                            <a:pt x="1202" y="936"/>
                          </a:lnTo>
                          <a:lnTo>
                            <a:pt x="1191" y="922"/>
                          </a:lnTo>
                          <a:lnTo>
                            <a:pt x="1191" y="919"/>
                          </a:lnTo>
                          <a:lnTo>
                            <a:pt x="1187" y="918"/>
                          </a:lnTo>
                          <a:lnTo>
                            <a:pt x="1190" y="858"/>
                          </a:lnTo>
                          <a:lnTo>
                            <a:pt x="1179" y="856"/>
                          </a:lnTo>
                          <a:lnTo>
                            <a:pt x="1179" y="852"/>
                          </a:lnTo>
                          <a:lnTo>
                            <a:pt x="1177" y="852"/>
                          </a:lnTo>
                          <a:lnTo>
                            <a:pt x="1177" y="849"/>
                          </a:lnTo>
                          <a:lnTo>
                            <a:pt x="1193" y="850"/>
                          </a:lnTo>
                          <a:lnTo>
                            <a:pt x="1196" y="845"/>
                          </a:lnTo>
                          <a:lnTo>
                            <a:pt x="1196" y="841"/>
                          </a:lnTo>
                          <a:lnTo>
                            <a:pt x="1194" y="841"/>
                          </a:lnTo>
                          <a:lnTo>
                            <a:pt x="1196" y="825"/>
                          </a:lnTo>
                          <a:lnTo>
                            <a:pt x="1188" y="822"/>
                          </a:lnTo>
                          <a:lnTo>
                            <a:pt x="1187" y="815"/>
                          </a:lnTo>
                          <a:lnTo>
                            <a:pt x="1177" y="816"/>
                          </a:lnTo>
                          <a:lnTo>
                            <a:pt x="1177" y="812"/>
                          </a:lnTo>
                          <a:lnTo>
                            <a:pt x="1185" y="810"/>
                          </a:lnTo>
                          <a:lnTo>
                            <a:pt x="1185" y="809"/>
                          </a:lnTo>
                          <a:lnTo>
                            <a:pt x="1177" y="807"/>
                          </a:lnTo>
                          <a:lnTo>
                            <a:pt x="1187" y="805"/>
                          </a:lnTo>
                          <a:lnTo>
                            <a:pt x="1182" y="775"/>
                          </a:lnTo>
                          <a:lnTo>
                            <a:pt x="1177" y="769"/>
                          </a:lnTo>
                          <a:lnTo>
                            <a:pt x="1182" y="756"/>
                          </a:lnTo>
                          <a:lnTo>
                            <a:pt x="1176" y="736"/>
                          </a:lnTo>
                          <a:lnTo>
                            <a:pt x="1177" y="730"/>
                          </a:lnTo>
                          <a:lnTo>
                            <a:pt x="1171" y="730"/>
                          </a:lnTo>
                          <a:lnTo>
                            <a:pt x="1165" y="721"/>
                          </a:lnTo>
                          <a:lnTo>
                            <a:pt x="1167" y="715"/>
                          </a:lnTo>
                          <a:lnTo>
                            <a:pt x="1157" y="715"/>
                          </a:lnTo>
                          <a:lnTo>
                            <a:pt x="1157" y="712"/>
                          </a:lnTo>
                          <a:lnTo>
                            <a:pt x="1167" y="709"/>
                          </a:lnTo>
                          <a:lnTo>
                            <a:pt x="1167" y="706"/>
                          </a:lnTo>
                          <a:lnTo>
                            <a:pt x="1160" y="704"/>
                          </a:lnTo>
                          <a:lnTo>
                            <a:pt x="1160" y="698"/>
                          </a:lnTo>
                          <a:lnTo>
                            <a:pt x="1154" y="699"/>
                          </a:lnTo>
                          <a:lnTo>
                            <a:pt x="1154" y="704"/>
                          </a:lnTo>
                          <a:lnTo>
                            <a:pt x="1150" y="704"/>
                          </a:lnTo>
                          <a:lnTo>
                            <a:pt x="1144" y="696"/>
                          </a:lnTo>
                          <a:lnTo>
                            <a:pt x="1140" y="690"/>
                          </a:lnTo>
                          <a:lnTo>
                            <a:pt x="1148" y="690"/>
                          </a:lnTo>
                          <a:lnTo>
                            <a:pt x="1148" y="686"/>
                          </a:lnTo>
                          <a:lnTo>
                            <a:pt x="1145" y="682"/>
                          </a:lnTo>
                          <a:lnTo>
                            <a:pt x="1137" y="684"/>
                          </a:lnTo>
                          <a:lnTo>
                            <a:pt x="1142" y="679"/>
                          </a:lnTo>
                          <a:lnTo>
                            <a:pt x="1142" y="675"/>
                          </a:lnTo>
                          <a:lnTo>
                            <a:pt x="1131" y="679"/>
                          </a:lnTo>
                          <a:lnTo>
                            <a:pt x="1122" y="672"/>
                          </a:lnTo>
                          <a:lnTo>
                            <a:pt x="1121" y="667"/>
                          </a:lnTo>
                          <a:lnTo>
                            <a:pt x="1125" y="664"/>
                          </a:lnTo>
                          <a:lnTo>
                            <a:pt x="1125" y="661"/>
                          </a:lnTo>
                          <a:lnTo>
                            <a:pt x="1121" y="661"/>
                          </a:lnTo>
                          <a:lnTo>
                            <a:pt x="1124" y="655"/>
                          </a:lnTo>
                          <a:lnTo>
                            <a:pt x="1119" y="652"/>
                          </a:lnTo>
                          <a:lnTo>
                            <a:pt x="1122" y="650"/>
                          </a:lnTo>
                          <a:lnTo>
                            <a:pt x="1122" y="646"/>
                          </a:lnTo>
                          <a:lnTo>
                            <a:pt x="1110" y="647"/>
                          </a:lnTo>
                          <a:lnTo>
                            <a:pt x="1111" y="633"/>
                          </a:lnTo>
                          <a:lnTo>
                            <a:pt x="1117" y="635"/>
                          </a:lnTo>
                          <a:lnTo>
                            <a:pt x="1122" y="633"/>
                          </a:lnTo>
                          <a:lnTo>
                            <a:pt x="1122" y="626"/>
                          </a:lnTo>
                          <a:lnTo>
                            <a:pt x="1113" y="627"/>
                          </a:lnTo>
                          <a:lnTo>
                            <a:pt x="1107" y="623"/>
                          </a:lnTo>
                          <a:lnTo>
                            <a:pt x="1097" y="599"/>
                          </a:lnTo>
                          <a:lnTo>
                            <a:pt x="1085" y="578"/>
                          </a:lnTo>
                          <a:lnTo>
                            <a:pt x="1078" y="561"/>
                          </a:lnTo>
                          <a:lnTo>
                            <a:pt x="1079" y="555"/>
                          </a:lnTo>
                          <a:lnTo>
                            <a:pt x="1085" y="553"/>
                          </a:lnTo>
                          <a:lnTo>
                            <a:pt x="1085" y="546"/>
                          </a:lnTo>
                          <a:lnTo>
                            <a:pt x="1076" y="546"/>
                          </a:lnTo>
                          <a:lnTo>
                            <a:pt x="1074" y="539"/>
                          </a:lnTo>
                          <a:lnTo>
                            <a:pt x="1064" y="539"/>
                          </a:lnTo>
                          <a:lnTo>
                            <a:pt x="1067" y="535"/>
                          </a:lnTo>
                          <a:lnTo>
                            <a:pt x="1067" y="527"/>
                          </a:lnTo>
                          <a:lnTo>
                            <a:pt x="1064" y="526"/>
                          </a:lnTo>
                          <a:lnTo>
                            <a:pt x="1047" y="530"/>
                          </a:lnTo>
                          <a:lnTo>
                            <a:pt x="1041" y="536"/>
                          </a:lnTo>
                          <a:lnTo>
                            <a:pt x="1033" y="536"/>
                          </a:lnTo>
                          <a:lnTo>
                            <a:pt x="1030" y="530"/>
                          </a:lnTo>
                          <a:lnTo>
                            <a:pt x="1028" y="516"/>
                          </a:lnTo>
                          <a:lnTo>
                            <a:pt x="1036" y="516"/>
                          </a:lnTo>
                          <a:lnTo>
                            <a:pt x="1045" y="507"/>
                          </a:lnTo>
                          <a:lnTo>
                            <a:pt x="1059" y="506"/>
                          </a:lnTo>
                          <a:lnTo>
                            <a:pt x="1058" y="484"/>
                          </a:lnTo>
                          <a:lnTo>
                            <a:pt x="1051" y="475"/>
                          </a:lnTo>
                          <a:lnTo>
                            <a:pt x="1047" y="458"/>
                          </a:lnTo>
                          <a:lnTo>
                            <a:pt x="1047" y="449"/>
                          </a:lnTo>
                          <a:lnTo>
                            <a:pt x="1042" y="438"/>
                          </a:lnTo>
                          <a:lnTo>
                            <a:pt x="1044" y="423"/>
                          </a:lnTo>
                          <a:lnTo>
                            <a:pt x="1036" y="410"/>
                          </a:lnTo>
                          <a:lnTo>
                            <a:pt x="1038" y="403"/>
                          </a:lnTo>
                          <a:lnTo>
                            <a:pt x="1033" y="404"/>
                          </a:lnTo>
                          <a:lnTo>
                            <a:pt x="1030" y="393"/>
                          </a:lnTo>
                          <a:lnTo>
                            <a:pt x="1033" y="366"/>
                          </a:lnTo>
                          <a:lnTo>
                            <a:pt x="1047" y="353"/>
                          </a:lnTo>
                          <a:lnTo>
                            <a:pt x="1041" y="344"/>
                          </a:lnTo>
                          <a:lnTo>
                            <a:pt x="1004" y="347"/>
                          </a:lnTo>
                          <a:lnTo>
                            <a:pt x="902" y="366"/>
                          </a:lnTo>
                          <a:lnTo>
                            <a:pt x="906" y="395"/>
                          </a:lnTo>
                          <a:lnTo>
                            <a:pt x="896" y="418"/>
                          </a:lnTo>
                          <a:lnTo>
                            <a:pt x="899" y="436"/>
                          </a:lnTo>
                          <a:lnTo>
                            <a:pt x="895" y="443"/>
                          </a:lnTo>
                          <a:lnTo>
                            <a:pt x="895" y="456"/>
                          </a:lnTo>
                          <a:lnTo>
                            <a:pt x="887" y="472"/>
                          </a:lnTo>
                          <a:lnTo>
                            <a:pt x="887" y="484"/>
                          </a:lnTo>
                          <a:lnTo>
                            <a:pt x="889" y="492"/>
                          </a:lnTo>
                          <a:lnTo>
                            <a:pt x="895" y="492"/>
                          </a:lnTo>
                          <a:lnTo>
                            <a:pt x="898" y="501"/>
                          </a:lnTo>
                          <a:lnTo>
                            <a:pt x="898" y="504"/>
                          </a:lnTo>
                          <a:lnTo>
                            <a:pt x="890" y="507"/>
                          </a:lnTo>
                          <a:lnTo>
                            <a:pt x="895" y="530"/>
                          </a:lnTo>
                          <a:lnTo>
                            <a:pt x="904" y="529"/>
                          </a:lnTo>
                          <a:lnTo>
                            <a:pt x="904" y="541"/>
                          </a:lnTo>
                          <a:lnTo>
                            <a:pt x="916" y="541"/>
                          </a:lnTo>
                          <a:lnTo>
                            <a:pt x="922" y="553"/>
                          </a:lnTo>
                          <a:lnTo>
                            <a:pt x="913" y="572"/>
                          </a:lnTo>
                          <a:lnTo>
                            <a:pt x="913" y="589"/>
                          </a:lnTo>
                          <a:lnTo>
                            <a:pt x="918" y="601"/>
                          </a:lnTo>
                          <a:lnTo>
                            <a:pt x="915" y="612"/>
                          </a:lnTo>
                          <a:lnTo>
                            <a:pt x="906" y="612"/>
                          </a:lnTo>
                          <a:lnTo>
                            <a:pt x="883" y="598"/>
                          </a:lnTo>
                          <a:lnTo>
                            <a:pt x="863" y="593"/>
                          </a:lnTo>
                          <a:lnTo>
                            <a:pt x="861" y="593"/>
                          </a:lnTo>
                          <a:lnTo>
                            <a:pt x="861" y="598"/>
                          </a:lnTo>
                          <a:lnTo>
                            <a:pt x="863" y="598"/>
                          </a:lnTo>
                          <a:lnTo>
                            <a:pt x="863" y="607"/>
                          </a:lnTo>
                          <a:lnTo>
                            <a:pt x="855" y="607"/>
                          </a:lnTo>
                          <a:lnTo>
                            <a:pt x="853" y="596"/>
                          </a:lnTo>
                          <a:lnTo>
                            <a:pt x="856" y="592"/>
                          </a:lnTo>
                          <a:lnTo>
                            <a:pt x="840" y="592"/>
                          </a:lnTo>
                          <a:lnTo>
                            <a:pt x="815" y="599"/>
                          </a:lnTo>
                          <a:lnTo>
                            <a:pt x="806" y="609"/>
                          </a:lnTo>
                          <a:lnTo>
                            <a:pt x="786" y="607"/>
                          </a:lnTo>
                          <a:lnTo>
                            <a:pt x="778" y="604"/>
                          </a:lnTo>
                          <a:lnTo>
                            <a:pt x="761" y="606"/>
                          </a:lnTo>
                          <a:lnTo>
                            <a:pt x="761" y="603"/>
                          </a:lnTo>
                          <a:lnTo>
                            <a:pt x="757" y="603"/>
                          </a:lnTo>
                          <a:lnTo>
                            <a:pt x="752" y="598"/>
                          </a:lnTo>
                          <a:lnTo>
                            <a:pt x="734" y="593"/>
                          </a:lnTo>
                          <a:lnTo>
                            <a:pt x="734" y="581"/>
                          </a:lnTo>
                          <a:lnTo>
                            <a:pt x="741" y="575"/>
                          </a:lnTo>
                          <a:lnTo>
                            <a:pt x="741" y="549"/>
                          </a:lnTo>
                          <a:lnTo>
                            <a:pt x="723" y="543"/>
                          </a:lnTo>
                          <a:lnTo>
                            <a:pt x="723" y="507"/>
                          </a:lnTo>
                          <a:lnTo>
                            <a:pt x="727" y="503"/>
                          </a:lnTo>
                          <a:lnTo>
                            <a:pt x="706" y="487"/>
                          </a:lnTo>
                          <a:lnTo>
                            <a:pt x="706" y="469"/>
                          </a:lnTo>
                          <a:lnTo>
                            <a:pt x="703" y="456"/>
                          </a:lnTo>
                          <a:lnTo>
                            <a:pt x="707" y="453"/>
                          </a:lnTo>
                          <a:lnTo>
                            <a:pt x="707" y="449"/>
                          </a:lnTo>
                          <a:lnTo>
                            <a:pt x="704" y="444"/>
                          </a:lnTo>
                          <a:lnTo>
                            <a:pt x="703" y="427"/>
                          </a:lnTo>
                          <a:lnTo>
                            <a:pt x="706" y="427"/>
                          </a:lnTo>
                          <a:lnTo>
                            <a:pt x="704" y="418"/>
                          </a:lnTo>
                          <a:lnTo>
                            <a:pt x="715" y="406"/>
                          </a:lnTo>
                          <a:lnTo>
                            <a:pt x="720" y="380"/>
                          </a:lnTo>
                          <a:lnTo>
                            <a:pt x="723" y="380"/>
                          </a:lnTo>
                          <a:lnTo>
                            <a:pt x="724" y="373"/>
                          </a:lnTo>
                          <a:lnTo>
                            <a:pt x="724" y="355"/>
                          </a:lnTo>
                          <a:lnTo>
                            <a:pt x="738" y="355"/>
                          </a:lnTo>
                          <a:lnTo>
                            <a:pt x="732" y="380"/>
                          </a:lnTo>
                          <a:lnTo>
                            <a:pt x="740" y="384"/>
                          </a:lnTo>
                          <a:lnTo>
                            <a:pt x="750" y="370"/>
                          </a:lnTo>
                          <a:lnTo>
                            <a:pt x="761" y="370"/>
                          </a:lnTo>
                          <a:lnTo>
                            <a:pt x="763" y="358"/>
                          </a:lnTo>
                          <a:lnTo>
                            <a:pt x="769" y="358"/>
                          </a:lnTo>
                          <a:lnTo>
                            <a:pt x="780" y="367"/>
                          </a:lnTo>
                          <a:lnTo>
                            <a:pt x="778" y="352"/>
                          </a:lnTo>
                          <a:lnTo>
                            <a:pt x="789" y="352"/>
                          </a:lnTo>
                          <a:lnTo>
                            <a:pt x="790" y="347"/>
                          </a:lnTo>
                          <a:lnTo>
                            <a:pt x="763" y="337"/>
                          </a:lnTo>
                          <a:lnTo>
                            <a:pt x="758" y="330"/>
                          </a:lnTo>
                          <a:lnTo>
                            <a:pt x="732" y="315"/>
                          </a:lnTo>
                          <a:lnTo>
                            <a:pt x="678" y="298"/>
                          </a:lnTo>
                          <a:lnTo>
                            <a:pt x="494" y="287"/>
                          </a:lnTo>
                          <a:lnTo>
                            <a:pt x="485" y="289"/>
                          </a:lnTo>
                          <a:lnTo>
                            <a:pt x="477" y="298"/>
                          </a:lnTo>
                          <a:lnTo>
                            <a:pt x="474" y="298"/>
                          </a:lnTo>
                          <a:lnTo>
                            <a:pt x="463" y="297"/>
                          </a:lnTo>
                          <a:lnTo>
                            <a:pt x="460" y="289"/>
                          </a:lnTo>
                          <a:lnTo>
                            <a:pt x="448" y="284"/>
                          </a:lnTo>
                          <a:lnTo>
                            <a:pt x="443" y="284"/>
                          </a:lnTo>
                          <a:lnTo>
                            <a:pt x="442" y="290"/>
                          </a:lnTo>
                          <a:lnTo>
                            <a:pt x="436" y="290"/>
                          </a:lnTo>
                          <a:lnTo>
                            <a:pt x="436" y="289"/>
                          </a:lnTo>
                          <a:lnTo>
                            <a:pt x="428" y="289"/>
                          </a:lnTo>
                          <a:lnTo>
                            <a:pt x="417" y="281"/>
                          </a:lnTo>
                          <a:lnTo>
                            <a:pt x="416" y="273"/>
                          </a:lnTo>
                          <a:lnTo>
                            <a:pt x="406" y="260"/>
                          </a:lnTo>
                          <a:lnTo>
                            <a:pt x="391" y="252"/>
                          </a:lnTo>
                          <a:lnTo>
                            <a:pt x="159" y="126"/>
                          </a:lnTo>
                          <a:lnTo>
                            <a:pt x="46" y="94"/>
                          </a:lnTo>
                          <a:lnTo>
                            <a:pt x="23" y="89"/>
                          </a:lnTo>
                          <a:lnTo>
                            <a:pt x="1" y="89"/>
                          </a:lnTo>
                          <a:lnTo>
                            <a:pt x="0" y="83"/>
                          </a:lnTo>
                          <a:lnTo>
                            <a:pt x="24" y="83"/>
                          </a:lnTo>
                          <a:lnTo>
                            <a:pt x="47" y="87"/>
                          </a:lnTo>
                          <a:lnTo>
                            <a:pt x="161" y="120"/>
                          </a:lnTo>
                          <a:lnTo>
                            <a:pt x="405" y="253"/>
                          </a:lnTo>
                          <a:lnTo>
                            <a:pt x="416" y="253"/>
                          </a:lnTo>
                          <a:lnTo>
                            <a:pt x="417" y="258"/>
                          </a:lnTo>
                          <a:lnTo>
                            <a:pt x="420" y="258"/>
                          </a:lnTo>
                          <a:lnTo>
                            <a:pt x="430" y="252"/>
                          </a:lnTo>
                          <a:lnTo>
                            <a:pt x="437" y="252"/>
                          </a:lnTo>
                          <a:lnTo>
                            <a:pt x="445" y="257"/>
                          </a:lnTo>
                          <a:lnTo>
                            <a:pt x="453" y="272"/>
                          </a:lnTo>
                          <a:lnTo>
                            <a:pt x="485" y="267"/>
                          </a:lnTo>
                          <a:lnTo>
                            <a:pt x="491" y="270"/>
                          </a:lnTo>
                          <a:lnTo>
                            <a:pt x="496" y="283"/>
                          </a:lnTo>
                          <a:lnTo>
                            <a:pt x="666" y="290"/>
                          </a:lnTo>
                          <a:lnTo>
                            <a:pt x="695" y="295"/>
                          </a:lnTo>
                          <a:lnTo>
                            <a:pt x="734" y="309"/>
                          </a:lnTo>
                          <a:lnTo>
                            <a:pt x="770" y="335"/>
                          </a:lnTo>
                          <a:lnTo>
                            <a:pt x="813" y="350"/>
                          </a:lnTo>
                          <a:lnTo>
                            <a:pt x="827" y="349"/>
                          </a:lnTo>
                          <a:lnTo>
                            <a:pt x="832" y="344"/>
                          </a:lnTo>
                          <a:lnTo>
                            <a:pt x="830" y="338"/>
                          </a:lnTo>
                          <a:lnTo>
                            <a:pt x="835" y="335"/>
                          </a:lnTo>
                          <a:lnTo>
                            <a:pt x="838" y="307"/>
                          </a:lnTo>
                          <a:lnTo>
                            <a:pt x="835" y="250"/>
                          </a:lnTo>
                          <a:lnTo>
                            <a:pt x="832" y="249"/>
                          </a:lnTo>
                          <a:lnTo>
                            <a:pt x="835" y="244"/>
                          </a:lnTo>
                          <a:lnTo>
                            <a:pt x="827" y="235"/>
                          </a:lnTo>
                          <a:lnTo>
                            <a:pt x="826" y="241"/>
                          </a:lnTo>
                          <a:lnTo>
                            <a:pt x="821" y="241"/>
                          </a:lnTo>
                          <a:lnTo>
                            <a:pt x="818" y="235"/>
                          </a:lnTo>
                          <a:lnTo>
                            <a:pt x="823" y="232"/>
                          </a:lnTo>
                          <a:lnTo>
                            <a:pt x="815" y="230"/>
                          </a:lnTo>
                          <a:lnTo>
                            <a:pt x="806" y="234"/>
                          </a:lnTo>
                          <a:lnTo>
                            <a:pt x="803" y="226"/>
                          </a:lnTo>
                          <a:lnTo>
                            <a:pt x="800" y="226"/>
                          </a:lnTo>
                          <a:lnTo>
                            <a:pt x="798" y="215"/>
                          </a:lnTo>
                          <a:lnTo>
                            <a:pt x="800" y="212"/>
                          </a:lnTo>
                          <a:lnTo>
                            <a:pt x="818" y="214"/>
                          </a:lnTo>
                          <a:lnTo>
                            <a:pt x="823" y="218"/>
                          </a:lnTo>
                          <a:lnTo>
                            <a:pt x="833" y="220"/>
                          </a:lnTo>
                          <a:lnTo>
                            <a:pt x="846" y="226"/>
                          </a:lnTo>
                          <a:lnTo>
                            <a:pt x="863" y="223"/>
                          </a:lnTo>
                          <a:lnTo>
                            <a:pt x="859" y="229"/>
                          </a:lnTo>
                          <a:lnTo>
                            <a:pt x="864" y="230"/>
                          </a:lnTo>
                          <a:lnTo>
                            <a:pt x="861" y="234"/>
                          </a:lnTo>
                          <a:lnTo>
                            <a:pt x="863" y="237"/>
                          </a:lnTo>
                          <a:lnTo>
                            <a:pt x="869" y="238"/>
                          </a:lnTo>
                          <a:lnTo>
                            <a:pt x="867" y="244"/>
                          </a:lnTo>
                          <a:lnTo>
                            <a:pt x="864" y="246"/>
                          </a:lnTo>
                          <a:lnTo>
                            <a:pt x="859" y="238"/>
                          </a:lnTo>
                          <a:lnTo>
                            <a:pt x="852" y="238"/>
                          </a:lnTo>
                          <a:lnTo>
                            <a:pt x="844" y="244"/>
                          </a:lnTo>
                          <a:lnTo>
                            <a:pt x="846" y="249"/>
                          </a:lnTo>
                          <a:lnTo>
                            <a:pt x="838" y="250"/>
                          </a:lnTo>
                          <a:lnTo>
                            <a:pt x="838" y="280"/>
                          </a:lnTo>
                          <a:lnTo>
                            <a:pt x="843" y="301"/>
                          </a:lnTo>
                          <a:lnTo>
                            <a:pt x="838" y="340"/>
                          </a:lnTo>
                          <a:lnTo>
                            <a:pt x="853" y="335"/>
                          </a:lnTo>
                          <a:lnTo>
                            <a:pt x="870" y="337"/>
                          </a:lnTo>
                          <a:lnTo>
                            <a:pt x="872" y="333"/>
                          </a:lnTo>
                          <a:lnTo>
                            <a:pt x="898" y="337"/>
                          </a:lnTo>
                          <a:lnTo>
                            <a:pt x="902" y="361"/>
                          </a:lnTo>
                          <a:lnTo>
                            <a:pt x="906" y="361"/>
                          </a:lnTo>
                          <a:lnTo>
                            <a:pt x="1002" y="344"/>
                          </a:lnTo>
                          <a:lnTo>
                            <a:pt x="999" y="341"/>
                          </a:lnTo>
                          <a:lnTo>
                            <a:pt x="984" y="341"/>
                          </a:lnTo>
                          <a:lnTo>
                            <a:pt x="987" y="337"/>
                          </a:lnTo>
                          <a:lnTo>
                            <a:pt x="1002" y="340"/>
                          </a:lnTo>
                          <a:lnTo>
                            <a:pt x="1002" y="335"/>
                          </a:lnTo>
                          <a:lnTo>
                            <a:pt x="1010" y="335"/>
                          </a:lnTo>
                          <a:lnTo>
                            <a:pt x="1011" y="343"/>
                          </a:lnTo>
                          <a:lnTo>
                            <a:pt x="1030" y="341"/>
                          </a:lnTo>
                          <a:lnTo>
                            <a:pt x="1031" y="335"/>
                          </a:lnTo>
                          <a:lnTo>
                            <a:pt x="1039" y="332"/>
                          </a:lnTo>
                          <a:lnTo>
                            <a:pt x="1042" y="315"/>
                          </a:lnTo>
                          <a:lnTo>
                            <a:pt x="1050" y="315"/>
                          </a:lnTo>
                          <a:lnTo>
                            <a:pt x="1054" y="309"/>
                          </a:lnTo>
                          <a:lnTo>
                            <a:pt x="1067" y="284"/>
                          </a:lnTo>
                          <a:lnTo>
                            <a:pt x="1067" y="269"/>
                          </a:lnTo>
                          <a:lnTo>
                            <a:pt x="1068" y="269"/>
                          </a:lnTo>
                          <a:lnTo>
                            <a:pt x="1068" y="260"/>
                          </a:lnTo>
                          <a:lnTo>
                            <a:pt x="1059" y="257"/>
                          </a:lnTo>
                          <a:lnTo>
                            <a:pt x="1058" y="244"/>
                          </a:lnTo>
                          <a:lnTo>
                            <a:pt x="1059" y="244"/>
                          </a:lnTo>
                          <a:lnTo>
                            <a:pt x="1059" y="226"/>
                          </a:lnTo>
                          <a:lnTo>
                            <a:pt x="1068" y="221"/>
                          </a:lnTo>
                          <a:lnTo>
                            <a:pt x="1067" y="214"/>
                          </a:lnTo>
                          <a:lnTo>
                            <a:pt x="1070" y="201"/>
                          </a:lnTo>
                          <a:lnTo>
                            <a:pt x="1068" y="190"/>
                          </a:lnTo>
                          <a:lnTo>
                            <a:pt x="1062" y="186"/>
                          </a:lnTo>
                          <a:lnTo>
                            <a:pt x="1058" y="174"/>
                          </a:lnTo>
                          <a:lnTo>
                            <a:pt x="1050" y="172"/>
                          </a:lnTo>
                          <a:lnTo>
                            <a:pt x="1042" y="180"/>
                          </a:lnTo>
                          <a:lnTo>
                            <a:pt x="1039" y="169"/>
                          </a:lnTo>
                          <a:lnTo>
                            <a:pt x="1031" y="161"/>
                          </a:lnTo>
                          <a:lnTo>
                            <a:pt x="1035" y="158"/>
                          </a:lnTo>
                          <a:lnTo>
                            <a:pt x="1031" y="144"/>
                          </a:lnTo>
                          <a:lnTo>
                            <a:pt x="1022" y="144"/>
                          </a:lnTo>
                          <a:lnTo>
                            <a:pt x="1021" y="137"/>
                          </a:lnTo>
                          <a:lnTo>
                            <a:pt x="1022" y="130"/>
                          </a:lnTo>
                          <a:lnTo>
                            <a:pt x="1033" y="132"/>
                          </a:lnTo>
                          <a:lnTo>
                            <a:pt x="1033" y="137"/>
                          </a:lnTo>
                          <a:lnTo>
                            <a:pt x="1038" y="137"/>
                          </a:lnTo>
                          <a:lnTo>
                            <a:pt x="1039" y="130"/>
                          </a:lnTo>
                          <a:lnTo>
                            <a:pt x="1030" y="130"/>
                          </a:lnTo>
                          <a:lnTo>
                            <a:pt x="1025" y="124"/>
                          </a:lnTo>
                          <a:lnTo>
                            <a:pt x="1025" y="114"/>
                          </a:lnTo>
                          <a:lnTo>
                            <a:pt x="1028" y="114"/>
                          </a:lnTo>
                          <a:lnTo>
                            <a:pt x="1031" y="98"/>
                          </a:lnTo>
                          <a:lnTo>
                            <a:pt x="1047" y="100"/>
                          </a:lnTo>
                          <a:lnTo>
                            <a:pt x="1042" y="87"/>
                          </a:lnTo>
                          <a:lnTo>
                            <a:pt x="1050" y="92"/>
                          </a:lnTo>
                          <a:lnTo>
                            <a:pt x="1059" y="91"/>
                          </a:lnTo>
                          <a:lnTo>
                            <a:pt x="1062" y="84"/>
                          </a:lnTo>
                          <a:lnTo>
                            <a:pt x="1071" y="87"/>
                          </a:lnTo>
                          <a:lnTo>
                            <a:pt x="1073" y="83"/>
                          </a:lnTo>
                          <a:lnTo>
                            <a:pt x="1065" y="75"/>
                          </a:lnTo>
                          <a:lnTo>
                            <a:pt x="1081" y="77"/>
                          </a:lnTo>
                          <a:lnTo>
                            <a:pt x="1096" y="66"/>
                          </a:lnTo>
                          <a:lnTo>
                            <a:pt x="1096" y="60"/>
                          </a:lnTo>
                          <a:lnTo>
                            <a:pt x="1093" y="60"/>
                          </a:lnTo>
                          <a:lnTo>
                            <a:pt x="1093" y="46"/>
                          </a:lnTo>
                          <a:lnTo>
                            <a:pt x="1101" y="44"/>
                          </a:lnTo>
                          <a:lnTo>
                            <a:pt x="1099" y="31"/>
                          </a:lnTo>
                          <a:lnTo>
                            <a:pt x="1105" y="31"/>
                          </a:lnTo>
                          <a:lnTo>
                            <a:pt x="1108" y="41"/>
                          </a:lnTo>
                          <a:lnTo>
                            <a:pt x="1111" y="41"/>
                          </a:lnTo>
                          <a:lnTo>
                            <a:pt x="1124" y="31"/>
                          </a:lnTo>
                          <a:lnTo>
                            <a:pt x="1133" y="29"/>
                          </a:lnTo>
                          <a:lnTo>
                            <a:pt x="1133" y="17"/>
                          </a:lnTo>
                          <a:lnTo>
                            <a:pt x="1142" y="17"/>
                          </a:lnTo>
                          <a:lnTo>
                            <a:pt x="1142" y="14"/>
                          </a:lnTo>
                          <a:lnTo>
                            <a:pt x="1147" y="14"/>
                          </a:lnTo>
                          <a:lnTo>
                            <a:pt x="1145" y="21"/>
                          </a:lnTo>
                          <a:lnTo>
                            <a:pt x="1156" y="21"/>
                          </a:lnTo>
                          <a:lnTo>
                            <a:pt x="1159" y="15"/>
                          </a:lnTo>
                          <a:lnTo>
                            <a:pt x="1170" y="14"/>
                          </a:lnTo>
                          <a:lnTo>
                            <a:pt x="1193" y="14"/>
                          </a:lnTo>
                          <a:lnTo>
                            <a:pt x="1193" y="17"/>
                          </a:lnTo>
                          <a:lnTo>
                            <a:pt x="1200" y="20"/>
                          </a:lnTo>
                          <a:lnTo>
                            <a:pt x="1210" y="12"/>
                          </a:lnTo>
                          <a:lnTo>
                            <a:pt x="1210" y="7"/>
                          </a:lnTo>
                          <a:lnTo>
                            <a:pt x="1239" y="11"/>
                          </a:lnTo>
                          <a:lnTo>
                            <a:pt x="1269" y="7"/>
                          </a:lnTo>
                          <a:lnTo>
                            <a:pt x="1273" y="4"/>
                          </a:lnTo>
                          <a:lnTo>
                            <a:pt x="1305" y="4"/>
                          </a:lnTo>
                          <a:lnTo>
                            <a:pt x="1308" y="0"/>
                          </a:lnTo>
                          <a:lnTo>
                            <a:pt x="1312" y="4"/>
                          </a:lnTo>
                          <a:lnTo>
                            <a:pt x="1331" y="7"/>
                          </a:lnTo>
                          <a:lnTo>
                            <a:pt x="1343" y="4"/>
                          </a:lnTo>
                          <a:lnTo>
                            <a:pt x="1352" y="11"/>
                          </a:lnTo>
                          <a:lnTo>
                            <a:pt x="1352" y="11"/>
                          </a:lnTo>
                          <a:lnTo>
                            <a:pt x="1368" y="41"/>
                          </a:lnTo>
                          <a:lnTo>
                            <a:pt x="1365" y="57"/>
                          </a:lnTo>
                          <a:lnTo>
                            <a:pt x="1352" y="69"/>
                          </a:lnTo>
                          <a:lnTo>
                            <a:pt x="1346" y="80"/>
                          </a:lnTo>
                          <a:lnTo>
                            <a:pt x="1351" y="95"/>
                          </a:lnTo>
                          <a:lnTo>
                            <a:pt x="1377" y="106"/>
                          </a:lnTo>
                          <a:lnTo>
                            <a:pt x="1421" y="112"/>
                          </a:lnTo>
                          <a:lnTo>
                            <a:pt x="1454" y="106"/>
                          </a:lnTo>
                          <a:lnTo>
                            <a:pt x="1484" y="94"/>
                          </a:lnTo>
                          <a:lnTo>
                            <a:pt x="1501" y="81"/>
                          </a:lnTo>
                          <a:lnTo>
                            <a:pt x="1521" y="92"/>
                          </a:lnTo>
                          <a:lnTo>
                            <a:pt x="1549" y="134"/>
                          </a:lnTo>
                          <a:lnTo>
                            <a:pt x="1575" y="210"/>
                          </a:lnTo>
                          <a:lnTo>
                            <a:pt x="1575" y="210"/>
                          </a:lnTo>
                          <a:lnTo>
                            <a:pt x="1574" y="215"/>
                          </a:lnTo>
                          <a:lnTo>
                            <a:pt x="1577" y="217"/>
                          </a:lnTo>
                          <a:lnTo>
                            <a:pt x="1589" y="214"/>
                          </a:lnTo>
                          <a:lnTo>
                            <a:pt x="1590" y="230"/>
                          </a:lnTo>
                          <a:close/>
                          <a:moveTo>
                            <a:pt x="981" y="175"/>
                          </a:moveTo>
                          <a:lnTo>
                            <a:pt x="982" y="177"/>
                          </a:lnTo>
                          <a:lnTo>
                            <a:pt x="984" y="194"/>
                          </a:lnTo>
                          <a:lnTo>
                            <a:pt x="988" y="194"/>
                          </a:lnTo>
                          <a:lnTo>
                            <a:pt x="992" y="201"/>
                          </a:lnTo>
                          <a:lnTo>
                            <a:pt x="985" y="210"/>
                          </a:lnTo>
                          <a:lnTo>
                            <a:pt x="976" y="206"/>
                          </a:lnTo>
                          <a:lnTo>
                            <a:pt x="981" y="197"/>
                          </a:lnTo>
                          <a:lnTo>
                            <a:pt x="976" y="195"/>
                          </a:lnTo>
                          <a:lnTo>
                            <a:pt x="978" y="189"/>
                          </a:lnTo>
                          <a:lnTo>
                            <a:pt x="973" y="180"/>
                          </a:lnTo>
                          <a:lnTo>
                            <a:pt x="975" y="175"/>
                          </a:lnTo>
                          <a:lnTo>
                            <a:pt x="981" y="175"/>
                          </a:lnTo>
                          <a:lnTo>
                            <a:pt x="981" y="175"/>
                          </a:lnTo>
                          <a:close/>
                          <a:moveTo>
                            <a:pt x="387" y="301"/>
                          </a:moveTo>
                          <a:lnTo>
                            <a:pt x="393" y="309"/>
                          </a:lnTo>
                          <a:lnTo>
                            <a:pt x="402" y="310"/>
                          </a:lnTo>
                          <a:lnTo>
                            <a:pt x="385" y="326"/>
                          </a:lnTo>
                          <a:lnTo>
                            <a:pt x="379" y="326"/>
                          </a:lnTo>
                          <a:lnTo>
                            <a:pt x="385" y="309"/>
                          </a:lnTo>
                          <a:lnTo>
                            <a:pt x="382" y="301"/>
                          </a:lnTo>
                          <a:lnTo>
                            <a:pt x="387" y="301"/>
                          </a:lnTo>
                          <a:lnTo>
                            <a:pt x="387" y="301"/>
                          </a:lnTo>
                          <a:close/>
                        </a:path>
                      </a:pathLst>
                    </a:custGeom>
                    <a:solidFill>
                      <a:srgbClr val="EF9278"/>
                    </a:solidFill>
                    <a:ln>
                      <a:noFill/>
                    </a:ln>
                  </p:spPr>
                  <p:txBody>
                    <a:bodyPr anchorCtr="0" anchor="ctr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descr="{&quot;Key&quot;:&quot;yemen&quot;,&quot;Name&quot;:&quot;Yemen&quot;,&quot;Value&quot;:1.0,&quot;Formula&quot;:&quot;&quot;,&quot;Text&quot;:&quot;&quot;,&quot;OfficeApplication&quot;:1,&quot;HasValue&quot;:true}" id="145" name="Google Shape;145;p1"/>
                  <p:cNvSpPr/>
                  <p:nvPr/>
                </p:nvSpPr>
                <p:spPr>
                  <a:xfrm>
                    <a:off x="5554881" y="5651196"/>
                    <a:ext cx="1562100" cy="1076325"/>
                  </a:xfrm>
                  <a:custGeom>
                    <a:rect b="b" l="l" r="r" t="t"/>
                    <a:pathLst>
                      <a:path extrusionOk="0" h="339" w="492">
                        <a:moveTo>
                          <a:pt x="492" y="126"/>
                        </a:moveTo>
                        <a:cubicBezTo>
                          <a:pt x="477" y="125"/>
                          <a:pt x="485" y="95"/>
                          <a:pt x="470" y="94"/>
                        </a:cubicBezTo>
                        <a:cubicBezTo>
                          <a:pt x="477" y="83"/>
                          <a:pt x="452" y="51"/>
                          <a:pt x="448" y="40"/>
                        </a:cubicBezTo>
                        <a:cubicBezTo>
                          <a:pt x="430" y="0"/>
                          <a:pt x="430" y="0"/>
                          <a:pt x="430" y="0"/>
                        </a:cubicBezTo>
                        <a:cubicBezTo>
                          <a:pt x="386" y="9"/>
                          <a:pt x="342" y="18"/>
                          <a:pt x="299" y="24"/>
                        </a:cubicBezTo>
                        <a:cubicBezTo>
                          <a:pt x="263" y="35"/>
                          <a:pt x="244" y="52"/>
                          <a:pt x="236" y="71"/>
                        </a:cubicBezTo>
                        <a:cubicBezTo>
                          <a:pt x="229" y="83"/>
                          <a:pt x="225" y="110"/>
                          <a:pt x="207" y="109"/>
                        </a:cubicBezTo>
                        <a:cubicBezTo>
                          <a:pt x="194" y="109"/>
                          <a:pt x="196" y="91"/>
                          <a:pt x="184" y="92"/>
                        </a:cubicBezTo>
                        <a:cubicBezTo>
                          <a:pt x="169" y="94"/>
                          <a:pt x="157" y="93"/>
                          <a:pt x="141" y="91"/>
                        </a:cubicBezTo>
                        <a:cubicBezTo>
                          <a:pt x="133" y="90"/>
                          <a:pt x="124" y="84"/>
                          <a:pt x="116" y="84"/>
                        </a:cubicBezTo>
                        <a:cubicBezTo>
                          <a:pt x="106" y="84"/>
                          <a:pt x="97" y="85"/>
                          <a:pt x="88" y="86"/>
                        </a:cubicBezTo>
                        <a:cubicBezTo>
                          <a:pt x="76" y="87"/>
                          <a:pt x="67" y="92"/>
                          <a:pt x="55" y="91"/>
                        </a:cubicBezTo>
                        <a:cubicBezTo>
                          <a:pt x="49" y="91"/>
                          <a:pt x="46" y="84"/>
                          <a:pt x="40" y="83"/>
                        </a:cubicBezTo>
                        <a:cubicBezTo>
                          <a:pt x="33" y="82"/>
                          <a:pt x="28" y="86"/>
                          <a:pt x="26" y="92"/>
                        </a:cubicBezTo>
                        <a:cubicBezTo>
                          <a:pt x="23" y="97"/>
                          <a:pt x="22" y="104"/>
                          <a:pt x="23" y="111"/>
                        </a:cubicBezTo>
                        <a:cubicBezTo>
                          <a:pt x="24" y="115"/>
                          <a:pt x="29" y="119"/>
                          <a:pt x="26" y="123"/>
                        </a:cubicBezTo>
                        <a:cubicBezTo>
                          <a:pt x="23" y="127"/>
                          <a:pt x="21" y="131"/>
                          <a:pt x="18" y="135"/>
                        </a:cubicBezTo>
                        <a:cubicBezTo>
                          <a:pt x="16" y="137"/>
                          <a:pt x="14" y="139"/>
                          <a:pt x="12" y="141"/>
                        </a:cubicBezTo>
                        <a:cubicBezTo>
                          <a:pt x="6" y="143"/>
                          <a:pt x="9" y="146"/>
                          <a:pt x="10" y="152"/>
                        </a:cubicBezTo>
                        <a:cubicBezTo>
                          <a:pt x="12" y="162"/>
                          <a:pt x="8" y="167"/>
                          <a:pt x="6" y="176"/>
                        </a:cubicBezTo>
                        <a:cubicBezTo>
                          <a:pt x="4" y="185"/>
                          <a:pt x="12" y="192"/>
                          <a:pt x="11" y="200"/>
                        </a:cubicBezTo>
                        <a:cubicBezTo>
                          <a:pt x="9" y="199"/>
                          <a:pt x="0" y="199"/>
                          <a:pt x="2" y="202"/>
                        </a:cubicBezTo>
                        <a:cubicBezTo>
                          <a:pt x="2" y="201"/>
                          <a:pt x="11" y="207"/>
                          <a:pt x="11" y="207"/>
                        </a:cubicBezTo>
                        <a:cubicBezTo>
                          <a:pt x="16" y="212"/>
                          <a:pt x="18" y="217"/>
                          <a:pt x="19" y="224"/>
                        </a:cubicBezTo>
                        <a:cubicBezTo>
                          <a:pt x="23" y="237"/>
                          <a:pt x="23" y="252"/>
                          <a:pt x="27" y="265"/>
                        </a:cubicBezTo>
                        <a:cubicBezTo>
                          <a:pt x="29" y="270"/>
                          <a:pt x="33" y="274"/>
                          <a:pt x="35" y="280"/>
                        </a:cubicBezTo>
                        <a:cubicBezTo>
                          <a:pt x="38" y="286"/>
                          <a:pt x="35" y="293"/>
                          <a:pt x="35" y="299"/>
                        </a:cubicBezTo>
                        <a:cubicBezTo>
                          <a:pt x="35" y="312"/>
                          <a:pt x="51" y="322"/>
                          <a:pt x="46" y="335"/>
                        </a:cubicBezTo>
                        <a:cubicBezTo>
                          <a:pt x="52" y="336"/>
                          <a:pt x="56" y="332"/>
                          <a:pt x="62" y="335"/>
                        </a:cubicBezTo>
                        <a:cubicBezTo>
                          <a:pt x="68" y="337"/>
                          <a:pt x="72" y="339"/>
                          <a:pt x="79" y="338"/>
                        </a:cubicBezTo>
                        <a:cubicBezTo>
                          <a:pt x="93" y="335"/>
                          <a:pt x="99" y="325"/>
                          <a:pt x="114" y="333"/>
                        </a:cubicBezTo>
                        <a:cubicBezTo>
                          <a:pt x="113" y="329"/>
                          <a:pt x="117" y="325"/>
                          <a:pt x="118" y="331"/>
                        </a:cubicBezTo>
                        <a:cubicBezTo>
                          <a:pt x="121" y="328"/>
                          <a:pt x="122" y="325"/>
                          <a:pt x="124" y="322"/>
                        </a:cubicBezTo>
                        <a:cubicBezTo>
                          <a:pt x="127" y="318"/>
                          <a:pt x="132" y="318"/>
                          <a:pt x="136" y="315"/>
                        </a:cubicBezTo>
                        <a:cubicBezTo>
                          <a:pt x="145" y="308"/>
                          <a:pt x="147" y="301"/>
                          <a:pt x="159" y="298"/>
                        </a:cubicBezTo>
                        <a:cubicBezTo>
                          <a:pt x="171" y="296"/>
                          <a:pt x="183" y="295"/>
                          <a:pt x="195" y="296"/>
                        </a:cubicBezTo>
                        <a:cubicBezTo>
                          <a:pt x="202" y="297"/>
                          <a:pt x="214" y="289"/>
                          <a:pt x="221" y="287"/>
                        </a:cubicBezTo>
                        <a:cubicBezTo>
                          <a:pt x="232" y="284"/>
                          <a:pt x="237" y="275"/>
                          <a:pt x="246" y="270"/>
                        </a:cubicBezTo>
                        <a:cubicBezTo>
                          <a:pt x="249" y="268"/>
                          <a:pt x="253" y="265"/>
                          <a:pt x="256" y="264"/>
                        </a:cubicBezTo>
                        <a:cubicBezTo>
                          <a:pt x="260" y="264"/>
                          <a:pt x="263" y="265"/>
                          <a:pt x="266" y="266"/>
                        </a:cubicBezTo>
                        <a:cubicBezTo>
                          <a:pt x="270" y="267"/>
                          <a:pt x="273" y="266"/>
                          <a:pt x="276" y="265"/>
                        </a:cubicBezTo>
                        <a:cubicBezTo>
                          <a:pt x="299" y="262"/>
                          <a:pt x="304" y="239"/>
                          <a:pt x="324" y="229"/>
                        </a:cubicBezTo>
                        <a:cubicBezTo>
                          <a:pt x="333" y="225"/>
                          <a:pt x="342" y="224"/>
                          <a:pt x="352" y="222"/>
                        </a:cubicBezTo>
                        <a:cubicBezTo>
                          <a:pt x="364" y="220"/>
                          <a:pt x="374" y="212"/>
                          <a:pt x="386" y="209"/>
                        </a:cubicBezTo>
                        <a:cubicBezTo>
                          <a:pt x="395" y="207"/>
                          <a:pt x="403" y="205"/>
                          <a:pt x="411" y="202"/>
                        </a:cubicBezTo>
                        <a:cubicBezTo>
                          <a:pt x="420" y="199"/>
                          <a:pt x="423" y="193"/>
                          <a:pt x="429" y="190"/>
                        </a:cubicBezTo>
                        <a:cubicBezTo>
                          <a:pt x="435" y="187"/>
                          <a:pt x="448" y="187"/>
                          <a:pt x="449" y="179"/>
                        </a:cubicBezTo>
                        <a:cubicBezTo>
                          <a:pt x="451" y="171"/>
                          <a:pt x="445" y="163"/>
                          <a:pt x="448" y="153"/>
                        </a:cubicBezTo>
                        <a:cubicBezTo>
                          <a:pt x="455" y="135"/>
                          <a:pt x="478" y="136"/>
                          <a:pt x="492" y="126"/>
                        </a:cubicBezTo>
                      </a:path>
                    </a:pathLst>
                  </a:custGeom>
                  <a:solidFill>
                    <a:srgbClr val="D8D8D8"/>
                  </a:solidFill>
                  <a:ln cap="flat" cmpd="sng" w="952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jordan&quot;,&quot;Name&quot;:&quot;Jordan&quot;,&quot;Value&quot;:1.0,&quot;Formula&quot;:&quot;&quot;,&quot;Text&quot;:&quot;&quot;,&quot;OfficeApplication&quot;:1,&quot;HasValue&quot;:true}" id="146" name="Google Shape;146;p1"/>
                  <p:cNvSpPr/>
                  <p:nvPr/>
                </p:nvSpPr>
                <p:spPr>
                  <a:xfrm>
                    <a:off x="4301910" y="3268358"/>
                    <a:ext cx="596900" cy="708025"/>
                  </a:xfrm>
                  <a:custGeom>
                    <a:rect b="b" l="l" r="r" t="t"/>
                    <a:pathLst>
                      <a:path extrusionOk="0" h="223" w="188">
                        <a:moveTo>
                          <a:pt x="1" y="211"/>
                        </a:moveTo>
                        <a:cubicBezTo>
                          <a:pt x="0" y="196"/>
                          <a:pt x="6" y="182"/>
                          <a:pt x="6" y="167"/>
                        </a:cubicBezTo>
                        <a:cubicBezTo>
                          <a:pt x="6" y="151"/>
                          <a:pt x="14" y="138"/>
                          <a:pt x="16" y="122"/>
                        </a:cubicBezTo>
                        <a:cubicBezTo>
                          <a:pt x="17" y="116"/>
                          <a:pt x="15" y="109"/>
                          <a:pt x="15" y="102"/>
                        </a:cubicBezTo>
                        <a:cubicBezTo>
                          <a:pt x="16" y="96"/>
                          <a:pt x="18" y="90"/>
                          <a:pt x="18" y="83"/>
                        </a:cubicBezTo>
                        <a:cubicBezTo>
                          <a:pt x="18" y="70"/>
                          <a:pt x="17" y="55"/>
                          <a:pt x="16" y="42"/>
                        </a:cubicBezTo>
                        <a:cubicBezTo>
                          <a:pt x="16" y="31"/>
                          <a:pt x="30" y="34"/>
                          <a:pt x="36" y="38"/>
                        </a:cubicBezTo>
                        <a:cubicBezTo>
                          <a:pt x="47" y="46"/>
                          <a:pt x="57" y="57"/>
                          <a:pt x="71" y="54"/>
                        </a:cubicBezTo>
                        <a:cubicBezTo>
                          <a:pt x="85" y="51"/>
                          <a:pt x="99" y="38"/>
                          <a:pt x="111" y="30"/>
                        </a:cubicBezTo>
                        <a:cubicBezTo>
                          <a:pt x="126" y="20"/>
                          <a:pt x="141" y="9"/>
                          <a:pt x="157" y="0"/>
                        </a:cubicBezTo>
                        <a:cubicBezTo>
                          <a:pt x="162" y="16"/>
                          <a:pt x="169" y="31"/>
                          <a:pt x="174" y="46"/>
                        </a:cubicBezTo>
                        <a:cubicBezTo>
                          <a:pt x="169" y="47"/>
                          <a:pt x="172" y="54"/>
                          <a:pt x="176" y="55"/>
                        </a:cubicBezTo>
                        <a:cubicBezTo>
                          <a:pt x="181" y="56"/>
                          <a:pt x="188" y="55"/>
                          <a:pt x="179" y="65"/>
                        </a:cubicBezTo>
                        <a:cubicBezTo>
                          <a:pt x="151" y="82"/>
                          <a:pt x="122" y="91"/>
                          <a:pt x="88" y="99"/>
                        </a:cubicBezTo>
                        <a:cubicBezTo>
                          <a:pt x="139" y="152"/>
                          <a:pt x="139" y="152"/>
                          <a:pt x="139" y="152"/>
                        </a:cubicBezTo>
                        <a:cubicBezTo>
                          <a:pt x="135" y="154"/>
                          <a:pt x="122" y="154"/>
                          <a:pt x="119" y="158"/>
                        </a:cubicBezTo>
                        <a:cubicBezTo>
                          <a:pt x="115" y="162"/>
                          <a:pt x="120" y="172"/>
                          <a:pt x="116" y="176"/>
                        </a:cubicBezTo>
                        <a:cubicBezTo>
                          <a:pt x="109" y="184"/>
                          <a:pt x="92" y="178"/>
                          <a:pt x="83" y="186"/>
                        </a:cubicBezTo>
                        <a:cubicBezTo>
                          <a:pt x="73" y="195"/>
                          <a:pt x="70" y="213"/>
                          <a:pt x="56" y="218"/>
                        </a:cubicBezTo>
                        <a:cubicBezTo>
                          <a:pt x="43" y="223"/>
                          <a:pt x="14" y="214"/>
                          <a:pt x="1" y="211"/>
                        </a:cubicBezTo>
                      </a:path>
                    </a:pathLst>
                  </a:custGeom>
                  <a:solidFill>
                    <a:srgbClr val="F04948"/>
                  </a:solidFill>
                  <a:ln cap="flat" cmpd="sng" w="2857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iraq&quot;,&quot;Name&quot;:&quot;Iraq&quot;,&quot;Value&quot;:1.0,&quot;Formula&quot;:&quot;&quot;,&quot;Text&quot;:&quot;&quot;,&quot;OfficeApplication&quot;:1,&quot;HasValue&quot;:true}" id="147" name="Google Shape;147;p1"/>
                  <p:cNvSpPr/>
                  <p:nvPr/>
                </p:nvSpPr>
                <p:spPr>
                  <a:xfrm>
                    <a:off x="4812825" y="2593670"/>
                    <a:ext cx="1454150" cy="1401763"/>
                  </a:xfrm>
                  <a:custGeom>
                    <a:rect b="b" l="l" r="r" t="t"/>
                    <a:pathLst>
                      <a:path extrusionOk="0" h="441" w="458">
                        <a:moveTo>
                          <a:pt x="0" y="212"/>
                        </a:moveTo>
                        <a:cubicBezTo>
                          <a:pt x="27" y="199"/>
                          <a:pt x="51" y="186"/>
                          <a:pt x="75" y="170"/>
                        </a:cubicBezTo>
                        <a:cubicBezTo>
                          <a:pt x="83" y="165"/>
                          <a:pt x="91" y="159"/>
                          <a:pt x="95" y="152"/>
                        </a:cubicBezTo>
                        <a:cubicBezTo>
                          <a:pt x="104" y="140"/>
                          <a:pt x="97" y="123"/>
                          <a:pt x="99" y="118"/>
                        </a:cubicBezTo>
                        <a:cubicBezTo>
                          <a:pt x="99" y="99"/>
                          <a:pt x="104" y="96"/>
                          <a:pt x="103" y="87"/>
                        </a:cubicBezTo>
                        <a:cubicBezTo>
                          <a:pt x="102" y="76"/>
                          <a:pt x="86" y="58"/>
                          <a:pt x="98" y="49"/>
                        </a:cubicBezTo>
                        <a:cubicBezTo>
                          <a:pt x="105" y="44"/>
                          <a:pt x="113" y="44"/>
                          <a:pt x="120" y="38"/>
                        </a:cubicBezTo>
                        <a:cubicBezTo>
                          <a:pt x="126" y="33"/>
                          <a:pt x="142" y="21"/>
                          <a:pt x="137" y="16"/>
                        </a:cubicBezTo>
                        <a:cubicBezTo>
                          <a:pt x="136" y="14"/>
                          <a:pt x="137" y="15"/>
                          <a:pt x="138" y="15"/>
                        </a:cubicBezTo>
                        <a:cubicBezTo>
                          <a:pt x="140" y="15"/>
                          <a:pt x="141" y="15"/>
                          <a:pt x="142" y="15"/>
                        </a:cubicBezTo>
                        <a:cubicBezTo>
                          <a:pt x="148" y="14"/>
                          <a:pt x="149" y="9"/>
                          <a:pt x="152" y="5"/>
                        </a:cubicBezTo>
                        <a:cubicBezTo>
                          <a:pt x="154" y="0"/>
                          <a:pt x="178" y="4"/>
                          <a:pt x="183" y="6"/>
                        </a:cubicBezTo>
                        <a:cubicBezTo>
                          <a:pt x="187" y="8"/>
                          <a:pt x="191" y="9"/>
                          <a:pt x="195" y="10"/>
                        </a:cubicBezTo>
                        <a:cubicBezTo>
                          <a:pt x="202" y="11"/>
                          <a:pt x="204" y="7"/>
                          <a:pt x="211" y="6"/>
                        </a:cubicBezTo>
                        <a:cubicBezTo>
                          <a:pt x="219" y="4"/>
                          <a:pt x="220" y="9"/>
                          <a:pt x="220" y="14"/>
                        </a:cubicBezTo>
                        <a:cubicBezTo>
                          <a:pt x="220" y="18"/>
                          <a:pt x="220" y="23"/>
                          <a:pt x="224" y="22"/>
                        </a:cubicBezTo>
                        <a:cubicBezTo>
                          <a:pt x="231" y="22"/>
                          <a:pt x="233" y="12"/>
                          <a:pt x="240" y="12"/>
                        </a:cubicBezTo>
                        <a:cubicBezTo>
                          <a:pt x="249" y="13"/>
                          <a:pt x="249" y="28"/>
                          <a:pt x="253" y="33"/>
                        </a:cubicBezTo>
                        <a:cubicBezTo>
                          <a:pt x="255" y="35"/>
                          <a:pt x="257" y="35"/>
                          <a:pt x="259" y="38"/>
                        </a:cubicBezTo>
                        <a:cubicBezTo>
                          <a:pt x="261" y="42"/>
                          <a:pt x="258" y="47"/>
                          <a:pt x="261" y="50"/>
                        </a:cubicBezTo>
                        <a:cubicBezTo>
                          <a:pt x="268" y="56"/>
                          <a:pt x="283" y="63"/>
                          <a:pt x="277" y="74"/>
                        </a:cubicBezTo>
                        <a:cubicBezTo>
                          <a:pt x="287" y="72"/>
                          <a:pt x="291" y="81"/>
                          <a:pt x="295" y="82"/>
                        </a:cubicBezTo>
                        <a:cubicBezTo>
                          <a:pt x="299" y="84"/>
                          <a:pt x="302" y="83"/>
                          <a:pt x="305" y="83"/>
                        </a:cubicBezTo>
                        <a:cubicBezTo>
                          <a:pt x="308" y="82"/>
                          <a:pt x="313" y="81"/>
                          <a:pt x="323" y="84"/>
                        </a:cubicBezTo>
                        <a:cubicBezTo>
                          <a:pt x="321" y="91"/>
                          <a:pt x="313" y="89"/>
                          <a:pt x="310" y="94"/>
                        </a:cubicBezTo>
                        <a:cubicBezTo>
                          <a:pt x="305" y="103"/>
                          <a:pt x="319" y="110"/>
                          <a:pt x="320" y="118"/>
                        </a:cubicBezTo>
                        <a:cubicBezTo>
                          <a:pt x="320" y="123"/>
                          <a:pt x="317" y="123"/>
                          <a:pt x="314" y="123"/>
                        </a:cubicBezTo>
                        <a:cubicBezTo>
                          <a:pt x="311" y="122"/>
                          <a:pt x="308" y="122"/>
                          <a:pt x="308" y="128"/>
                        </a:cubicBezTo>
                        <a:cubicBezTo>
                          <a:pt x="308" y="133"/>
                          <a:pt x="303" y="132"/>
                          <a:pt x="301" y="136"/>
                        </a:cubicBezTo>
                        <a:cubicBezTo>
                          <a:pt x="300" y="141"/>
                          <a:pt x="302" y="145"/>
                          <a:pt x="303" y="150"/>
                        </a:cubicBezTo>
                        <a:cubicBezTo>
                          <a:pt x="300" y="150"/>
                          <a:pt x="297" y="149"/>
                          <a:pt x="294" y="148"/>
                        </a:cubicBezTo>
                        <a:cubicBezTo>
                          <a:pt x="293" y="152"/>
                          <a:pt x="290" y="155"/>
                          <a:pt x="294" y="159"/>
                        </a:cubicBezTo>
                        <a:cubicBezTo>
                          <a:pt x="298" y="163"/>
                          <a:pt x="300" y="165"/>
                          <a:pt x="298" y="171"/>
                        </a:cubicBezTo>
                        <a:cubicBezTo>
                          <a:pt x="296" y="177"/>
                          <a:pt x="291" y="179"/>
                          <a:pt x="296" y="183"/>
                        </a:cubicBezTo>
                        <a:cubicBezTo>
                          <a:pt x="301" y="188"/>
                          <a:pt x="305" y="192"/>
                          <a:pt x="310" y="196"/>
                        </a:cubicBezTo>
                        <a:cubicBezTo>
                          <a:pt x="315" y="199"/>
                          <a:pt x="342" y="222"/>
                          <a:pt x="327" y="227"/>
                        </a:cubicBezTo>
                        <a:cubicBezTo>
                          <a:pt x="333" y="228"/>
                          <a:pt x="331" y="235"/>
                          <a:pt x="336" y="234"/>
                        </a:cubicBezTo>
                        <a:cubicBezTo>
                          <a:pt x="344" y="232"/>
                          <a:pt x="348" y="237"/>
                          <a:pt x="353" y="240"/>
                        </a:cubicBezTo>
                        <a:cubicBezTo>
                          <a:pt x="364" y="246"/>
                          <a:pt x="371" y="259"/>
                          <a:pt x="385" y="260"/>
                        </a:cubicBezTo>
                        <a:cubicBezTo>
                          <a:pt x="392" y="261"/>
                          <a:pt x="405" y="283"/>
                          <a:pt x="411" y="288"/>
                        </a:cubicBezTo>
                        <a:cubicBezTo>
                          <a:pt x="420" y="296"/>
                          <a:pt x="415" y="304"/>
                          <a:pt x="412" y="315"/>
                        </a:cubicBezTo>
                        <a:cubicBezTo>
                          <a:pt x="411" y="321"/>
                          <a:pt x="412" y="336"/>
                          <a:pt x="419" y="336"/>
                        </a:cubicBezTo>
                        <a:cubicBezTo>
                          <a:pt x="422" y="336"/>
                          <a:pt x="427" y="336"/>
                          <a:pt x="429" y="338"/>
                        </a:cubicBezTo>
                        <a:cubicBezTo>
                          <a:pt x="432" y="342"/>
                          <a:pt x="432" y="349"/>
                          <a:pt x="431" y="353"/>
                        </a:cubicBezTo>
                        <a:cubicBezTo>
                          <a:pt x="430" y="363"/>
                          <a:pt x="435" y="366"/>
                          <a:pt x="446" y="373"/>
                        </a:cubicBezTo>
                        <a:cubicBezTo>
                          <a:pt x="451" y="377"/>
                          <a:pt x="450" y="389"/>
                          <a:pt x="458" y="391"/>
                        </a:cubicBezTo>
                        <a:cubicBezTo>
                          <a:pt x="454" y="391"/>
                          <a:pt x="430" y="388"/>
                          <a:pt x="429" y="384"/>
                        </a:cubicBezTo>
                        <a:cubicBezTo>
                          <a:pt x="433" y="391"/>
                          <a:pt x="419" y="385"/>
                          <a:pt x="414" y="385"/>
                        </a:cubicBezTo>
                        <a:cubicBezTo>
                          <a:pt x="406" y="385"/>
                          <a:pt x="396" y="387"/>
                          <a:pt x="392" y="394"/>
                        </a:cubicBezTo>
                        <a:cubicBezTo>
                          <a:pt x="385" y="410"/>
                          <a:pt x="386" y="441"/>
                          <a:pt x="360" y="438"/>
                        </a:cubicBezTo>
                        <a:cubicBezTo>
                          <a:pt x="295" y="431"/>
                          <a:pt x="295" y="431"/>
                          <a:pt x="295" y="431"/>
                        </a:cubicBezTo>
                        <a:cubicBezTo>
                          <a:pt x="274" y="428"/>
                          <a:pt x="273" y="417"/>
                          <a:pt x="253" y="404"/>
                        </a:cubicBezTo>
                        <a:cubicBezTo>
                          <a:pt x="198" y="365"/>
                          <a:pt x="145" y="317"/>
                          <a:pt x="83" y="291"/>
                        </a:cubicBezTo>
                        <a:cubicBezTo>
                          <a:pt x="61" y="281"/>
                          <a:pt x="42" y="282"/>
                          <a:pt x="22" y="278"/>
                        </a:cubicBezTo>
                        <a:cubicBezTo>
                          <a:pt x="34" y="264"/>
                          <a:pt x="19" y="270"/>
                          <a:pt x="15" y="264"/>
                        </a:cubicBezTo>
                        <a:cubicBezTo>
                          <a:pt x="14" y="263"/>
                          <a:pt x="14" y="260"/>
                          <a:pt x="14" y="259"/>
                        </a:cubicBezTo>
                        <a:cubicBezTo>
                          <a:pt x="18" y="255"/>
                          <a:pt x="14" y="252"/>
                          <a:pt x="12" y="246"/>
                        </a:cubicBezTo>
                        <a:cubicBezTo>
                          <a:pt x="8" y="235"/>
                          <a:pt x="4" y="224"/>
                          <a:pt x="0" y="212"/>
                        </a:cubicBezTo>
                      </a:path>
                    </a:pathLst>
                  </a:custGeom>
                  <a:solidFill>
                    <a:srgbClr val="D8D8D8"/>
                  </a:solidFill>
                  <a:ln cap="flat" cmpd="sng" w="952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syria&quot;,&quot;Name&quot;:&quot;Syria&quot;,&quot;Value&quot;:1.0,&quot;Formula&quot;:&quot;&quot;,&quot;Text&quot;:&quot;&quot;,&quot;OfficeApplication&quot;:1,&quot;HasValue&quot;:true}" id="148" name="Google Shape;148;p1"/>
                  <p:cNvSpPr/>
                  <p:nvPr/>
                </p:nvSpPr>
                <p:spPr>
                  <a:xfrm>
                    <a:off x="4354731" y="2584145"/>
                    <a:ext cx="901700" cy="884238"/>
                  </a:xfrm>
                  <a:custGeom>
                    <a:rect b="b" l="l" r="r" t="t"/>
                    <a:pathLst>
                      <a:path extrusionOk="0" h="278" w="284">
                        <a:moveTo>
                          <a:pt x="4" y="220"/>
                        </a:moveTo>
                        <a:cubicBezTo>
                          <a:pt x="8" y="216"/>
                          <a:pt x="16" y="206"/>
                          <a:pt x="22" y="204"/>
                        </a:cubicBezTo>
                        <a:cubicBezTo>
                          <a:pt x="12" y="195"/>
                          <a:pt x="27" y="189"/>
                          <a:pt x="36" y="191"/>
                        </a:cubicBezTo>
                        <a:cubicBezTo>
                          <a:pt x="28" y="182"/>
                          <a:pt x="40" y="181"/>
                          <a:pt x="42" y="172"/>
                        </a:cubicBezTo>
                        <a:cubicBezTo>
                          <a:pt x="44" y="167"/>
                          <a:pt x="38" y="157"/>
                          <a:pt x="32" y="156"/>
                        </a:cubicBezTo>
                        <a:cubicBezTo>
                          <a:pt x="25" y="155"/>
                          <a:pt x="38" y="146"/>
                          <a:pt x="28" y="148"/>
                        </a:cubicBezTo>
                        <a:cubicBezTo>
                          <a:pt x="11" y="153"/>
                          <a:pt x="10" y="143"/>
                          <a:pt x="9" y="134"/>
                        </a:cubicBezTo>
                        <a:cubicBezTo>
                          <a:pt x="8" y="126"/>
                          <a:pt x="13" y="112"/>
                          <a:pt x="6" y="106"/>
                        </a:cubicBezTo>
                        <a:cubicBezTo>
                          <a:pt x="0" y="102"/>
                          <a:pt x="5" y="89"/>
                          <a:pt x="5" y="83"/>
                        </a:cubicBezTo>
                        <a:cubicBezTo>
                          <a:pt x="4" y="78"/>
                          <a:pt x="14" y="86"/>
                          <a:pt x="16" y="87"/>
                        </a:cubicBezTo>
                        <a:cubicBezTo>
                          <a:pt x="16" y="87"/>
                          <a:pt x="18" y="82"/>
                          <a:pt x="22" y="80"/>
                        </a:cubicBezTo>
                        <a:cubicBezTo>
                          <a:pt x="27" y="77"/>
                          <a:pt x="24" y="70"/>
                          <a:pt x="25" y="65"/>
                        </a:cubicBezTo>
                        <a:cubicBezTo>
                          <a:pt x="29" y="66"/>
                          <a:pt x="34" y="65"/>
                          <a:pt x="38" y="65"/>
                        </a:cubicBezTo>
                        <a:cubicBezTo>
                          <a:pt x="35" y="58"/>
                          <a:pt x="32" y="56"/>
                          <a:pt x="31" y="48"/>
                        </a:cubicBezTo>
                        <a:cubicBezTo>
                          <a:pt x="31" y="45"/>
                          <a:pt x="31" y="36"/>
                          <a:pt x="36" y="35"/>
                        </a:cubicBezTo>
                        <a:cubicBezTo>
                          <a:pt x="39" y="34"/>
                          <a:pt x="42" y="34"/>
                          <a:pt x="45" y="35"/>
                        </a:cubicBezTo>
                        <a:cubicBezTo>
                          <a:pt x="52" y="39"/>
                          <a:pt x="53" y="45"/>
                          <a:pt x="61" y="44"/>
                        </a:cubicBezTo>
                        <a:cubicBezTo>
                          <a:pt x="69" y="43"/>
                          <a:pt x="75" y="42"/>
                          <a:pt x="84" y="38"/>
                        </a:cubicBezTo>
                        <a:cubicBezTo>
                          <a:pt x="93" y="34"/>
                          <a:pt x="99" y="29"/>
                          <a:pt x="109" y="31"/>
                        </a:cubicBezTo>
                        <a:cubicBezTo>
                          <a:pt x="116" y="32"/>
                          <a:pt x="120" y="37"/>
                          <a:pt x="126" y="39"/>
                        </a:cubicBezTo>
                        <a:cubicBezTo>
                          <a:pt x="133" y="43"/>
                          <a:pt x="147" y="41"/>
                          <a:pt x="155" y="41"/>
                        </a:cubicBezTo>
                        <a:cubicBezTo>
                          <a:pt x="174" y="39"/>
                          <a:pt x="188" y="28"/>
                          <a:pt x="205" y="21"/>
                        </a:cubicBezTo>
                        <a:cubicBezTo>
                          <a:pt x="214" y="18"/>
                          <a:pt x="223" y="19"/>
                          <a:pt x="232" y="19"/>
                        </a:cubicBezTo>
                        <a:cubicBezTo>
                          <a:pt x="241" y="20"/>
                          <a:pt x="251" y="21"/>
                          <a:pt x="260" y="17"/>
                        </a:cubicBezTo>
                        <a:cubicBezTo>
                          <a:pt x="269" y="14"/>
                          <a:pt x="283" y="0"/>
                          <a:pt x="284" y="21"/>
                        </a:cubicBezTo>
                        <a:cubicBezTo>
                          <a:pt x="284" y="26"/>
                          <a:pt x="272" y="37"/>
                          <a:pt x="268" y="40"/>
                        </a:cubicBezTo>
                        <a:cubicBezTo>
                          <a:pt x="262" y="46"/>
                          <a:pt x="254" y="46"/>
                          <a:pt x="247" y="50"/>
                        </a:cubicBezTo>
                        <a:cubicBezTo>
                          <a:pt x="231" y="59"/>
                          <a:pt x="248" y="79"/>
                          <a:pt x="249" y="90"/>
                        </a:cubicBezTo>
                        <a:cubicBezTo>
                          <a:pt x="250" y="96"/>
                          <a:pt x="246" y="104"/>
                          <a:pt x="245" y="111"/>
                        </a:cubicBezTo>
                        <a:cubicBezTo>
                          <a:pt x="245" y="121"/>
                          <a:pt x="245" y="137"/>
                          <a:pt x="245" y="147"/>
                        </a:cubicBezTo>
                        <a:cubicBezTo>
                          <a:pt x="245" y="170"/>
                          <a:pt x="146" y="214"/>
                          <a:pt x="96" y="247"/>
                        </a:cubicBezTo>
                        <a:cubicBezTo>
                          <a:pt x="83" y="256"/>
                          <a:pt x="61" y="278"/>
                          <a:pt x="43" y="266"/>
                        </a:cubicBezTo>
                        <a:cubicBezTo>
                          <a:pt x="37" y="262"/>
                          <a:pt x="32" y="258"/>
                          <a:pt x="25" y="254"/>
                        </a:cubicBezTo>
                        <a:cubicBezTo>
                          <a:pt x="17" y="249"/>
                          <a:pt x="12" y="250"/>
                          <a:pt x="10" y="251"/>
                        </a:cubicBezTo>
                        <a:cubicBezTo>
                          <a:pt x="8" y="251"/>
                          <a:pt x="7" y="252"/>
                          <a:pt x="7" y="252"/>
                        </a:cubicBezTo>
                        <a:cubicBezTo>
                          <a:pt x="6" y="250"/>
                          <a:pt x="11" y="223"/>
                          <a:pt x="4" y="220"/>
                        </a:cubicBezTo>
                      </a:path>
                    </a:pathLst>
                  </a:custGeom>
                  <a:solidFill>
                    <a:srgbClr val="D8D8D8"/>
                  </a:solidFill>
                  <a:ln cap="flat" cmpd="sng" w="952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oman&quot;,&quot;Name&quot;:&quot;Oman&quot;,&quot;Value&quot;:1.0,&quot;Formula&quot;:&quot;&quot;,&quot;Text&quot;:&quot;&quot;,&quot;OfficeApplication&quot;:1,&quot;HasValue&quot;:true}" id="149" name="Google Shape;149;p1"/>
                  <p:cNvSpPr/>
                  <p:nvPr/>
                </p:nvSpPr>
                <p:spPr>
                  <a:xfrm>
                    <a:off x="6920131" y="4662183"/>
                    <a:ext cx="1149350" cy="1389063"/>
                  </a:xfrm>
                  <a:custGeom>
                    <a:rect b="b" l="l" r="r" t="t"/>
                    <a:pathLst>
                      <a:path extrusionOk="0" h="437" w="362">
                        <a:moveTo>
                          <a:pt x="0" y="310"/>
                        </a:moveTo>
                        <a:cubicBezTo>
                          <a:pt x="65" y="296"/>
                          <a:pt x="106" y="280"/>
                          <a:pt x="135" y="265"/>
                        </a:cubicBezTo>
                        <a:cubicBezTo>
                          <a:pt x="147" y="242"/>
                          <a:pt x="134" y="278"/>
                          <a:pt x="140" y="252"/>
                        </a:cubicBezTo>
                        <a:cubicBezTo>
                          <a:pt x="145" y="232"/>
                          <a:pt x="148" y="211"/>
                          <a:pt x="153" y="192"/>
                        </a:cubicBezTo>
                        <a:cubicBezTo>
                          <a:pt x="156" y="178"/>
                          <a:pt x="164" y="161"/>
                          <a:pt x="156" y="148"/>
                        </a:cubicBezTo>
                        <a:cubicBezTo>
                          <a:pt x="150" y="139"/>
                          <a:pt x="139" y="131"/>
                          <a:pt x="135" y="121"/>
                        </a:cubicBezTo>
                        <a:cubicBezTo>
                          <a:pt x="130" y="108"/>
                          <a:pt x="155" y="64"/>
                          <a:pt x="143" y="57"/>
                        </a:cubicBezTo>
                        <a:cubicBezTo>
                          <a:pt x="148" y="50"/>
                          <a:pt x="159" y="56"/>
                          <a:pt x="164" y="50"/>
                        </a:cubicBezTo>
                        <a:cubicBezTo>
                          <a:pt x="169" y="43"/>
                          <a:pt x="161" y="45"/>
                          <a:pt x="159" y="42"/>
                        </a:cubicBezTo>
                        <a:cubicBezTo>
                          <a:pt x="155" y="33"/>
                          <a:pt x="151" y="13"/>
                          <a:pt x="157" y="4"/>
                        </a:cubicBezTo>
                        <a:cubicBezTo>
                          <a:pt x="160" y="0"/>
                          <a:pt x="166" y="6"/>
                          <a:pt x="165" y="10"/>
                        </a:cubicBezTo>
                        <a:cubicBezTo>
                          <a:pt x="162" y="20"/>
                          <a:pt x="173" y="9"/>
                          <a:pt x="175" y="7"/>
                        </a:cubicBezTo>
                        <a:cubicBezTo>
                          <a:pt x="180" y="2"/>
                          <a:pt x="180" y="3"/>
                          <a:pt x="183" y="10"/>
                        </a:cubicBezTo>
                        <a:cubicBezTo>
                          <a:pt x="189" y="22"/>
                          <a:pt x="196" y="33"/>
                          <a:pt x="204" y="42"/>
                        </a:cubicBezTo>
                        <a:cubicBezTo>
                          <a:pt x="218" y="57"/>
                          <a:pt x="238" y="63"/>
                          <a:pt x="257" y="67"/>
                        </a:cubicBezTo>
                        <a:cubicBezTo>
                          <a:pt x="267" y="68"/>
                          <a:pt x="274" y="72"/>
                          <a:pt x="284" y="73"/>
                        </a:cubicBezTo>
                        <a:cubicBezTo>
                          <a:pt x="296" y="74"/>
                          <a:pt x="303" y="89"/>
                          <a:pt x="310" y="98"/>
                        </a:cubicBezTo>
                        <a:cubicBezTo>
                          <a:pt x="316" y="105"/>
                          <a:pt x="320" y="113"/>
                          <a:pt x="326" y="119"/>
                        </a:cubicBezTo>
                        <a:cubicBezTo>
                          <a:pt x="332" y="126"/>
                          <a:pt x="335" y="126"/>
                          <a:pt x="343" y="129"/>
                        </a:cubicBezTo>
                        <a:cubicBezTo>
                          <a:pt x="362" y="137"/>
                          <a:pt x="341" y="162"/>
                          <a:pt x="337" y="173"/>
                        </a:cubicBezTo>
                        <a:cubicBezTo>
                          <a:pt x="330" y="193"/>
                          <a:pt x="308" y="204"/>
                          <a:pt x="302" y="226"/>
                        </a:cubicBezTo>
                        <a:cubicBezTo>
                          <a:pt x="300" y="231"/>
                          <a:pt x="298" y="246"/>
                          <a:pt x="290" y="243"/>
                        </a:cubicBezTo>
                        <a:cubicBezTo>
                          <a:pt x="284" y="241"/>
                          <a:pt x="285" y="229"/>
                          <a:pt x="277" y="234"/>
                        </a:cubicBezTo>
                        <a:cubicBezTo>
                          <a:pt x="267" y="240"/>
                          <a:pt x="267" y="261"/>
                          <a:pt x="265" y="270"/>
                        </a:cubicBezTo>
                        <a:cubicBezTo>
                          <a:pt x="261" y="282"/>
                          <a:pt x="265" y="290"/>
                          <a:pt x="268" y="302"/>
                        </a:cubicBezTo>
                        <a:cubicBezTo>
                          <a:pt x="271" y="311"/>
                          <a:pt x="272" y="318"/>
                          <a:pt x="261" y="318"/>
                        </a:cubicBezTo>
                        <a:cubicBezTo>
                          <a:pt x="243" y="318"/>
                          <a:pt x="223" y="324"/>
                          <a:pt x="219" y="343"/>
                        </a:cubicBezTo>
                        <a:cubicBezTo>
                          <a:pt x="217" y="350"/>
                          <a:pt x="215" y="358"/>
                          <a:pt x="211" y="365"/>
                        </a:cubicBezTo>
                        <a:cubicBezTo>
                          <a:pt x="205" y="373"/>
                          <a:pt x="193" y="372"/>
                          <a:pt x="183" y="373"/>
                        </a:cubicBezTo>
                        <a:cubicBezTo>
                          <a:pt x="172" y="374"/>
                          <a:pt x="167" y="376"/>
                          <a:pt x="161" y="384"/>
                        </a:cubicBezTo>
                        <a:cubicBezTo>
                          <a:pt x="154" y="393"/>
                          <a:pt x="158" y="395"/>
                          <a:pt x="158" y="404"/>
                        </a:cubicBezTo>
                        <a:cubicBezTo>
                          <a:pt x="157" y="412"/>
                          <a:pt x="149" y="418"/>
                          <a:pt x="143" y="421"/>
                        </a:cubicBezTo>
                        <a:cubicBezTo>
                          <a:pt x="140" y="422"/>
                          <a:pt x="137" y="424"/>
                          <a:pt x="133" y="422"/>
                        </a:cubicBezTo>
                        <a:cubicBezTo>
                          <a:pt x="128" y="418"/>
                          <a:pt x="124" y="419"/>
                          <a:pt x="117" y="419"/>
                        </a:cubicBezTo>
                        <a:cubicBezTo>
                          <a:pt x="97" y="419"/>
                          <a:pt x="80" y="437"/>
                          <a:pt x="60" y="437"/>
                        </a:cubicBezTo>
                        <a:cubicBezTo>
                          <a:pt x="48" y="437"/>
                          <a:pt x="53" y="406"/>
                          <a:pt x="40" y="404"/>
                        </a:cubicBezTo>
                        <a:cubicBezTo>
                          <a:pt x="46" y="398"/>
                          <a:pt x="31" y="378"/>
                          <a:pt x="29" y="372"/>
                        </a:cubicBezTo>
                        <a:cubicBezTo>
                          <a:pt x="18" y="354"/>
                          <a:pt x="7" y="330"/>
                          <a:pt x="0" y="310"/>
                        </a:cubicBezTo>
                      </a:path>
                    </a:pathLst>
                  </a:custGeom>
                  <a:solidFill>
                    <a:srgbClr val="D8D8D8"/>
                  </a:solidFill>
                  <a:ln cap="flat" cmpd="sng" w="952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egypt&quot;,&quot;Name&quot;:&quot;Egypt&quot;,&quot;Value&quot;:1.0,&quot;Formula&quot;:&quot;&quot;,&quot;Text&quot;:&quot;&quot;,&quot;OfficeApplication&quot;:1,&quot;HasValue&quot;:true}" id="150" name="Google Shape;150;p1"/>
                  <p:cNvSpPr/>
                  <p:nvPr/>
                </p:nvSpPr>
                <p:spPr>
                  <a:xfrm>
                    <a:off x="2816443" y="3557283"/>
                    <a:ext cx="1677988" cy="1657350"/>
                  </a:xfrm>
                  <a:custGeom>
                    <a:rect b="b" l="l" r="r" t="t"/>
                    <a:pathLst>
                      <a:path extrusionOk="0" h="522" w="528">
                        <a:moveTo>
                          <a:pt x="10" y="86"/>
                        </a:moveTo>
                        <a:cubicBezTo>
                          <a:pt x="1" y="72"/>
                          <a:pt x="19" y="58"/>
                          <a:pt x="17" y="43"/>
                        </a:cubicBezTo>
                        <a:cubicBezTo>
                          <a:pt x="14" y="28"/>
                          <a:pt x="0" y="18"/>
                          <a:pt x="23" y="0"/>
                        </a:cubicBezTo>
                        <a:cubicBezTo>
                          <a:pt x="23" y="11"/>
                          <a:pt x="36" y="7"/>
                          <a:pt x="43" y="5"/>
                        </a:cubicBezTo>
                        <a:cubicBezTo>
                          <a:pt x="56" y="1"/>
                          <a:pt x="66" y="5"/>
                          <a:pt x="78" y="6"/>
                        </a:cubicBezTo>
                        <a:cubicBezTo>
                          <a:pt x="92" y="8"/>
                          <a:pt x="105" y="11"/>
                          <a:pt x="118" y="14"/>
                        </a:cubicBezTo>
                        <a:cubicBezTo>
                          <a:pt x="124" y="16"/>
                          <a:pt x="124" y="21"/>
                          <a:pt x="130" y="23"/>
                        </a:cubicBezTo>
                        <a:cubicBezTo>
                          <a:pt x="135" y="25"/>
                          <a:pt x="139" y="24"/>
                          <a:pt x="144" y="24"/>
                        </a:cubicBezTo>
                        <a:cubicBezTo>
                          <a:pt x="147" y="23"/>
                          <a:pt x="149" y="28"/>
                          <a:pt x="153" y="29"/>
                        </a:cubicBezTo>
                        <a:cubicBezTo>
                          <a:pt x="157" y="30"/>
                          <a:pt x="161" y="30"/>
                          <a:pt x="165" y="30"/>
                        </a:cubicBezTo>
                        <a:cubicBezTo>
                          <a:pt x="178" y="32"/>
                          <a:pt x="187" y="40"/>
                          <a:pt x="200" y="42"/>
                        </a:cubicBezTo>
                        <a:cubicBezTo>
                          <a:pt x="212" y="44"/>
                          <a:pt x="224" y="36"/>
                          <a:pt x="232" y="29"/>
                        </a:cubicBezTo>
                        <a:cubicBezTo>
                          <a:pt x="237" y="25"/>
                          <a:pt x="241" y="21"/>
                          <a:pt x="245" y="17"/>
                        </a:cubicBezTo>
                        <a:cubicBezTo>
                          <a:pt x="249" y="19"/>
                          <a:pt x="251" y="22"/>
                          <a:pt x="256" y="21"/>
                        </a:cubicBezTo>
                        <a:cubicBezTo>
                          <a:pt x="253" y="20"/>
                          <a:pt x="254" y="19"/>
                          <a:pt x="250" y="20"/>
                        </a:cubicBezTo>
                        <a:cubicBezTo>
                          <a:pt x="255" y="17"/>
                          <a:pt x="259" y="13"/>
                          <a:pt x="260" y="8"/>
                        </a:cubicBezTo>
                        <a:cubicBezTo>
                          <a:pt x="268" y="13"/>
                          <a:pt x="275" y="5"/>
                          <a:pt x="283" y="5"/>
                        </a:cubicBezTo>
                        <a:cubicBezTo>
                          <a:pt x="277" y="7"/>
                          <a:pt x="273" y="10"/>
                          <a:pt x="269" y="14"/>
                        </a:cubicBezTo>
                        <a:cubicBezTo>
                          <a:pt x="270" y="13"/>
                          <a:pt x="301" y="4"/>
                          <a:pt x="286" y="3"/>
                        </a:cubicBezTo>
                        <a:cubicBezTo>
                          <a:pt x="297" y="0"/>
                          <a:pt x="304" y="12"/>
                          <a:pt x="314" y="10"/>
                        </a:cubicBezTo>
                        <a:cubicBezTo>
                          <a:pt x="319" y="10"/>
                          <a:pt x="324" y="5"/>
                          <a:pt x="329" y="7"/>
                        </a:cubicBezTo>
                        <a:cubicBezTo>
                          <a:pt x="334" y="8"/>
                          <a:pt x="337" y="15"/>
                          <a:pt x="341" y="18"/>
                        </a:cubicBezTo>
                        <a:cubicBezTo>
                          <a:pt x="336" y="15"/>
                          <a:pt x="332" y="8"/>
                          <a:pt x="326" y="8"/>
                        </a:cubicBezTo>
                        <a:cubicBezTo>
                          <a:pt x="328" y="12"/>
                          <a:pt x="322" y="21"/>
                          <a:pt x="329" y="23"/>
                        </a:cubicBezTo>
                        <a:cubicBezTo>
                          <a:pt x="337" y="25"/>
                          <a:pt x="333" y="27"/>
                          <a:pt x="339" y="31"/>
                        </a:cubicBezTo>
                        <a:cubicBezTo>
                          <a:pt x="339" y="30"/>
                          <a:pt x="353" y="24"/>
                          <a:pt x="343" y="19"/>
                        </a:cubicBezTo>
                        <a:cubicBezTo>
                          <a:pt x="354" y="21"/>
                          <a:pt x="358" y="31"/>
                          <a:pt x="371" y="30"/>
                        </a:cubicBezTo>
                        <a:cubicBezTo>
                          <a:pt x="375" y="30"/>
                          <a:pt x="388" y="22"/>
                          <a:pt x="385" y="31"/>
                        </a:cubicBezTo>
                        <a:cubicBezTo>
                          <a:pt x="394" y="26"/>
                          <a:pt x="403" y="29"/>
                          <a:pt x="411" y="27"/>
                        </a:cubicBezTo>
                        <a:cubicBezTo>
                          <a:pt x="419" y="24"/>
                          <a:pt x="427" y="21"/>
                          <a:pt x="433" y="16"/>
                        </a:cubicBezTo>
                        <a:cubicBezTo>
                          <a:pt x="471" y="114"/>
                          <a:pt x="471" y="114"/>
                          <a:pt x="471" y="114"/>
                        </a:cubicBezTo>
                        <a:cubicBezTo>
                          <a:pt x="461" y="125"/>
                          <a:pt x="463" y="147"/>
                          <a:pt x="457" y="161"/>
                        </a:cubicBezTo>
                        <a:cubicBezTo>
                          <a:pt x="454" y="170"/>
                          <a:pt x="454" y="175"/>
                          <a:pt x="454" y="183"/>
                        </a:cubicBezTo>
                        <a:cubicBezTo>
                          <a:pt x="454" y="191"/>
                          <a:pt x="444" y="198"/>
                          <a:pt x="447" y="205"/>
                        </a:cubicBezTo>
                        <a:cubicBezTo>
                          <a:pt x="442" y="201"/>
                          <a:pt x="436" y="199"/>
                          <a:pt x="431" y="196"/>
                        </a:cubicBezTo>
                        <a:cubicBezTo>
                          <a:pt x="425" y="191"/>
                          <a:pt x="420" y="185"/>
                          <a:pt x="416" y="179"/>
                        </a:cubicBezTo>
                        <a:cubicBezTo>
                          <a:pt x="410" y="171"/>
                          <a:pt x="394" y="166"/>
                          <a:pt x="396" y="154"/>
                        </a:cubicBezTo>
                        <a:cubicBezTo>
                          <a:pt x="398" y="142"/>
                          <a:pt x="387" y="133"/>
                          <a:pt x="381" y="125"/>
                        </a:cubicBezTo>
                        <a:cubicBezTo>
                          <a:pt x="372" y="113"/>
                          <a:pt x="366" y="100"/>
                          <a:pt x="363" y="86"/>
                        </a:cubicBezTo>
                        <a:cubicBezTo>
                          <a:pt x="358" y="92"/>
                          <a:pt x="352" y="105"/>
                          <a:pt x="357" y="111"/>
                        </a:cubicBezTo>
                        <a:cubicBezTo>
                          <a:pt x="367" y="123"/>
                          <a:pt x="366" y="137"/>
                          <a:pt x="375" y="149"/>
                        </a:cubicBezTo>
                        <a:cubicBezTo>
                          <a:pt x="382" y="159"/>
                          <a:pt x="389" y="172"/>
                          <a:pt x="398" y="181"/>
                        </a:cubicBezTo>
                        <a:cubicBezTo>
                          <a:pt x="402" y="184"/>
                          <a:pt x="407" y="188"/>
                          <a:pt x="410" y="192"/>
                        </a:cubicBezTo>
                        <a:cubicBezTo>
                          <a:pt x="412" y="194"/>
                          <a:pt x="420" y="207"/>
                          <a:pt x="411" y="200"/>
                        </a:cubicBezTo>
                        <a:cubicBezTo>
                          <a:pt x="418" y="206"/>
                          <a:pt x="412" y="213"/>
                          <a:pt x="417" y="218"/>
                        </a:cubicBezTo>
                        <a:cubicBezTo>
                          <a:pt x="423" y="225"/>
                          <a:pt x="427" y="231"/>
                          <a:pt x="430" y="240"/>
                        </a:cubicBezTo>
                        <a:cubicBezTo>
                          <a:pt x="432" y="244"/>
                          <a:pt x="435" y="247"/>
                          <a:pt x="437" y="251"/>
                        </a:cubicBezTo>
                        <a:cubicBezTo>
                          <a:pt x="439" y="253"/>
                          <a:pt x="435" y="257"/>
                          <a:pt x="435" y="260"/>
                        </a:cubicBezTo>
                        <a:cubicBezTo>
                          <a:pt x="435" y="263"/>
                          <a:pt x="441" y="269"/>
                          <a:pt x="443" y="272"/>
                        </a:cubicBezTo>
                        <a:cubicBezTo>
                          <a:pt x="446" y="279"/>
                          <a:pt x="450" y="286"/>
                          <a:pt x="454" y="293"/>
                        </a:cubicBezTo>
                        <a:cubicBezTo>
                          <a:pt x="467" y="316"/>
                          <a:pt x="479" y="339"/>
                          <a:pt x="491" y="363"/>
                        </a:cubicBezTo>
                        <a:cubicBezTo>
                          <a:pt x="496" y="372"/>
                          <a:pt x="503" y="379"/>
                          <a:pt x="508" y="387"/>
                        </a:cubicBezTo>
                        <a:cubicBezTo>
                          <a:pt x="514" y="395"/>
                          <a:pt x="523" y="397"/>
                          <a:pt x="528" y="405"/>
                        </a:cubicBezTo>
                        <a:cubicBezTo>
                          <a:pt x="524" y="405"/>
                          <a:pt x="519" y="405"/>
                          <a:pt x="514" y="403"/>
                        </a:cubicBezTo>
                        <a:cubicBezTo>
                          <a:pt x="511" y="415"/>
                          <a:pt x="513" y="435"/>
                          <a:pt x="519" y="442"/>
                        </a:cubicBezTo>
                        <a:cubicBezTo>
                          <a:pt x="526" y="449"/>
                          <a:pt x="511" y="464"/>
                          <a:pt x="502" y="464"/>
                        </a:cubicBezTo>
                        <a:cubicBezTo>
                          <a:pt x="498" y="464"/>
                          <a:pt x="496" y="461"/>
                          <a:pt x="492" y="466"/>
                        </a:cubicBezTo>
                        <a:cubicBezTo>
                          <a:pt x="488" y="470"/>
                          <a:pt x="487" y="476"/>
                          <a:pt x="485" y="481"/>
                        </a:cubicBezTo>
                        <a:cubicBezTo>
                          <a:pt x="483" y="487"/>
                          <a:pt x="481" y="492"/>
                          <a:pt x="474" y="493"/>
                        </a:cubicBezTo>
                        <a:cubicBezTo>
                          <a:pt x="469" y="494"/>
                          <a:pt x="460" y="493"/>
                          <a:pt x="457" y="499"/>
                        </a:cubicBezTo>
                        <a:cubicBezTo>
                          <a:pt x="452" y="510"/>
                          <a:pt x="455" y="522"/>
                          <a:pt x="440" y="521"/>
                        </a:cubicBezTo>
                        <a:cubicBezTo>
                          <a:pt x="422" y="519"/>
                          <a:pt x="413" y="505"/>
                          <a:pt x="404" y="506"/>
                        </a:cubicBezTo>
                        <a:cubicBezTo>
                          <a:pt x="373" y="507"/>
                          <a:pt x="356" y="510"/>
                          <a:pt x="332" y="506"/>
                        </a:cubicBezTo>
                        <a:cubicBezTo>
                          <a:pt x="332" y="503"/>
                          <a:pt x="335" y="498"/>
                          <a:pt x="333" y="496"/>
                        </a:cubicBezTo>
                        <a:cubicBezTo>
                          <a:pt x="329" y="490"/>
                          <a:pt x="326" y="501"/>
                          <a:pt x="324" y="503"/>
                        </a:cubicBezTo>
                        <a:cubicBezTo>
                          <a:pt x="318" y="511"/>
                          <a:pt x="290" y="506"/>
                          <a:pt x="280" y="506"/>
                        </a:cubicBezTo>
                        <a:cubicBezTo>
                          <a:pt x="33" y="506"/>
                          <a:pt x="33" y="506"/>
                          <a:pt x="33" y="506"/>
                        </a:cubicBezTo>
                        <a:cubicBezTo>
                          <a:pt x="24" y="177"/>
                          <a:pt x="24" y="177"/>
                          <a:pt x="24" y="177"/>
                        </a:cubicBezTo>
                        <a:cubicBezTo>
                          <a:pt x="23" y="162"/>
                          <a:pt x="23" y="145"/>
                          <a:pt x="21" y="130"/>
                        </a:cubicBezTo>
                        <a:cubicBezTo>
                          <a:pt x="19" y="117"/>
                          <a:pt x="16" y="98"/>
                          <a:pt x="10" y="86"/>
                        </a:cubicBezTo>
                      </a:path>
                    </a:pathLst>
                  </a:custGeom>
                  <a:solidFill>
                    <a:srgbClr val="D8D8D8"/>
                  </a:solidFill>
                  <a:ln cap="flat" cmpd="sng" w="952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saudi arabia&quot;,&quot;Name&quot;:&quot;Saudi Arabia&quot;,&quot;Value&quot;:1.0,&quot;Formula&quot;:&quot;&quot;,&quot;Text&quot;:&quot;&quot;,&quot;OfficeApplication&quot;:1,&quot;HasValue&quot;:true}" id="151" name="Google Shape;151;p1"/>
                  <p:cNvSpPr/>
                  <p:nvPr/>
                </p:nvSpPr>
                <p:spPr>
                  <a:xfrm>
                    <a:off x="4275356" y="3474733"/>
                    <a:ext cx="3152775" cy="2630489"/>
                  </a:xfrm>
                  <a:custGeom>
                    <a:rect b="b" l="l" r="r" t="t"/>
                    <a:pathLst>
                      <a:path extrusionOk="0" h="828" w="993">
                        <a:moveTo>
                          <a:pt x="412" y="825"/>
                        </a:moveTo>
                        <a:cubicBezTo>
                          <a:pt x="412" y="820"/>
                          <a:pt x="409" y="807"/>
                          <a:pt x="404" y="804"/>
                        </a:cubicBezTo>
                        <a:cubicBezTo>
                          <a:pt x="401" y="802"/>
                          <a:pt x="389" y="776"/>
                          <a:pt x="389" y="789"/>
                        </a:cubicBezTo>
                        <a:cubicBezTo>
                          <a:pt x="388" y="767"/>
                          <a:pt x="373" y="761"/>
                          <a:pt x="360" y="746"/>
                        </a:cubicBezTo>
                        <a:cubicBezTo>
                          <a:pt x="355" y="740"/>
                          <a:pt x="349" y="732"/>
                          <a:pt x="347" y="725"/>
                        </a:cubicBezTo>
                        <a:cubicBezTo>
                          <a:pt x="344" y="716"/>
                          <a:pt x="339" y="713"/>
                          <a:pt x="334" y="706"/>
                        </a:cubicBezTo>
                        <a:cubicBezTo>
                          <a:pt x="331" y="702"/>
                          <a:pt x="333" y="698"/>
                          <a:pt x="330" y="694"/>
                        </a:cubicBezTo>
                        <a:cubicBezTo>
                          <a:pt x="328" y="691"/>
                          <a:pt x="324" y="681"/>
                          <a:pt x="323" y="677"/>
                        </a:cubicBezTo>
                        <a:cubicBezTo>
                          <a:pt x="321" y="673"/>
                          <a:pt x="321" y="669"/>
                          <a:pt x="319" y="665"/>
                        </a:cubicBezTo>
                        <a:cubicBezTo>
                          <a:pt x="317" y="662"/>
                          <a:pt x="314" y="662"/>
                          <a:pt x="312" y="659"/>
                        </a:cubicBezTo>
                        <a:cubicBezTo>
                          <a:pt x="310" y="656"/>
                          <a:pt x="312" y="652"/>
                          <a:pt x="310" y="650"/>
                        </a:cubicBezTo>
                        <a:cubicBezTo>
                          <a:pt x="308" y="647"/>
                          <a:pt x="304" y="647"/>
                          <a:pt x="301" y="645"/>
                        </a:cubicBezTo>
                        <a:cubicBezTo>
                          <a:pt x="295" y="639"/>
                          <a:pt x="288" y="633"/>
                          <a:pt x="283" y="627"/>
                        </a:cubicBezTo>
                        <a:cubicBezTo>
                          <a:pt x="277" y="620"/>
                          <a:pt x="269" y="623"/>
                          <a:pt x="262" y="618"/>
                        </a:cubicBezTo>
                        <a:cubicBezTo>
                          <a:pt x="250" y="609"/>
                          <a:pt x="242" y="593"/>
                          <a:pt x="234" y="580"/>
                        </a:cubicBezTo>
                        <a:cubicBezTo>
                          <a:pt x="230" y="573"/>
                          <a:pt x="231" y="569"/>
                          <a:pt x="230" y="561"/>
                        </a:cubicBezTo>
                        <a:cubicBezTo>
                          <a:pt x="230" y="553"/>
                          <a:pt x="224" y="546"/>
                          <a:pt x="223" y="538"/>
                        </a:cubicBezTo>
                        <a:cubicBezTo>
                          <a:pt x="222" y="527"/>
                          <a:pt x="227" y="516"/>
                          <a:pt x="225" y="505"/>
                        </a:cubicBezTo>
                        <a:cubicBezTo>
                          <a:pt x="224" y="500"/>
                          <a:pt x="221" y="495"/>
                          <a:pt x="218" y="491"/>
                        </a:cubicBezTo>
                        <a:cubicBezTo>
                          <a:pt x="217" y="489"/>
                          <a:pt x="208" y="478"/>
                          <a:pt x="218" y="485"/>
                        </a:cubicBezTo>
                        <a:cubicBezTo>
                          <a:pt x="216" y="480"/>
                          <a:pt x="211" y="480"/>
                          <a:pt x="210" y="474"/>
                        </a:cubicBezTo>
                        <a:cubicBezTo>
                          <a:pt x="209" y="468"/>
                          <a:pt x="206" y="462"/>
                          <a:pt x="204" y="457"/>
                        </a:cubicBezTo>
                        <a:cubicBezTo>
                          <a:pt x="198" y="443"/>
                          <a:pt x="186" y="434"/>
                          <a:pt x="175" y="423"/>
                        </a:cubicBezTo>
                        <a:cubicBezTo>
                          <a:pt x="167" y="416"/>
                          <a:pt x="159" y="415"/>
                          <a:pt x="150" y="412"/>
                        </a:cubicBezTo>
                        <a:cubicBezTo>
                          <a:pt x="145" y="411"/>
                          <a:pt x="143" y="403"/>
                          <a:pt x="142" y="400"/>
                        </a:cubicBezTo>
                        <a:cubicBezTo>
                          <a:pt x="140" y="393"/>
                          <a:pt x="135" y="388"/>
                          <a:pt x="130" y="382"/>
                        </a:cubicBezTo>
                        <a:cubicBezTo>
                          <a:pt x="146" y="377"/>
                          <a:pt x="124" y="351"/>
                          <a:pt x="119" y="345"/>
                        </a:cubicBezTo>
                        <a:cubicBezTo>
                          <a:pt x="115" y="341"/>
                          <a:pt x="106" y="334"/>
                          <a:pt x="106" y="328"/>
                        </a:cubicBezTo>
                        <a:cubicBezTo>
                          <a:pt x="107" y="319"/>
                          <a:pt x="95" y="314"/>
                          <a:pt x="90" y="305"/>
                        </a:cubicBezTo>
                        <a:cubicBezTo>
                          <a:pt x="78" y="280"/>
                          <a:pt x="58" y="259"/>
                          <a:pt x="45" y="234"/>
                        </a:cubicBezTo>
                        <a:cubicBezTo>
                          <a:pt x="40" y="226"/>
                          <a:pt x="36" y="215"/>
                          <a:pt x="26" y="212"/>
                        </a:cubicBezTo>
                        <a:cubicBezTo>
                          <a:pt x="22" y="211"/>
                          <a:pt x="6" y="208"/>
                          <a:pt x="5" y="216"/>
                        </a:cubicBezTo>
                        <a:cubicBezTo>
                          <a:pt x="0" y="211"/>
                          <a:pt x="9" y="198"/>
                          <a:pt x="10" y="192"/>
                        </a:cubicBezTo>
                        <a:cubicBezTo>
                          <a:pt x="13" y="181"/>
                          <a:pt x="11" y="170"/>
                          <a:pt x="13" y="159"/>
                        </a:cubicBezTo>
                        <a:cubicBezTo>
                          <a:pt x="15" y="145"/>
                          <a:pt x="13" y="154"/>
                          <a:pt x="15" y="145"/>
                        </a:cubicBezTo>
                        <a:cubicBezTo>
                          <a:pt x="25" y="149"/>
                          <a:pt x="55" y="156"/>
                          <a:pt x="65" y="154"/>
                        </a:cubicBezTo>
                        <a:cubicBezTo>
                          <a:pt x="86" y="149"/>
                          <a:pt x="86" y="119"/>
                          <a:pt x="106" y="116"/>
                        </a:cubicBezTo>
                        <a:cubicBezTo>
                          <a:pt x="113" y="115"/>
                          <a:pt x="132" y="117"/>
                          <a:pt x="131" y="107"/>
                        </a:cubicBezTo>
                        <a:cubicBezTo>
                          <a:pt x="129" y="85"/>
                          <a:pt x="139" y="91"/>
                          <a:pt x="153" y="87"/>
                        </a:cubicBezTo>
                        <a:cubicBezTo>
                          <a:pt x="135" y="70"/>
                          <a:pt x="118" y="52"/>
                          <a:pt x="101" y="34"/>
                        </a:cubicBezTo>
                        <a:cubicBezTo>
                          <a:pt x="133" y="27"/>
                          <a:pt x="154" y="20"/>
                          <a:pt x="192" y="0"/>
                        </a:cubicBezTo>
                        <a:cubicBezTo>
                          <a:pt x="208" y="3"/>
                          <a:pt x="237" y="5"/>
                          <a:pt x="255" y="13"/>
                        </a:cubicBezTo>
                        <a:cubicBezTo>
                          <a:pt x="314" y="40"/>
                          <a:pt x="362" y="81"/>
                          <a:pt x="413" y="119"/>
                        </a:cubicBezTo>
                        <a:cubicBezTo>
                          <a:pt x="424" y="127"/>
                          <a:pt x="435" y="135"/>
                          <a:pt x="445" y="144"/>
                        </a:cubicBezTo>
                        <a:cubicBezTo>
                          <a:pt x="457" y="154"/>
                          <a:pt x="465" y="154"/>
                          <a:pt x="480" y="155"/>
                        </a:cubicBezTo>
                        <a:cubicBezTo>
                          <a:pt x="497" y="157"/>
                          <a:pt x="516" y="159"/>
                          <a:pt x="533" y="161"/>
                        </a:cubicBezTo>
                        <a:cubicBezTo>
                          <a:pt x="536" y="161"/>
                          <a:pt x="538" y="161"/>
                          <a:pt x="541" y="160"/>
                        </a:cubicBezTo>
                        <a:cubicBezTo>
                          <a:pt x="543" y="160"/>
                          <a:pt x="546" y="159"/>
                          <a:pt x="550" y="160"/>
                        </a:cubicBezTo>
                        <a:cubicBezTo>
                          <a:pt x="559" y="162"/>
                          <a:pt x="569" y="163"/>
                          <a:pt x="579" y="164"/>
                        </a:cubicBezTo>
                        <a:cubicBezTo>
                          <a:pt x="589" y="165"/>
                          <a:pt x="590" y="176"/>
                          <a:pt x="593" y="184"/>
                        </a:cubicBezTo>
                        <a:cubicBezTo>
                          <a:pt x="596" y="191"/>
                          <a:pt x="605" y="190"/>
                          <a:pt x="614" y="189"/>
                        </a:cubicBezTo>
                        <a:cubicBezTo>
                          <a:pt x="617" y="189"/>
                          <a:pt x="621" y="188"/>
                          <a:pt x="623" y="188"/>
                        </a:cubicBezTo>
                        <a:cubicBezTo>
                          <a:pt x="633" y="189"/>
                          <a:pt x="634" y="194"/>
                          <a:pt x="637" y="202"/>
                        </a:cubicBezTo>
                        <a:cubicBezTo>
                          <a:pt x="641" y="210"/>
                          <a:pt x="657" y="221"/>
                          <a:pt x="655" y="230"/>
                        </a:cubicBezTo>
                        <a:cubicBezTo>
                          <a:pt x="654" y="229"/>
                          <a:pt x="653" y="227"/>
                          <a:pt x="652" y="226"/>
                        </a:cubicBezTo>
                        <a:cubicBezTo>
                          <a:pt x="649" y="233"/>
                          <a:pt x="656" y="232"/>
                          <a:pt x="655" y="238"/>
                        </a:cubicBezTo>
                        <a:cubicBezTo>
                          <a:pt x="655" y="238"/>
                          <a:pt x="683" y="241"/>
                          <a:pt x="672" y="249"/>
                        </a:cubicBezTo>
                        <a:cubicBezTo>
                          <a:pt x="677" y="250"/>
                          <a:pt x="685" y="271"/>
                          <a:pt x="690" y="259"/>
                        </a:cubicBezTo>
                        <a:cubicBezTo>
                          <a:pt x="687" y="270"/>
                          <a:pt x="713" y="282"/>
                          <a:pt x="719" y="288"/>
                        </a:cubicBezTo>
                        <a:cubicBezTo>
                          <a:pt x="715" y="287"/>
                          <a:pt x="713" y="285"/>
                          <a:pt x="712" y="282"/>
                        </a:cubicBezTo>
                        <a:cubicBezTo>
                          <a:pt x="712" y="294"/>
                          <a:pt x="719" y="294"/>
                          <a:pt x="721" y="303"/>
                        </a:cubicBezTo>
                        <a:cubicBezTo>
                          <a:pt x="723" y="309"/>
                          <a:pt x="722" y="320"/>
                          <a:pt x="714" y="313"/>
                        </a:cubicBezTo>
                        <a:cubicBezTo>
                          <a:pt x="715" y="320"/>
                          <a:pt x="713" y="321"/>
                          <a:pt x="719" y="322"/>
                        </a:cubicBezTo>
                        <a:cubicBezTo>
                          <a:pt x="719" y="322"/>
                          <a:pt x="727" y="338"/>
                          <a:pt x="728" y="340"/>
                        </a:cubicBezTo>
                        <a:cubicBezTo>
                          <a:pt x="726" y="339"/>
                          <a:pt x="724" y="337"/>
                          <a:pt x="723" y="336"/>
                        </a:cubicBezTo>
                        <a:cubicBezTo>
                          <a:pt x="728" y="343"/>
                          <a:pt x="736" y="347"/>
                          <a:pt x="740" y="354"/>
                        </a:cubicBezTo>
                        <a:cubicBezTo>
                          <a:pt x="744" y="362"/>
                          <a:pt x="745" y="370"/>
                          <a:pt x="750" y="377"/>
                        </a:cubicBezTo>
                        <a:cubicBezTo>
                          <a:pt x="754" y="383"/>
                          <a:pt x="759" y="394"/>
                          <a:pt x="767" y="395"/>
                        </a:cubicBezTo>
                        <a:cubicBezTo>
                          <a:pt x="768" y="396"/>
                          <a:pt x="769" y="395"/>
                          <a:pt x="771" y="395"/>
                        </a:cubicBezTo>
                        <a:cubicBezTo>
                          <a:pt x="776" y="395"/>
                          <a:pt x="782" y="395"/>
                          <a:pt x="781" y="400"/>
                        </a:cubicBezTo>
                        <a:cubicBezTo>
                          <a:pt x="782" y="396"/>
                          <a:pt x="785" y="395"/>
                          <a:pt x="788" y="397"/>
                        </a:cubicBezTo>
                        <a:cubicBezTo>
                          <a:pt x="784" y="402"/>
                          <a:pt x="780" y="416"/>
                          <a:pt x="795" y="412"/>
                        </a:cubicBezTo>
                        <a:cubicBezTo>
                          <a:pt x="794" y="413"/>
                          <a:pt x="802" y="428"/>
                          <a:pt x="803" y="429"/>
                        </a:cubicBezTo>
                        <a:cubicBezTo>
                          <a:pt x="819" y="448"/>
                          <a:pt x="841" y="480"/>
                          <a:pt x="850" y="483"/>
                        </a:cubicBezTo>
                        <a:cubicBezTo>
                          <a:pt x="904" y="489"/>
                          <a:pt x="929" y="492"/>
                          <a:pt x="959" y="499"/>
                        </a:cubicBezTo>
                        <a:cubicBezTo>
                          <a:pt x="963" y="498"/>
                          <a:pt x="966" y="495"/>
                          <a:pt x="967" y="493"/>
                        </a:cubicBezTo>
                        <a:cubicBezTo>
                          <a:pt x="974" y="508"/>
                          <a:pt x="989" y="516"/>
                          <a:pt x="991" y="525"/>
                        </a:cubicBezTo>
                        <a:cubicBezTo>
                          <a:pt x="993" y="534"/>
                          <a:pt x="993" y="540"/>
                          <a:pt x="991" y="549"/>
                        </a:cubicBezTo>
                        <a:cubicBezTo>
                          <a:pt x="983" y="579"/>
                          <a:pt x="978" y="633"/>
                          <a:pt x="967" y="639"/>
                        </a:cubicBezTo>
                        <a:cubicBezTo>
                          <a:pt x="890" y="680"/>
                          <a:pt x="793" y="695"/>
                          <a:pt x="701" y="709"/>
                        </a:cubicBezTo>
                        <a:cubicBezTo>
                          <a:pt x="689" y="714"/>
                          <a:pt x="678" y="719"/>
                          <a:pt x="667" y="725"/>
                        </a:cubicBezTo>
                        <a:cubicBezTo>
                          <a:pt x="651" y="734"/>
                          <a:pt x="635" y="762"/>
                          <a:pt x="630" y="779"/>
                        </a:cubicBezTo>
                        <a:cubicBezTo>
                          <a:pt x="627" y="787"/>
                          <a:pt x="618" y="795"/>
                          <a:pt x="609" y="795"/>
                        </a:cubicBezTo>
                        <a:cubicBezTo>
                          <a:pt x="600" y="795"/>
                          <a:pt x="599" y="781"/>
                          <a:pt x="591" y="778"/>
                        </a:cubicBezTo>
                        <a:cubicBezTo>
                          <a:pt x="586" y="777"/>
                          <a:pt x="582" y="777"/>
                          <a:pt x="578" y="778"/>
                        </a:cubicBezTo>
                        <a:cubicBezTo>
                          <a:pt x="575" y="779"/>
                          <a:pt x="573" y="779"/>
                          <a:pt x="570" y="779"/>
                        </a:cubicBezTo>
                        <a:cubicBezTo>
                          <a:pt x="558" y="777"/>
                          <a:pt x="543" y="779"/>
                          <a:pt x="533" y="774"/>
                        </a:cubicBezTo>
                        <a:cubicBezTo>
                          <a:pt x="521" y="768"/>
                          <a:pt x="512" y="771"/>
                          <a:pt x="499" y="771"/>
                        </a:cubicBezTo>
                        <a:cubicBezTo>
                          <a:pt x="487" y="771"/>
                          <a:pt x="475" y="778"/>
                          <a:pt x="463" y="778"/>
                        </a:cubicBezTo>
                        <a:cubicBezTo>
                          <a:pt x="449" y="778"/>
                          <a:pt x="447" y="767"/>
                          <a:pt x="439" y="769"/>
                        </a:cubicBezTo>
                        <a:cubicBezTo>
                          <a:pt x="429" y="771"/>
                          <a:pt x="427" y="784"/>
                          <a:pt x="426" y="792"/>
                        </a:cubicBezTo>
                        <a:cubicBezTo>
                          <a:pt x="425" y="801"/>
                          <a:pt x="436" y="805"/>
                          <a:pt x="427" y="811"/>
                        </a:cubicBezTo>
                        <a:cubicBezTo>
                          <a:pt x="425" y="812"/>
                          <a:pt x="424" y="824"/>
                          <a:pt x="411" y="828"/>
                        </a:cubicBezTo>
                        <a:cubicBezTo>
                          <a:pt x="411" y="827"/>
                          <a:pt x="412" y="826"/>
                          <a:pt x="412" y="825"/>
                        </a:cubicBezTo>
                        <a:cubicBezTo>
                          <a:pt x="412" y="825"/>
                          <a:pt x="412" y="825"/>
                          <a:pt x="412" y="825"/>
                        </a:cubicBezTo>
                      </a:path>
                    </a:pathLst>
                  </a:custGeom>
                  <a:solidFill>
                    <a:srgbClr val="F04948"/>
                  </a:solidFill>
                  <a:ln cap="flat" cmpd="sng" w="9525">
                    <a:solidFill>
                      <a:srgbClr val="F04948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cyprus&quot;,&quot;Name&quot;:&quot;Cyprus&quot;,&quot;Value&quot;:1.0,&quot;Formula&quot;:&quot;&quot;,&quot;Text&quot;:&quot;&quot;,&quot;OfficeApplication&quot;:1,&quot;HasValue&quot;:true}" id="152" name="Google Shape;152;p1"/>
                  <p:cNvSpPr/>
                  <p:nvPr/>
                </p:nvSpPr>
                <p:spPr>
                  <a:xfrm>
                    <a:off x="3906956" y="2925458"/>
                    <a:ext cx="219075" cy="139700"/>
                  </a:xfrm>
                  <a:custGeom>
                    <a:rect b="b" l="l" r="r" t="t"/>
                    <a:pathLst>
                      <a:path extrusionOk="0" h="44" w="69">
                        <a:moveTo>
                          <a:pt x="64" y="0"/>
                        </a:moveTo>
                        <a:cubicBezTo>
                          <a:pt x="61" y="1"/>
                          <a:pt x="58" y="3"/>
                          <a:pt x="55" y="4"/>
                        </a:cubicBezTo>
                        <a:cubicBezTo>
                          <a:pt x="51" y="5"/>
                          <a:pt x="46" y="5"/>
                          <a:pt x="42" y="5"/>
                        </a:cubicBezTo>
                        <a:cubicBezTo>
                          <a:pt x="36" y="5"/>
                          <a:pt x="30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2" y="4"/>
                          <a:pt x="21" y="5"/>
                          <a:pt x="21" y="5"/>
                        </a:cubicBezTo>
                        <a:cubicBezTo>
                          <a:pt x="20" y="6"/>
                          <a:pt x="20" y="6"/>
                          <a:pt x="19" y="7"/>
                        </a:cubicBezTo>
                        <a:cubicBezTo>
                          <a:pt x="19" y="9"/>
                          <a:pt x="19" y="11"/>
                          <a:pt x="17" y="12"/>
                        </a:cubicBezTo>
                        <a:cubicBezTo>
                          <a:pt x="16" y="13"/>
                          <a:pt x="15" y="14"/>
                          <a:pt x="13" y="14"/>
                        </a:cubicBezTo>
                        <a:cubicBezTo>
                          <a:pt x="13" y="14"/>
                          <a:pt x="13" y="14"/>
                          <a:pt x="13" y="14"/>
                        </a:cubicBezTo>
                        <a:cubicBezTo>
                          <a:pt x="12" y="14"/>
                          <a:pt x="12" y="14"/>
                          <a:pt x="12" y="14"/>
                        </a:cubicBez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9" y="14"/>
                          <a:pt x="6" y="15"/>
                          <a:pt x="3" y="17"/>
                        </a:cubicBezTo>
                        <a:cubicBezTo>
                          <a:pt x="2" y="17"/>
                          <a:pt x="1" y="18"/>
                          <a:pt x="1" y="18"/>
                        </a:cubicBezTo>
                        <a:cubicBezTo>
                          <a:pt x="0" y="24"/>
                          <a:pt x="1" y="30"/>
                          <a:pt x="2" y="36"/>
                        </a:cubicBezTo>
                        <a:cubicBezTo>
                          <a:pt x="4" y="36"/>
                          <a:pt x="5" y="37"/>
                          <a:pt x="6" y="37"/>
                        </a:cubicBezTo>
                        <a:cubicBezTo>
                          <a:pt x="12" y="40"/>
                          <a:pt x="18" y="41"/>
                          <a:pt x="25" y="44"/>
                        </a:cubicBezTo>
                        <a:cubicBezTo>
                          <a:pt x="25" y="44"/>
                          <a:pt x="25" y="44"/>
                          <a:pt x="25" y="44"/>
                        </a:cubicBezTo>
                        <a:cubicBezTo>
                          <a:pt x="25" y="42"/>
                          <a:pt x="26" y="40"/>
                          <a:pt x="27" y="39"/>
                        </a:cubicBezTo>
                        <a:cubicBezTo>
                          <a:pt x="29" y="38"/>
                          <a:pt x="31" y="37"/>
                          <a:pt x="33" y="37"/>
                        </a:cubicBezTo>
                        <a:cubicBezTo>
                          <a:pt x="37" y="35"/>
                          <a:pt x="42" y="35"/>
                          <a:pt x="44" y="34"/>
                        </a:cubicBezTo>
                        <a:cubicBezTo>
                          <a:pt x="46" y="33"/>
                          <a:pt x="47" y="32"/>
                          <a:pt x="49" y="30"/>
                        </a:cubicBezTo>
                        <a:cubicBezTo>
                          <a:pt x="50" y="29"/>
                          <a:pt x="51" y="27"/>
                          <a:pt x="53" y="25"/>
                        </a:cubicBezTo>
                        <a:cubicBezTo>
                          <a:pt x="55" y="23"/>
                          <a:pt x="58" y="23"/>
                          <a:pt x="61" y="23"/>
                        </a:cubicBezTo>
                        <a:cubicBezTo>
                          <a:pt x="64" y="23"/>
                          <a:pt x="67" y="23"/>
                          <a:pt x="69" y="22"/>
                        </a:cubicBezTo>
                        <a:cubicBezTo>
                          <a:pt x="68" y="21"/>
                          <a:pt x="66" y="20"/>
                          <a:pt x="65" y="18"/>
                        </a:cubicBezTo>
                        <a:cubicBezTo>
                          <a:pt x="63" y="16"/>
                          <a:pt x="62" y="13"/>
                          <a:pt x="62" y="11"/>
                        </a:cubicBezTo>
                        <a:cubicBezTo>
                          <a:pt x="62" y="9"/>
                          <a:pt x="63" y="7"/>
                          <a:pt x="66" y="6"/>
                        </a:cubicBezTo>
                        <a:cubicBezTo>
                          <a:pt x="67" y="6"/>
                          <a:pt x="67" y="6"/>
                          <a:pt x="68" y="5"/>
                        </a:cubicBezTo>
                        <a:cubicBezTo>
                          <a:pt x="67" y="3"/>
                          <a:pt x="66" y="1"/>
                          <a:pt x="64" y="0"/>
                        </a:cubicBezTo>
                      </a:path>
                    </a:pathLst>
                  </a:custGeom>
                  <a:solidFill>
                    <a:srgbClr val="F9D9CF"/>
                  </a:solidFill>
                  <a:ln cap="flat" cmpd="sng" w="952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united arab emirates&quot;,&quot;Name&quot;:&quot;United Arab Emirates&quot;,&quot;Value&quot;:1.0,&quot;Formula&quot;:&quot;&quot;,&quot;Text&quot;:&quot;&quot;,&quot;OfficeApplication&quot;:1,&quot;HasValue&quot;:true}" id="153" name="Google Shape;153;p1"/>
                  <p:cNvSpPr/>
                  <p:nvPr/>
                </p:nvSpPr>
                <p:spPr>
                  <a:xfrm>
                    <a:off x="6797620" y="4487558"/>
                    <a:ext cx="711200" cy="574675"/>
                  </a:xfrm>
                  <a:custGeom>
                    <a:rect b="b" l="l" r="r" t="t"/>
                    <a:pathLst>
                      <a:path extrusionOk="0" h="181" w="224">
                        <a:moveTo>
                          <a:pt x="0" y="93"/>
                        </a:moveTo>
                        <a:cubicBezTo>
                          <a:pt x="3" y="91"/>
                          <a:pt x="4" y="93"/>
                          <a:pt x="4" y="97"/>
                        </a:cubicBezTo>
                        <a:cubicBezTo>
                          <a:pt x="5" y="96"/>
                          <a:pt x="6" y="94"/>
                          <a:pt x="8" y="93"/>
                        </a:cubicBezTo>
                        <a:cubicBezTo>
                          <a:pt x="11" y="97"/>
                          <a:pt x="8" y="103"/>
                          <a:pt x="12" y="107"/>
                        </a:cubicBezTo>
                        <a:cubicBezTo>
                          <a:pt x="15" y="111"/>
                          <a:pt x="22" y="110"/>
                          <a:pt x="26" y="110"/>
                        </a:cubicBezTo>
                        <a:cubicBezTo>
                          <a:pt x="32" y="109"/>
                          <a:pt x="36" y="108"/>
                          <a:pt x="41" y="105"/>
                        </a:cubicBezTo>
                        <a:cubicBezTo>
                          <a:pt x="43" y="103"/>
                          <a:pt x="45" y="98"/>
                          <a:pt x="48" y="97"/>
                        </a:cubicBezTo>
                        <a:cubicBezTo>
                          <a:pt x="50" y="97"/>
                          <a:pt x="58" y="101"/>
                          <a:pt x="61" y="101"/>
                        </a:cubicBezTo>
                        <a:cubicBezTo>
                          <a:pt x="67" y="101"/>
                          <a:pt x="73" y="102"/>
                          <a:pt x="78" y="102"/>
                        </a:cubicBezTo>
                        <a:cubicBezTo>
                          <a:pt x="94" y="101"/>
                          <a:pt x="105" y="108"/>
                          <a:pt x="120" y="99"/>
                        </a:cubicBezTo>
                        <a:cubicBezTo>
                          <a:pt x="119" y="97"/>
                          <a:pt x="117" y="95"/>
                          <a:pt x="116" y="93"/>
                        </a:cubicBezTo>
                        <a:cubicBezTo>
                          <a:pt x="121" y="91"/>
                          <a:pt x="120" y="97"/>
                          <a:pt x="124" y="97"/>
                        </a:cubicBezTo>
                        <a:cubicBezTo>
                          <a:pt x="129" y="96"/>
                          <a:pt x="134" y="89"/>
                          <a:pt x="136" y="85"/>
                        </a:cubicBezTo>
                        <a:cubicBezTo>
                          <a:pt x="142" y="73"/>
                          <a:pt x="143" y="66"/>
                          <a:pt x="154" y="58"/>
                        </a:cubicBezTo>
                        <a:cubicBezTo>
                          <a:pt x="164" y="49"/>
                          <a:pt x="169" y="33"/>
                          <a:pt x="179" y="25"/>
                        </a:cubicBezTo>
                        <a:cubicBezTo>
                          <a:pt x="190" y="17"/>
                          <a:pt x="196" y="14"/>
                          <a:pt x="199" y="0"/>
                        </a:cubicBezTo>
                        <a:cubicBezTo>
                          <a:pt x="207" y="0"/>
                          <a:pt x="204" y="11"/>
                          <a:pt x="204" y="16"/>
                        </a:cubicBezTo>
                        <a:cubicBezTo>
                          <a:pt x="204" y="25"/>
                          <a:pt x="214" y="21"/>
                          <a:pt x="215" y="31"/>
                        </a:cubicBezTo>
                        <a:cubicBezTo>
                          <a:pt x="217" y="41"/>
                          <a:pt x="224" y="54"/>
                          <a:pt x="215" y="62"/>
                        </a:cubicBezTo>
                        <a:cubicBezTo>
                          <a:pt x="198" y="78"/>
                          <a:pt x="204" y="67"/>
                          <a:pt x="201" y="60"/>
                        </a:cubicBezTo>
                        <a:cubicBezTo>
                          <a:pt x="198" y="53"/>
                          <a:pt x="193" y="65"/>
                          <a:pt x="194" y="70"/>
                        </a:cubicBezTo>
                        <a:cubicBezTo>
                          <a:pt x="194" y="73"/>
                          <a:pt x="193" y="73"/>
                          <a:pt x="193" y="77"/>
                        </a:cubicBezTo>
                        <a:cubicBezTo>
                          <a:pt x="194" y="80"/>
                          <a:pt x="196" y="86"/>
                          <a:pt x="196" y="90"/>
                        </a:cubicBezTo>
                        <a:cubicBezTo>
                          <a:pt x="197" y="102"/>
                          <a:pt x="209" y="97"/>
                          <a:pt x="204" y="105"/>
                        </a:cubicBezTo>
                        <a:cubicBezTo>
                          <a:pt x="200" y="112"/>
                          <a:pt x="187" y="106"/>
                          <a:pt x="182" y="112"/>
                        </a:cubicBezTo>
                        <a:cubicBezTo>
                          <a:pt x="194" y="118"/>
                          <a:pt x="176" y="148"/>
                          <a:pt x="174" y="166"/>
                        </a:cubicBezTo>
                        <a:cubicBezTo>
                          <a:pt x="175" y="178"/>
                          <a:pt x="169" y="181"/>
                          <a:pt x="158" y="179"/>
                        </a:cubicBezTo>
                        <a:cubicBezTo>
                          <a:pt x="145" y="176"/>
                          <a:pt x="131" y="174"/>
                          <a:pt x="118" y="172"/>
                        </a:cubicBezTo>
                        <a:cubicBezTo>
                          <a:pt x="104" y="170"/>
                          <a:pt x="90" y="168"/>
                          <a:pt x="76" y="167"/>
                        </a:cubicBezTo>
                        <a:cubicBezTo>
                          <a:pt x="66" y="165"/>
                          <a:pt x="54" y="167"/>
                          <a:pt x="47" y="158"/>
                        </a:cubicBezTo>
                        <a:cubicBezTo>
                          <a:pt x="40" y="149"/>
                          <a:pt x="33" y="140"/>
                          <a:pt x="26" y="131"/>
                        </a:cubicBezTo>
                        <a:cubicBezTo>
                          <a:pt x="20" y="125"/>
                          <a:pt x="15" y="119"/>
                          <a:pt x="10" y="113"/>
                        </a:cubicBezTo>
                        <a:cubicBezTo>
                          <a:pt x="5" y="107"/>
                          <a:pt x="4" y="100"/>
                          <a:pt x="0" y="93"/>
                        </a:cubicBezTo>
                      </a:path>
                    </a:pathLst>
                  </a:custGeom>
                  <a:solidFill>
                    <a:srgbClr val="D8D8D8"/>
                  </a:solidFill>
                  <a:ln cap="flat" cmpd="sng" w="952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israel&quot;,&quot;Name&quot;:&quot;Israel&quot;,&quot;Value&quot;:1.0,&quot;Formula&quot;:&quot;&quot;,&quot;Text&quot;:&quot;&quot;,&quot;OfficeApplication&quot;:1,&quot;HasValue&quot;:true}" id="154" name="Google Shape;154;p1"/>
                  <p:cNvSpPr/>
                  <p:nvPr/>
                </p:nvSpPr>
                <p:spPr>
                  <a:xfrm>
                    <a:off x="4203645" y="3284233"/>
                    <a:ext cx="193675" cy="631825"/>
                  </a:xfrm>
                  <a:custGeom>
                    <a:rect b="b" l="l" r="r" t="t"/>
                    <a:pathLst>
                      <a:path extrusionOk="0" h="199" w="61">
                        <a:moveTo>
                          <a:pt x="0" y="109"/>
                        </a:moveTo>
                        <a:cubicBezTo>
                          <a:pt x="2" y="106"/>
                          <a:pt x="14" y="92"/>
                          <a:pt x="8" y="89"/>
                        </a:cubicBezTo>
                        <a:cubicBezTo>
                          <a:pt x="17" y="74"/>
                          <a:pt x="20" y="56"/>
                          <a:pt x="23" y="39"/>
                        </a:cubicBezTo>
                        <a:cubicBezTo>
                          <a:pt x="24" y="34"/>
                          <a:pt x="24" y="26"/>
                          <a:pt x="28" y="22"/>
                        </a:cubicBezTo>
                        <a:cubicBezTo>
                          <a:pt x="31" y="19"/>
                          <a:pt x="27" y="13"/>
                          <a:pt x="30" y="10"/>
                        </a:cubicBezTo>
                        <a:cubicBezTo>
                          <a:pt x="32" y="7"/>
                          <a:pt x="39" y="10"/>
                          <a:pt x="42" y="10"/>
                        </a:cubicBezTo>
                        <a:cubicBezTo>
                          <a:pt x="49" y="11"/>
                          <a:pt x="48" y="4"/>
                          <a:pt x="50" y="0"/>
                        </a:cubicBezTo>
                        <a:cubicBezTo>
                          <a:pt x="61" y="0"/>
                          <a:pt x="53" y="40"/>
                          <a:pt x="54" y="52"/>
                        </a:cubicBezTo>
                        <a:cubicBezTo>
                          <a:pt x="53" y="47"/>
                          <a:pt x="45" y="41"/>
                          <a:pt x="39" y="39"/>
                        </a:cubicBezTo>
                        <a:cubicBezTo>
                          <a:pt x="33" y="38"/>
                          <a:pt x="30" y="46"/>
                          <a:pt x="29" y="51"/>
                        </a:cubicBezTo>
                        <a:cubicBezTo>
                          <a:pt x="28" y="57"/>
                          <a:pt x="24" y="78"/>
                          <a:pt x="33" y="77"/>
                        </a:cubicBezTo>
                        <a:cubicBezTo>
                          <a:pt x="51" y="74"/>
                          <a:pt x="25" y="86"/>
                          <a:pt x="29" y="99"/>
                        </a:cubicBezTo>
                        <a:cubicBezTo>
                          <a:pt x="31" y="106"/>
                          <a:pt x="49" y="92"/>
                          <a:pt x="53" y="92"/>
                        </a:cubicBezTo>
                        <a:cubicBezTo>
                          <a:pt x="52" y="99"/>
                          <a:pt x="52" y="103"/>
                          <a:pt x="53" y="113"/>
                        </a:cubicBezTo>
                        <a:cubicBezTo>
                          <a:pt x="53" y="122"/>
                          <a:pt x="49" y="134"/>
                          <a:pt x="47" y="142"/>
                        </a:cubicBezTo>
                        <a:cubicBezTo>
                          <a:pt x="41" y="157"/>
                          <a:pt x="45" y="184"/>
                          <a:pt x="34" y="199"/>
                        </a:cubicBezTo>
                        <a:cubicBezTo>
                          <a:pt x="0" y="109"/>
                          <a:pt x="0" y="109"/>
                          <a:pt x="0" y="109"/>
                        </a:cubicBezTo>
                        <a:cubicBezTo>
                          <a:pt x="0" y="109"/>
                          <a:pt x="0" y="109"/>
                          <a:pt x="0" y="109"/>
                        </a:cubicBezTo>
                      </a:path>
                    </a:pathLst>
                  </a:custGeom>
                  <a:solidFill>
                    <a:srgbClr val="D8D8D8"/>
                  </a:solidFill>
                  <a:ln cap="flat" cmpd="sng" w="952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lebanon&quot;,&quot;Name&quot;:&quot;Lebanon&quot;,&quot;Value&quot;:1.0,&quot;Formula&quot;:&quot;&quot;,&quot;Text&quot;:&quot;&quot;,&quot;OfficeApplication&quot;:1,&quot;HasValue&quot;:true}" id="155" name="Google Shape;155;p1"/>
                  <p:cNvSpPr/>
                  <p:nvPr/>
                </p:nvSpPr>
                <p:spPr>
                  <a:xfrm>
                    <a:off x="4298895" y="3039758"/>
                    <a:ext cx="212725" cy="282575"/>
                  </a:xfrm>
                  <a:custGeom>
                    <a:rect b="b" l="l" r="r" t="t"/>
                    <a:pathLst>
                      <a:path extrusionOk="0" h="89" w="67">
                        <a:moveTo>
                          <a:pt x="0" y="87"/>
                        </a:moveTo>
                        <a:cubicBezTo>
                          <a:pt x="9" y="76"/>
                          <a:pt x="9" y="55"/>
                          <a:pt x="17" y="43"/>
                        </a:cubicBezTo>
                        <a:cubicBezTo>
                          <a:pt x="22" y="37"/>
                          <a:pt x="17" y="28"/>
                          <a:pt x="21" y="22"/>
                        </a:cubicBezTo>
                        <a:cubicBezTo>
                          <a:pt x="25" y="17"/>
                          <a:pt x="35" y="12"/>
                          <a:pt x="32" y="5"/>
                        </a:cubicBezTo>
                        <a:cubicBezTo>
                          <a:pt x="36" y="6"/>
                          <a:pt x="42" y="7"/>
                          <a:pt x="45" y="5"/>
                        </a:cubicBezTo>
                        <a:cubicBezTo>
                          <a:pt x="54" y="0"/>
                          <a:pt x="48" y="10"/>
                          <a:pt x="49" y="12"/>
                        </a:cubicBezTo>
                        <a:cubicBezTo>
                          <a:pt x="49" y="12"/>
                          <a:pt x="54" y="14"/>
                          <a:pt x="55" y="15"/>
                        </a:cubicBezTo>
                        <a:cubicBezTo>
                          <a:pt x="59" y="19"/>
                          <a:pt x="57" y="18"/>
                          <a:pt x="60" y="24"/>
                        </a:cubicBezTo>
                        <a:cubicBezTo>
                          <a:pt x="67" y="36"/>
                          <a:pt x="45" y="38"/>
                          <a:pt x="54" y="48"/>
                        </a:cubicBezTo>
                        <a:cubicBezTo>
                          <a:pt x="45" y="46"/>
                          <a:pt x="30" y="52"/>
                          <a:pt x="40" y="61"/>
                        </a:cubicBezTo>
                        <a:cubicBezTo>
                          <a:pt x="37" y="62"/>
                          <a:pt x="23" y="75"/>
                          <a:pt x="23" y="79"/>
                        </a:cubicBezTo>
                        <a:cubicBezTo>
                          <a:pt x="22" y="78"/>
                          <a:pt x="21" y="77"/>
                          <a:pt x="20" y="76"/>
                        </a:cubicBezTo>
                        <a:cubicBezTo>
                          <a:pt x="19" y="79"/>
                          <a:pt x="19" y="83"/>
                          <a:pt x="17" y="86"/>
                        </a:cubicBezTo>
                        <a:cubicBezTo>
                          <a:pt x="15" y="89"/>
                          <a:pt x="12" y="88"/>
                          <a:pt x="8" y="87"/>
                        </a:cubicBezTo>
                        <a:cubicBezTo>
                          <a:pt x="5" y="86"/>
                          <a:pt x="2" y="85"/>
                          <a:pt x="0" y="87"/>
                        </a:cubicBezTo>
                        <a:cubicBezTo>
                          <a:pt x="0" y="87"/>
                          <a:pt x="0" y="87"/>
                          <a:pt x="0" y="87"/>
                        </a:cubicBezTo>
                      </a:path>
                    </a:pathLst>
                  </a:custGeom>
                  <a:solidFill>
                    <a:srgbClr val="BFBFBF"/>
                  </a:solidFill>
                  <a:ln cap="flat" cmpd="sng" w="9525">
                    <a:solidFill>
                      <a:schemeClr val="l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turkey&quot;,&quot;Name&quot;:&quot;Turkey&quot;,&quot;Value&quot;:1.0,&quot;Formula&quot;:&quot;&quot;,&quot;Text&quot;:&quot;&quot;,&quot;OfficeApplication&quot;:1,&quot;HasValue&quot;:true}" id="156" name="Google Shape;156;p1"/>
                  <p:cNvSpPr/>
                  <p:nvPr/>
                </p:nvSpPr>
                <p:spPr>
                  <a:xfrm>
                    <a:off x="2952968" y="1831670"/>
                    <a:ext cx="2634302" cy="1013111"/>
                  </a:xfrm>
                  <a:custGeom>
                    <a:rect b="b" l="l" r="r" t="t"/>
                    <a:pathLst>
                      <a:path extrusionOk="0" h="1013111" w="2634302">
                        <a:moveTo>
                          <a:pt x="1188954" y="0"/>
                        </a:moveTo>
                        <a:cubicBezTo>
                          <a:pt x="1195312" y="3175"/>
                          <a:pt x="1198491" y="3175"/>
                          <a:pt x="1198491" y="12700"/>
                        </a:cubicBezTo>
                        <a:cubicBezTo>
                          <a:pt x="1198491" y="31750"/>
                          <a:pt x="1214386" y="50800"/>
                          <a:pt x="1239818" y="60325"/>
                        </a:cubicBezTo>
                        <a:cubicBezTo>
                          <a:pt x="1255713" y="63500"/>
                          <a:pt x="1255713" y="63500"/>
                          <a:pt x="1255713" y="63500"/>
                        </a:cubicBezTo>
                        <a:lnTo>
                          <a:pt x="1249618" y="65022"/>
                        </a:lnTo>
                        <a:lnTo>
                          <a:pt x="1253604" y="65022"/>
                        </a:lnTo>
                        <a:lnTo>
                          <a:pt x="1253604" y="67697"/>
                        </a:lnTo>
                        <a:lnTo>
                          <a:pt x="1287463" y="63500"/>
                        </a:lnTo>
                        <a:cubicBezTo>
                          <a:pt x="1331913" y="63500"/>
                          <a:pt x="1331913" y="63500"/>
                          <a:pt x="1331913" y="63500"/>
                        </a:cubicBezTo>
                        <a:cubicBezTo>
                          <a:pt x="1338263" y="76200"/>
                          <a:pt x="1338263" y="76200"/>
                          <a:pt x="1338263" y="76200"/>
                        </a:cubicBezTo>
                        <a:cubicBezTo>
                          <a:pt x="1347788" y="95250"/>
                          <a:pt x="1379538" y="130175"/>
                          <a:pt x="1392238" y="133350"/>
                        </a:cubicBezTo>
                        <a:cubicBezTo>
                          <a:pt x="1395413" y="133350"/>
                          <a:pt x="1404938" y="133350"/>
                          <a:pt x="1414463" y="127000"/>
                        </a:cubicBezTo>
                        <a:cubicBezTo>
                          <a:pt x="1433513" y="117475"/>
                          <a:pt x="1436688" y="117475"/>
                          <a:pt x="1468438" y="133350"/>
                        </a:cubicBezTo>
                        <a:cubicBezTo>
                          <a:pt x="1484313" y="142875"/>
                          <a:pt x="1512888" y="155575"/>
                          <a:pt x="1528763" y="161925"/>
                        </a:cubicBezTo>
                        <a:cubicBezTo>
                          <a:pt x="1557338" y="171450"/>
                          <a:pt x="1560513" y="171450"/>
                          <a:pt x="1570038" y="165100"/>
                        </a:cubicBezTo>
                        <a:cubicBezTo>
                          <a:pt x="1579563" y="161925"/>
                          <a:pt x="1579563" y="161925"/>
                          <a:pt x="1595438" y="171450"/>
                        </a:cubicBezTo>
                        <a:cubicBezTo>
                          <a:pt x="1608138" y="180975"/>
                          <a:pt x="1620838" y="184150"/>
                          <a:pt x="1646238" y="187325"/>
                        </a:cubicBezTo>
                        <a:cubicBezTo>
                          <a:pt x="1681163" y="190500"/>
                          <a:pt x="1687513" y="190500"/>
                          <a:pt x="1725613" y="180975"/>
                        </a:cubicBezTo>
                        <a:cubicBezTo>
                          <a:pt x="1785938" y="161925"/>
                          <a:pt x="1811338" y="161925"/>
                          <a:pt x="1849438" y="174625"/>
                        </a:cubicBezTo>
                        <a:cubicBezTo>
                          <a:pt x="1903413" y="190500"/>
                          <a:pt x="1925638" y="187325"/>
                          <a:pt x="1982788" y="158750"/>
                        </a:cubicBezTo>
                        <a:cubicBezTo>
                          <a:pt x="2008188" y="146050"/>
                          <a:pt x="2046288" y="127000"/>
                          <a:pt x="2062163" y="114300"/>
                        </a:cubicBezTo>
                        <a:cubicBezTo>
                          <a:pt x="2097088" y="92075"/>
                          <a:pt x="2097088" y="92075"/>
                          <a:pt x="2097088" y="92075"/>
                        </a:cubicBezTo>
                        <a:cubicBezTo>
                          <a:pt x="2116138" y="98425"/>
                          <a:pt x="2116138" y="98425"/>
                          <a:pt x="2116138" y="98425"/>
                        </a:cubicBezTo>
                        <a:cubicBezTo>
                          <a:pt x="2135188" y="104775"/>
                          <a:pt x="2138363" y="104775"/>
                          <a:pt x="2144713" y="98425"/>
                        </a:cubicBezTo>
                        <a:cubicBezTo>
                          <a:pt x="2151063" y="95250"/>
                          <a:pt x="2157413" y="95250"/>
                          <a:pt x="2185988" y="101600"/>
                        </a:cubicBezTo>
                        <a:cubicBezTo>
                          <a:pt x="2220913" y="107950"/>
                          <a:pt x="2220913" y="107950"/>
                          <a:pt x="2220913" y="107950"/>
                        </a:cubicBezTo>
                        <a:cubicBezTo>
                          <a:pt x="2236788" y="92075"/>
                          <a:pt x="2236788" y="92075"/>
                          <a:pt x="2236788" y="92075"/>
                        </a:cubicBezTo>
                        <a:cubicBezTo>
                          <a:pt x="2252663" y="76200"/>
                          <a:pt x="2259013" y="76200"/>
                          <a:pt x="2259013" y="85725"/>
                        </a:cubicBezTo>
                        <a:cubicBezTo>
                          <a:pt x="2259013" y="88900"/>
                          <a:pt x="2262188" y="92075"/>
                          <a:pt x="2265363" y="92075"/>
                        </a:cubicBezTo>
                        <a:cubicBezTo>
                          <a:pt x="2274888" y="92075"/>
                          <a:pt x="2316163" y="120650"/>
                          <a:pt x="2316163" y="127000"/>
                        </a:cubicBezTo>
                        <a:cubicBezTo>
                          <a:pt x="2316163" y="136525"/>
                          <a:pt x="2328863" y="146050"/>
                          <a:pt x="2341563" y="146050"/>
                        </a:cubicBezTo>
                        <a:cubicBezTo>
                          <a:pt x="2351088" y="146050"/>
                          <a:pt x="2354263" y="149225"/>
                          <a:pt x="2360613" y="161925"/>
                        </a:cubicBezTo>
                        <a:cubicBezTo>
                          <a:pt x="2363788" y="171450"/>
                          <a:pt x="2376488" y="190500"/>
                          <a:pt x="2389188" y="203200"/>
                        </a:cubicBezTo>
                        <a:cubicBezTo>
                          <a:pt x="2405063" y="219075"/>
                          <a:pt x="2411413" y="228600"/>
                          <a:pt x="2408238" y="234950"/>
                        </a:cubicBezTo>
                        <a:cubicBezTo>
                          <a:pt x="2401888" y="250825"/>
                          <a:pt x="2401888" y="263525"/>
                          <a:pt x="2408238" y="282575"/>
                        </a:cubicBezTo>
                        <a:cubicBezTo>
                          <a:pt x="2411413" y="295275"/>
                          <a:pt x="2414588" y="304800"/>
                          <a:pt x="2411413" y="307975"/>
                        </a:cubicBezTo>
                        <a:cubicBezTo>
                          <a:pt x="2408238" y="311150"/>
                          <a:pt x="2405063" y="314325"/>
                          <a:pt x="2405063" y="317500"/>
                        </a:cubicBezTo>
                        <a:cubicBezTo>
                          <a:pt x="2405063" y="323850"/>
                          <a:pt x="2455863" y="333375"/>
                          <a:pt x="2481263" y="333375"/>
                        </a:cubicBezTo>
                        <a:cubicBezTo>
                          <a:pt x="2509838" y="333375"/>
                          <a:pt x="2538413" y="346075"/>
                          <a:pt x="2551113" y="361950"/>
                        </a:cubicBezTo>
                        <a:cubicBezTo>
                          <a:pt x="2560638" y="368300"/>
                          <a:pt x="2560638" y="371475"/>
                          <a:pt x="2554288" y="371475"/>
                        </a:cubicBezTo>
                        <a:cubicBezTo>
                          <a:pt x="2541588" y="371475"/>
                          <a:pt x="2535238" y="384175"/>
                          <a:pt x="2532063" y="406400"/>
                        </a:cubicBezTo>
                        <a:cubicBezTo>
                          <a:pt x="2528888" y="425450"/>
                          <a:pt x="2528888" y="425450"/>
                          <a:pt x="2528888" y="425450"/>
                        </a:cubicBezTo>
                        <a:cubicBezTo>
                          <a:pt x="2506663" y="428625"/>
                          <a:pt x="2506663" y="428625"/>
                          <a:pt x="2506663" y="428625"/>
                        </a:cubicBezTo>
                        <a:cubicBezTo>
                          <a:pt x="2471738" y="428625"/>
                          <a:pt x="2471738" y="431800"/>
                          <a:pt x="2484438" y="447675"/>
                        </a:cubicBezTo>
                        <a:cubicBezTo>
                          <a:pt x="2500313" y="469900"/>
                          <a:pt x="2528888" y="530225"/>
                          <a:pt x="2535238" y="561975"/>
                        </a:cubicBezTo>
                        <a:cubicBezTo>
                          <a:pt x="2538413" y="577850"/>
                          <a:pt x="2544763" y="596900"/>
                          <a:pt x="2551113" y="603250"/>
                        </a:cubicBezTo>
                        <a:cubicBezTo>
                          <a:pt x="2557463" y="615950"/>
                          <a:pt x="2557463" y="619125"/>
                          <a:pt x="2554288" y="631825"/>
                        </a:cubicBezTo>
                        <a:cubicBezTo>
                          <a:pt x="2547938" y="638175"/>
                          <a:pt x="2544763" y="650875"/>
                          <a:pt x="2541588" y="660400"/>
                        </a:cubicBezTo>
                        <a:cubicBezTo>
                          <a:pt x="2541588" y="679450"/>
                          <a:pt x="2538413" y="679450"/>
                          <a:pt x="2576513" y="704850"/>
                        </a:cubicBezTo>
                        <a:cubicBezTo>
                          <a:pt x="2589213" y="711200"/>
                          <a:pt x="2592388" y="717550"/>
                          <a:pt x="2598738" y="739775"/>
                        </a:cubicBezTo>
                        <a:cubicBezTo>
                          <a:pt x="2605088" y="758825"/>
                          <a:pt x="2608263" y="768350"/>
                          <a:pt x="2617788" y="774700"/>
                        </a:cubicBezTo>
                        <a:cubicBezTo>
                          <a:pt x="2636838" y="787400"/>
                          <a:pt x="2640013" y="796925"/>
                          <a:pt x="2624138" y="796925"/>
                        </a:cubicBezTo>
                        <a:cubicBezTo>
                          <a:pt x="2617788" y="796925"/>
                          <a:pt x="2605088" y="803275"/>
                          <a:pt x="2595563" y="812800"/>
                        </a:cubicBezTo>
                        <a:cubicBezTo>
                          <a:pt x="2576513" y="828675"/>
                          <a:pt x="2576513" y="828675"/>
                          <a:pt x="2576513" y="828675"/>
                        </a:cubicBezTo>
                        <a:cubicBezTo>
                          <a:pt x="2573338" y="815975"/>
                          <a:pt x="2573338" y="815975"/>
                          <a:pt x="2573338" y="815975"/>
                        </a:cubicBezTo>
                        <a:cubicBezTo>
                          <a:pt x="2570163" y="809625"/>
                          <a:pt x="2566988" y="800100"/>
                          <a:pt x="2566988" y="793750"/>
                        </a:cubicBezTo>
                        <a:cubicBezTo>
                          <a:pt x="2566988" y="774700"/>
                          <a:pt x="2541588" y="768350"/>
                          <a:pt x="2513013" y="781050"/>
                        </a:cubicBezTo>
                        <a:cubicBezTo>
                          <a:pt x="2497138" y="790575"/>
                          <a:pt x="2493963" y="787400"/>
                          <a:pt x="2452688" y="777875"/>
                        </a:cubicBezTo>
                        <a:cubicBezTo>
                          <a:pt x="2427288" y="771525"/>
                          <a:pt x="2395538" y="765175"/>
                          <a:pt x="2379663" y="765175"/>
                        </a:cubicBezTo>
                        <a:cubicBezTo>
                          <a:pt x="2354263" y="765175"/>
                          <a:pt x="2354263" y="765175"/>
                          <a:pt x="2332038" y="787400"/>
                        </a:cubicBezTo>
                        <a:cubicBezTo>
                          <a:pt x="2312988" y="806450"/>
                          <a:pt x="2309813" y="806450"/>
                          <a:pt x="2306638" y="800100"/>
                        </a:cubicBezTo>
                        <a:cubicBezTo>
                          <a:pt x="2293938" y="781050"/>
                          <a:pt x="2287588" y="774700"/>
                          <a:pt x="2271713" y="777875"/>
                        </a:cubicBezTo>
                        <a:cubicBezTo>
                          <a:pt x="2262188" y="781050"/>
                          <a:pt x="2252663" y="787400"/>
                          <a:pt x="2246313" y="790575"/>
                        </a:cubicBezTo>
                        <a:cubicBezTo>
                          <a:pt x="2227263" y="803275"/>
                          <a:pt x="2198688" y="806450"/>
                          <a:pt x="2128838" y="806450"/>
                        </a:cubicBezTo>
                        <a:cubicBezTo>
                          <a:pt x="2062163" y="809625"/>
                          <a:pt x="2062163" y="809625"/>
                          <a:pt x="2062163" y="809625"/>
                        </a:cubicBezTo>
                        <a:cubicBezTo>
                          <a:pt x="1998663" y="838200"/>
                          <a:pt x="1998663" y="838200"/>
                          <a:pt x="1998663" y="838200"/>
                        </a:cubicBezTo>
                        <a:cubicBezTo>
                          <a:pt x="1922463" y="873125"/>
                          <a:pt x="1906588" y="876300"/>
                          <a:pt x="1852613" y="876300"/>
                        </a:cubicBezTo>
                        <a:cubicBezTo>
                          <a:pt x="1814513" y="876300"/>
                          <a:pt x="1811338" y="876300"/>
                          <a:pt x="1779588" y="860425"/>
                        </a:cubicBezTo>
                        <a:cubicBezTo>
                          <a:pt x="1760538" y="850900"/>
                          <a:pt x="1741488" y="841375"/>
                          <a:pt x="1735138" y="841375"/>
                        </a:cubicBezTo>
                        <a:cubicBezTo>
                          <a:pt x="1731963" y="841375"/>
                          <a:pt x="1712913" y="847725"/>
                          <a:pt x="1700213" y="854075"/>
                        </a:cubicBezTo>
                        <a:cubicBezTo>
                          <a:pt x="1662113" y="869950"/>
                          <a:pt x="1608138" y="885825"/>
                          <a:pt x="1595438" y="885825"/>
                        </a:cubicBezTo>
                        <a:cubicBezTo>
                          <a:pt x="1592263" y="885825"/>
                          <a:pt x="1576388" y="879475"/>
                          <a:pt x="1563688" y="869950"/>
                        </a:cubicBezTo>
                        <a:cubicBezTo>
                          <a:pt x="1535113" y="854075"/>
                          <a:pt x="1519238" y="850900"/>
                          <a:pt x="1506538" y="860425"/>
                        </a:cubicBezTo>
                        <a:cubicBezTo>
                          <a:pt x="1493838" y="869950"/>
                          <a:pt x="1493838" y="917575"/>
                          <a:pt x="1506538" y="939800"/>
                        </a:cubicBezTo>
                        <a:cubicBezTo>
                          <a:pt x="1512888" y="955675"/>
                          <a:pt x="1512888" y="955675"/>
                          <a:pt x="1512888" y="955675"/>
                        </a:cubicBezTo>
                        <a:cubicBezTo>
                          <a:pt x="1493838" y="955675"/>
                          <a:pt x="1493838" y="955675"/>
                          <a:pt x="1493838" y="955675"/>
                        </a:cubicBezTo>
                        <a:cubicBezTo>
                          <a:pt x="1471613" y="955675"/>
                          <a:pt x="1471613" y="955675"/>
                          <a:pt x="1471613" y="955675"/>
                        </a:cubicBezTo>
                        <a:cubicBezTo>
                          <a:pt x="1471613" y="971550"/>
                          <a:pt x="1471613" y="971550"/>
                          <a:pt x="1471613" y="971550"/>
                        </a:cubicBezTo>
                        <a:cubicBezTo>
                          <a:pt x="1474788" y="996950"/>
                          <a:pt x="1474788" y="996950"/>
                          <a:pt x="1458913" y="1006475"/>
                        </a:cubicBezTo>
                        <a:cubicBezTo>
                          <a:pt x="1449388" y="1012825"/>
                          <a:pt x="1446213" y="1016000"/>
                          <a:pt x="1439863" y="1009650"/>
                        </a:cubicBezTo>
                        <a:cubicBezTo>
                          <a:pt x="1433513" y="1006475"/>
                          <a:pt x="1430338" y="1000125"/>
                          <a:pt x="1427163" y="993775"/>
                        </a:cubicBezTo>
                        <a:cubicBezTo>
                          <a:pt x="1427163" y="984250"/>
                          <a:pt x="1420813" y="971550"/>
                          <a:pt x="1417638" y="965200"/>
                        </a:cubicBezTo>
                        <a:cubicBezTo>
                          <a:pt x="1411288" y="955675"/>
                          <a:pt x="1404938" y="949325"/>
                          <a:pt x="1404938" y="946150"/>
                        </a:cubicBezTo>
                        <a:cubicBezTo>
                          <a:pt x="1404938" y="946150"/>
                          <a:pt x="1417638" y="933450"/>
                          <a:pt x="1430338" y="917575"/>
                        </a:cubicBezTo>
                        <a:cubicBezTo>
                          <a:pt x="1443038" y="904875"/>
                          <a:pt x="1455738" y="889000"/>
                          <a:pt x="1455738" y="882650"/>
                        </a:cubicBezTo>
                        <a:cubicBezTo>
                          <a:pt x="1455738" y="869950"/>
                          <a:pt x="1436688" y="847725"/>
                          <a:pt x="1423988" y="841375"/>
                        </a:cubicBezTo>
                        <a:cubicBezTo>
                          <a:pt x="1414463" y="838200"/>
                          <a:pt x="1411288" y="838200"/>
                          <a:pt x="1401763" y="844550"/>
                        </a:cubicBezTo>
                        <a:cubicBezTo>
                          <a:pt x="1395413" y="850900"/>
                          <a:pt x="1379538" y="860425"/>
                          <a:pt x="1366838" y="866775"/>
                        </a:cubicBezTo>
                        <a:cubicBezTo>
                          <a:pt x="1338263" y="882650"/>
                          <a:pt x="1331913" y="885825"/>
                          <a:pt x="1347788" y="885825"/>
                        </a:cubicBezTo>
                        <a:cubicBezTo>
                          <a:pt x="1350963" y="885825"/>
                          <a:pt x="1354138" y="889000"/>
                          <a:pt x="1354138" y="892175"/>
                        </a:cubicBezTo>
                        <a:cubicBezTo>
                          <a:pt x="1347788" y="901700"/>
                          <a:pt x="1325563" y="895350"/>
                          <a:pt x="1290638" y="879475"/>
                        </a:cubicBezTo>
                        <a:cubicBezTo>
                          <a:pt x="1240632" y="855663"/>
                          <a:pt x="1217415" y="851495"/>
                          <a:pt x="1188840" y="879029"/>
                        </a:cubicBezTo>
                        <a:lnTo>
                          <a:pt x="1185863" y="882665"/>
                        </a:lnTo>
                        <a:lnTo>
                          <a:pt x="1185863" y="889002"/>
                        </a:lnTo>
                        <a:lnTo>
                          <a:pt x="1180676" y="889002"/>
                        </a:lnTo>
                        <a:lnTo>
                          <a:pt x="1157288" y="917575"/>
                        </a:lnTo>
                        <a:cubicBezTo>
                          <a:pt x="1141413" y="946150"/>
                          <a:pt x="1135063" y="949325"/>
                          <a:pt x="1131888" y="942975"/>
                        </a:cubicBezTo>
                        <a:cubicBezTo>
                          <a:pt x="1125538" y="936625"/>
                          <a:pt x="1125538" y="939800"/>
                          <a:pt x="1116013" y="949325"/>
                        </a:cubicBezTo>
                        <a:cubicBezTo>
                          <a:pt x="1106488" y="962025"/>
                          <a:pt x="1100138" y="962025"/>
                          <a:pt x="1081088" y="962025"/>
                        </a:cubicBezTo>
                        <a:cubicBezTo>
                          <a:pt x="1071563" y="962025"/>
                          <a:pt x="1042988" y="968375"/>
                          <a:pt x="1023938" y="974725"/>
                        </a:cubicBezTo>
                        <a:cubicBezTo>
                          <a:pt x="996950" y="982663"/>
                          <a:pt x="983457" y="986631"/>
                          <a:pt x="977107" y="984647"/>
                        </a:cubicBezTo>
                        <a:lnTo>
                          <a:pt x="974513" y="980627"/>
                        </a:lnTo>
                        <a:lnTo>
                          <a:pt x="967366" y="980627"/>
                        </a:lnTo>
                        <a:lnTo>
                          <a:pt x="966425" y="982266"/>
                        </a:lnTo>
                        <a:cubicBezTo>
                          <a:pt x="962451" y="984250"/>
                          <a:pt x="955297" y="981075"/>
                          <a:pt x="940990" y="974725"/>
                        </a:cubicBezTo>
                        <a:cubicBezTo>
                          <a:pt x="931451" y="971550"/>
                          <a:pt x="915554" y="958850"/>
                          <a:pt x="896478" y="939800"/>
                        </a:cubicBezTo>
                        <a:cubicBezTo>
                          <a:pt x="874222" y="914400"/>
                          <a:pt x="864684" y="908050"/>
                          <a:pt x="839248" y="895350"/>
                        </a:cubicBezTo>
                        <a:cubicBezTo>
                          <a:pt x="791557" y="869950"/>
                          <a:pt x="753404" y="857250"/>
                          <a:pt x="718430" y="850900"/>
                        </a:cubicBezTo>
                        <a:cubicBezTo>
                          <a:pt x="683456" y="844550"/>
                          <a:pt x="670739" y="847725"/>
                          <a:pt x="658021" y="860425"/>
                        </a:cubicBezTo>
                        <a:cubicBezTo>
                          <a:pt x="648483" y="866775"/>
                          <a:pt x="648483" y="869950"/>
                          <a:pt x="648483" y="895350"/>
                        </a:cubicBezTo>
                        <a:cubicBezTo>
                          <a:pt x="648483" y="923925"/>
                          <a:pt x="645303" y="942975"/>
                          <a:pt x="638945" y="949325"/>
                        </a:cubicBezTo>
                        <a:cubicBezTo>
                          <a:pt x="635765" y="952500"/>
                          <a:pt x="632586" y="949325"/>
                          <a:pt x="626227" y="946150"/>
                        </a:cubicBezTo>
                        <a:cubicBezTo>
                          <a:pt x="616689" y="939800"/>
                          <a:pt x="600791" y="939800"/>
                          <a:pt x="578535" y="952500"/>
                        </a:cubicBezTo>
                        <a:cubicBezTo>
                          <a:pt x="556280" y="965200"/>
                          <a:pt x="553100" y="965200"/>
                          <a:pt x="534024" y="962025"/>
                        </a:cubicBezTo>
                        <a:cubicBezTo>
                          <a:pt x="511768" y="962025"/>
                          <a:pt x="483153" y="949325"/>
                          <a:pt x="473615" y="936625"/>
                        </a:cubicBezTo>
                        <a:cubicBezTo>
                          <a:pt x="470435" y="933450"/>
                          <a:pt x="464076" y="920750"/>
                          <a:pt x="457717" y="914400"/>
                        </a:cubicBezTo>
                        <a:cubicBezTo>
                          <a:pt x="451359" y="908050"/>
                          <a:pt x="448179" y="898525"/>
                          <a:pt x="448179" y="892175"/>
                        </a:cubicBezTo>
                        <a:cubicBezTo>
                          <a:pt x="448179" y="885825"/>
                          <a:pt x="435461" y="873125"/>
                          <a:pt x="425923" y="873125"/>
                        </a:cubicBezTo>
                        <a:cubicBezTo>
                          <a:pt x="422744" y="873125"/>
                          <a:pt x="416385" y="873125"/>
                          <a:pt x="413205" y="876300"/>
                        </a:cubicBezTo>
                        <a:cubicBezTo>
                          <a:pt x="410026" y="879475"/>
                          <a:pt x="406847" y="879475"/>
                          <a:pt x="387770" y="869950"/>
                        </a:cubicBezTo>
                        <a:cubicBezTo>
                          <a:pt x="368694" y="860425"/>
                          <a:pt x="365514" y="857250"/>
                          <a:pt x="362335" y="847725"/>
                        </a:cubicBezTo>
                        <a:cubicBezTo>
                          <a:pt x="355976" y="835025"/>
                          <a:pt x="355976" y="835025"/>
                          <a:pt x="355976" y="835025"/>
                        </a:cubicBezTo>
                        <a:cubicBezTo>
                          <a:pt x="349617" y="850900"/>
                          <a:pt x="349617" y="850900"/>
                          <a:pt x="349617" y="850900"/>
                        </a:cubicBezTo>
                        <a:cubicBezTo>
                          <a:pt x="343258" y="860425"/>
                          <a:pt x="308285" y="892175"/>
                          <a:pt x="305105" y="889000"/>
                        </a:cubicBezTo>
                        <a:cubicBezTo>
                          <a:pt x="305105" y="889000"/>
                          <a:pt x="305105" y="885825"/>
                          <a:pt x="308285" y="879475"/>
                        </a:cubicBezTo>
                        <a:cubicBezTo>
                          <a:pt x="311464" y="873125"/>
                          <a:pt x="314643" y="863600"/>
                          <a:pt x="314643" y="860425"/>
                        </a:cubicBezTo>
                        <a:cubicBezTo>
                          <a:pt x="311464" y="854075"/>
                          <a:pt x="314643" y="847725"/>
                          <a:pt x="324182" y="841375"/>
                        </a:cubicBezTo>
                        <a:cubicBezTo>
                          <a:pt x="330540" y="835025"/>
                          <a:pt x="336899" y="828675"/>
                          <a:pt x="333720" y="828675"/>
                        </a:cubicBezTo>
                        <a:cubicBezTo>
                          <a:pt x="327361" y="822325"/>
                          <a:pt x="298746" y="819150"/>
                          <a:pt x="263773" y="819150"/>
                        </a:cubicBezTo>
                        <a:cubicBezTo>
                          <a:pt x="228799" y="819150"/>
                          <a:pt x="228799" y="819150"/>
                          <a:pt x="228799" y="819150"/>
                        </a:cubicBezTo>
                        <a:cubicBezTo>
                          <a:pt x="228799" y="803275"/>
                          <a:pt x="228799" y="803275"/>
                          <a:pt x="228799" y="803275"/>
                        </a:cubicBezTo>
                        <a:cubicBezTo>
                          <a:pt x="231978" y="787400"/>
                          <a:pt x="225619" y="774700"/>
                          <a:pt x="216081" y="774700"/>
                        </a:cubicBezTo>
                        <a:cubicBezTo>
                          <a:pt x="209722" y="774700"/>
                          <a:pt x="209722" y="771525"/>
                          <a:pt x="209722" y="762000"/>
                        </a:cubicBezTo>
                        <a:cubicBezTo>
                          <a:pt x="212902" y="749300"/>
                          <a:pt x="209722" y="749300"/>
                          <a:pt x="200184" y="758825"/>
                        </a:cubicBezTo>
                        <a:cubicBezTo>
                          <a:pt x="197005" y="762000"/>
                          <a:pt x="190646" y="768350"/>
                          <a:pt x="190646" y="768350"/>
                        </a:cubicBezTo>
                        <a:cubicBezTo>
                          <a:pt x="187466" y="768350"/>
                          <a:pt x="181108" y="758825"/>
                          <a:pt x="177928" y="749300"/>
                        </a:cubicBezTo>
                        <a:cubicBezTo>
                          <a:pt x="171569" y="736600"/>
                          <a:pt x="165210" y="727075"/>
                          <a:pt x="165210" y="727075"/>
                        </a:cubicBezTo>
                        <a:cubicBezTo>
                          <a:pt x="162031" y="727075"/>
                          <a:pt x="165210" y="720725"/>
                          <a:pt x="171569" y="714375"/>
                        </a:cubicBezTo>
                        <a:cubicBezTo>
                          <a:pt x="184287" y="701675"/>
                          <a:pt x="187466" y="688975"/>
                          <a:pt x="177928" y="676275"/>
                        </a:cubicBezTo>
                        <a:cubicBezTo>
                          <a:pt x="171569" y="663575"/>
                          <a:pt x="165210" y="660400"/>
                          <a:pt x="142954" y="657225"/>
                        </a:cubicBezTo>
                        <a:cubicBezTo>
                          <a:pt x="127057" y="654050"/>
                          <a:pt x="123878" y="650875"/>
                          <a:pt x="114340" y="638175"/>
                        </a:cubicBezTo>
                        <a:cubicBezTo>
                          <a:pt x="107981" y="631825"/>
                          <a:pt x="101622" y="625475"/>
                          <a:pt x="101622" y="625475"/>
                        </a:cubicBezTo>
                        <a:cubicBezTo>
                          <a:pt x="98443" y="625475"/>
                          <a:pt x="98443" y="622300"/>
                          <a:pt x="98443" y="615950"/>
                        </a:cubicBezTo>
                        <a:cubicBezTo>
                          <a:pt x="98443" y="609600"/>
                          <a:pt x="98443" y="609600"/>
                          <a:pt x="120699" y="609600"/>
                        </a:cubicBezTo>
                        <a:cubicBezTo>
                          <a:pt x="142954" y="609600"/>
                          <a:pt x="142954" y="609600"/>
                          <a:pt x="149313" y="600075"/>
                        </a:cubicBezTo>
                        <a:lnTo>
                          <a:pt x="153127" y="596901"/>
                        </a:lnTo>
                        <a:lnTo>
                          <a:pt x="151898" y="596901"/>
                        </a:lnTo>
                        <a:lnTo>
                          <a:pt x="151898" y="587773"/>
                        </a:lnTo>
                        <a:lnTo>
                          <a:pt x="142954" y="584200"/>
                        </a:lnTo>
                        <a:cubicBezTo>
                          <a:pt x="136596" y="581025"/>
                          <a:pt x="123878" y="574675"/>
                          <a:pt x="117519" y="568325"/>
                        </a:cubicBezTo>
                        <a:cubicBezTo>
                          <a:pt x="104801" y="555625"/>
                          <a:pt x="104801" y="555625"/>
                          <a:pt x="104801" y="555625"/>
                        </a:cubicBezTo>
                        <a:cubicBezTo>
                          <a:pt x="114340" y="546100"/>
                          <a:pt x="114340" y="546100"/>
                          <a:pt x="114340" y="546100"/>
                        </a:cubicBezTo>
                        <a:cubicBezTo>
                          <a:pt x="120699" y="539750"/>
                          <a:pt x="127057" y="533400"/>
                          <a:pt x="133416" y="533400"/>
                        </a:cubicBezTo>
                        <a:cubicBezTo>
                          <a:pt x="139775" y="530225"/>
                          <a:pt x="142954" y="527050"/>
                          <a:pt x="142954" y="527050"/>
                        </a:cubicBezTo>
                        <a:cubicBezTo>
                          <a:pt x="142954" y="520700"/>
                          <a:pt x="127057" y="508000"/>
                          <a:pt x="117519" y="508000"/>
                        </a:cubicBezTo>
                        <a:cubicBezTo>
                          <a:pt x="111160" y="508000"/>
                          <a:pt x="111160" y="504825"/>
                          <a:pt x="111160" y="495300"/>
                        </a:cubicBezTo>
                        <a:cubicBezTo>
                          <a:pt x="111160" y="482600"/>
                          <a:pt x="107981" y="479425"/>
                          <a:pt x="98443" y="466725"/>
                        </a:cubicBezTo>
                        <a:cubicBezTo>
                          <a:pt x="85725" y="454025"/>
                          <a:pt x="85725" y="454025"/>
                          <a:pt x="85725" y="454025"/>
                        </a:cubicBezTo>
                        <a:cubicBezTo>
                          <a:pt x="92084" y="444500"/>
                          <a:pt x="92084" y="444500"/>
                          <a:pt x="92084" y="444500"/>
                        </a:cubicBezTo>
                        <a:cubicBezTo>
                          <a:pt x="95263" y="441325"/>
                          <a:pt x="101622" y="438150"/>
                          <a:pt x="104801" y="438150"/>
                        </a:cubicBezTo>
                        <a:cubicBezTo>
                          <a:pt x="107981" y="438150"/>
                          <a:pt x="111160" y="434975"/>
                          <a:pt x="114340" y="431800"/>
                        </a:cubicBezTo>
                        <a:cubicBezTo>
                          <a:pt x="119109" y="425450"/>
                          <a:pt x="130237" y="417513"/>
                          <a:pt x="140967" y="411163"/>
                        </a:cubicBezTo>
                        <a:lnTo>
                          <a:pt x="151898" y="406152"/>
                        </a:lnTo>
                        <a:lnTo>
                          <a:pt x="151898" y="403394"/>
                        </a:lnTo>
                        <a:lnTo>
                          <a:pt x="144248" y="406400"/>
                        </a:lnTo>
                        <a:cubicBezTo>
                          <a:pt x="134313" y="411956"/>
                          <a:pt x="123982" y="419100"/>
                          <a:pt x="117624" y="425450"/>
                        </a:cubicBezTo>
                        <a:cubicBezTo>
                          <a:pt x="101729" y="441325"/>
                          <a:pt x="98549" y="438150"/>
                          <a:pt x="111266" y="422275"/>
                        </a:cubicBezTo>
                        <a:cubicBezTo>
                          <a:pt x="123982" y="409575"/>
                          <a:pt x="123982" y="409575"/>
                          <a:pt x="123982" y="409575"/>
                        </a:cubicBezTo>
                        <a:cubicBezTo>
                          <a:pt x="114445" y="406400"/>
                          <a:pt x="114445" y="406400"/>
                          <a:pt x="114445" y="406400"/>
                        </a:cubicBezTo>
                        <a:cubicBezTo>
                          <a:pt x="95370" y="400050"/>
                          <a:pt x="76296" y="400050"/>
                          <a:pt x="47685" y="409575"/>
                        </a:cubicBezTo>
                        <a:cubicBezTo>
                          <a:pt x="31790" y="412750"/>
                          <a:pt x="15895" y="419100"/>
                          <a:pt x="9537" y="419100"/>
                        </a:cubicBezTo>
                        <a:cubicBezTo>
                          <a:pt x="0" y="419100"/>
                          <a:pt x="0" y="419100"/>
                          <a:pt x="0" y="419100"/>
                        </a:cubicBezTo>
                        <a:cubicBezTo>
                          <a:pt x="0" y="396875"/>
                          <a:pt x="0" y="396875"/>
                          <a:pt x="0" y="396875"/>
                        </a:cubicBezTo>
                        <a:cubicBezTo>
                          <a:pt x="6358" y="355600"/>
                          <a:pt x="9537" y="339725"/>
                          <a:pt x="15895" y="336550"/>
                        </a:cubicBezTo>
                        <a:cubicBezTo>
                          <a:pt x="15895" y="336550"/>
                          <a:pt x="25432" y="327025"/>
                          <a:pt x="31790" y="320675"/>
                        </a:cubicBezTo>
                        <a:cubicBezTo>
                          <a:pt x="38148" y="311150"/>
                          <a:pt x="50864" y="298450"/>
                          <a:pt x="60401" y="288925"/>
                        </a:cubicBezTo>
                        <a:cubicBezTo>
                          <a:pt x="76296" y="273050"/>
                          <a:pt x="76296" y="273050"/>
                          <a:pt x="92191" y="276225"/>
                        </a:cubicBezTo>
                        <a:cubicBezTo>
                          <a:pt x="104908" y="276225"/>
                          <a:pt x="114445" y="276225"/>
                          <a:pt x="120803" y="273050"/>
                        </a:cubicBezTo>
                        <a:cubicBezTo>
                          <a:pt x="133519" y="266700"/>
                          <a:pt x="133519" y="266700"/>
                          <a:pt x="152593" y="276225"/>
                        </a:cubicBezTo>
                        <a:cubicBezTo>
                          <a:pt x="168488" y="285750"/>
                          <a:pt x="171667" y="285750"/>
                          <a:pt x="193920" y="282575"/>
                        </a:cubicBezTo>
                        <a:cubicBezTo>
                          <a:pt x="222531" y="282575"/>
                          <a:pt x="225710" y="279400"/>
                          <a:pt x="222531" y="263525"/>
                        </a:cubicBezTo>
                        <a:cubicBezTo>
                          <a:pt x="222531" y="257175"/>
                          <a:pt x="225710" y="257175"/>
                          <a:pt x="228889" y="257175"/>
                        </a:cubicBezTo>
                        <a:cubicBezTo>
                          <a:pt x="232068" y="257175"/>
                          <a:pt x="235247" y="257175"/>
                          <a:pt x="232068" y="263525"/>
                        </a:cubicBezTo>
                        <a:cubicBezTo>
                          <a:pt x="228889" y="276225"/>
                          <a:pt x="241605" y="279400"/>
                          <a:pt x="298828" y="279400"/>
                        </a:cubicBezTo>
                        <a:cubicBezTo>
                          <a:pt x="391019" y="279400"/>
                          <a:pt x="391019" y="279400"/>
                          <a:pt x="406914" y="273050"/>
                        </a:cubicBezTo>
                        <a:cubicBezTo>
                          <a:pt x="419631" y="263525"/>
                          <a:pt x="419631" y="263525"/>
                          <a:pt x="419631" y="263525"/>
                        </a:cubicBezTo>
                        <a:cubicBezTo>
                          <a:pt x="410093" y="257175"/>
                          <a:pt x="410093" y="257175"/>
                          <a:pt x="410093" y="257175"/>
                        </a:cubicBezTo>
                        <a:cubicBezTo>
                          <a:pt x="403735" y="250825"/>
                          <a:pt x="397377" y="250825"/>
                          <a:pt x="387840" y="250825"/>
                        </a:cubicBezTo>
                        <a:cubicBezTo>
                          <a:pt x="368766" y="250825"/>
                          <a:pt x="371945" y="244475"/>
                          <a:pt x="391019" y="234950"/>
                        </a:cubicBezTo>
                        <a:cubicBezTo>
                          <a:pt x="403735" y="228600"/>
                          <a:pt x="413272" y="225425"/>
                          <a:pt x="451421" y="225425"/>
                        </a:cubicBezTo>
                        <a:cubicBezTo>
                          <a:pt x="476853" y="222250"/>
                          <a:pt x="499106" y="222250"/>
                          <a:pt x="499106" y="222250"/>
                        </a:cubicBezTo>
                        <a:cubicBezTo>
                          <a:pt x="505464" y="222250"/>
                          <a:pt x="502285" y="209550"/>
                          <a:pt x="495927" y="206375"/>
                        </a:cubicBezTo>
                        <a:cubicBezTo>
                          <a:pt x="492748" y="203200"/>
                          <a:pt x="476853" y="200025"/>
                          <a:pt x="460958" y="200025"/>
                        </a:cubicBezTo>
                        <a:cubicBezTo>
                          <a:pt x="422810" y="193675"/>
                          <a:pt x="410093" y="187325"/>
                          <a:pt x="397377" y="174625"/>
                        </a:cubicBezTo>
                        <a:cubicBezTo>
                          <a:pt x="387840" y="165100"/>
                          <a:pt x="387840" y="158750"/>
                          <a:pt x="397377" y="149225"/>
                        </a:cubicBezTo>
                        <a:cubicBezTo>
                          <a:pt x="410093" y="139700"/>
                          <a:pt x="419631" y="136525"/>
                          <a:pt x="457779" y="146050"/>
                        </a:cubicBezTo>
                        <a:cubicBezTo>
                          <a:pt x="489569" y="149225"/>
                          <a:pt x="502285" y="152400"/>
                          <a:pt x="530896" y="149225"/>
                        </a:cubicBezTo>
                        <a:cubicBezTo>
                          <a:pt x="559507" y="149225"/>
                          <a:pt x="575403" y="149225"/>
                          <a:pt x="600835" y="155575"/>
                        </a:cubicBezTo>
                        <a:cubicBezTo>
                          <a:pt x="642162" y="161925"/>
                          <a:pt x="673952" y="161925"/>
                          <a:pt x="686668" y="155575"/>
                        </a:cubicBezTo>
                        <a:cubicBezTo>
                          <a:pt x="693026" y="152400"/>
                          <a:pt x="702563" y="146050"/>
                          <a:pt x="705742" y="133350"/>
                        </a:cubicBezTo>
                        <a:cubicBezTo>
                          <a:pt x="715279" y="117475"/>
                          <a:pt x="718458" y="117475"/>
                          <a:pt x="750249" y="101600"/>
                        </a:cubicBezTo>
                        <a:cubicBezTo>
                          <a:pt x="769323" y="92075"/>
                          <a:pt x="797934" y="76200"/>
                          <a:pt x="813829" y="66675"/>
                        </a:cubicBezTo>
                        <a:cubicBezTo>
                          <a:pt x="861514" y="41275"/>
                          <a:pt x="906021" y="25400"/>
                          <a:pt x="944169" y="19050"/>
                        </a:cubicBezTo>
                        <a:cubicBezTo>
                          <a:pt x="969601" y="12700"/>
                          <a:pt x="1036360" y="12700"/>
                          <a:pt x="1093583" y="19050"/>
                        </a:cubicBezTo>
                        <a:cubicBezTo>
                          <a:pt x="1122194" y="19050"/>
                          <a:pt x="1147626" y="22225"/>
                          <a:pt x="1150806" y="19050"/>
                        </a:cubicBezTo>
                        <a:cubicBezTo>
                          <a:pt x="1157164" y="19050"/>
                          <a:pt x="1163522" y="12700"/>
                          <a:pt x="1169880" y="9525"/>
                        </a:cubicBezTo>
                        <a:cubicBezTo>
                          <a:pt x="1179417" y="0"/>
                          <a:pt x="1182596" y="0"/>
                          <a:pt x="1188954" y="0"/>
                        </a:cubicBezTo>
                        <a:close/>
                      </a:path>
                    </a:pathLst>
                  </a:custGeom>
                  <a:solidFill>
                    <a:srgbClr val="D8D8D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qatar&quot;,&quot;Name&quot;:&quot;Qatar&quot;,&quot;Value&quot;:1.0,&quot;Formula&quot;:&quot;&quot;,&quot;Text&quot;:&quot;&quot;,&quot;OfficeApplication&quot;:1,&quot;HasValue&quot;:true}" id="157" name="Google Shape;157;p1"/>
                  <p:cNvSpPr/>
                  <p:nvPr/>
                </p:nvSpPr>
                <p:spPr>
                  <a:xfrm>
                    <a:off x="6664914" y="4514048"/>
                    <a:ext cx="103488" cy="247205"/>
                  </a:xfrm>
                  <a:custGeom>
                    <a:rect b="b" l="l" r="r" t="t"/>
                    <a:pathLst>
                      <a:path extrusionOk="0" h="33" w="15">
                        <a:moveTo>
                          <a:pt x="8" y="31"/>
                        </a:moveTo>
                        <a:lnTo>
                          <a:pt x="7" y="33"/>
                        </a:lnTo>
                        <a:lnTo>
                          <a:pt x="5" y="33"/>
                        </a:lnTo>
                        <a:lnTo>
                          <a:pt x="5" y="33"/>
                        </a:lnTo>
                        <a:lnTo>
                          <a:pt x="3" y="33"/>
                        </a:lnTo>
                        <a:lnTo>
                          <a:pt x="3" y="31"/>
                        </a:lnTo>
                        <a:lnTo>
                          <a:pt x="2" y="30"/>
                        </a:lnTo>
                        <a:lnTo>
                          <a:pt x="0" y="28"/>
                        </a:lnTo>
                        <a:lnTo>
                          <a:pt x="0" y="26"/>
                        </a:lnTo>
                        <a:lnTo>
                          <a:pt x="2" y="26"/>
                        </a:lnTo>
                        <a:lnTo>
                          <a:pt x="0" y="20"/>
                        </a:lnTo>
                        <a:lnTo>
                          <a:pt x="0" y="17"/>
                        </a:lnTo>
                        <a:lnTo>
                          <a:pt x="0" y="15"/>
                        </a:lnTo>
                        <a:lnTo>
                          <a:pt x="0" y="13"/>
                        </a:lnTo>
                        <a:lnTo>
                          <a:pt x="2" y="12"/>
                        </a:lnTo>
                        <a:lnTo>
                          <a:pt x="2" y="10"/>
                        </a:lnTo>
                        <a:lnTo>
                          <a:pt x="3" y="4"/>
                        </a:lnTo>
                        <a:lnTo>
                          <a:pt x="7" y="2"/>
                        </a:lnTo>
                        <a:lnTo>
                          <a:pt x="8" y="0"/>
                        </a:lnTo>
                        <a:lnTo>
                          <a:pt x="11" y="4"/>
                        </a:lnTo>
                        <a:lnTo>
                          <a:pt x="13" y="5"/>
                        </a:lnTo>
                        <a:lnTo>
                          <a:pt x="15" y="8"/>
                        </a:lnTo>
                        <a:lnTo>
                          <a:pt x="13" y="10"/>
                        </a:lnTo>
                        <a:lnTo>
                          <a:pt x="13" y="13"/>
                        </a:lnTo>
                        <a:lnTo>
                          <a:pt x="13" y="15"/>
                        </a:lnTo>
                        <a:lnTo>
                          <a:pt x="13" y="17"/>
                        </a:lnTo>
                        <a:lnTo>
                          <a:pt x="15" y="18"/>
                        </a:lnTo>
                        <a:lnTo>
                          <a:pt x="15" y="21"/>
                        </a:lnTo>
                        <a:lnTo>
                          <a:pt x="15" y="23"/>
                        </a:lnTo>
                        <a:lnTo>
                          <a:pt x="15" y="25"/>
                        </a:lnTo>
                        <a:lnTo>
                          <a:pt x="13" y="26"/>
                        </a:lnTo>
                        <a:lnTo>
                          <a:pt x="11" y="31"/>
                        </a:lnTo>
                        <a:lnTo>
                          <a:pt x="11" y="31"/>
                        </a:lnTo>
                        <a:lnTo>
                          <a:pt x="8" y="31"/>
                        </a:lnTo>
                        <a:close/>
                      </a:path>
                    </a:pathLst>
                  </a:custGeom>
                  <a:solidFill>
                    <a:srgbClr val="D8D8D8"/>
                  </a:solidFill>
                  <a:ln cap="flat" cmpd="sng" w="9525">
                    <a:solidFill>
                      <a:srgbClr val="FFFFF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descr="{&quot;Key&quot;:&quot;kuwait&quot;,&quot;Name&quot;:&quot;Kuwait&quot;,&quot;Value&quot;:1.0,&quot;Formula&quot;:&quot;&quot;,&quot;Text&quot;:&quot;&quot;,&quot;OfficeApplication&quot;:1,&quot;HasValue&quot;:true}" id="158" name="Google Shape;158;p1"/>
                  <p:cNvSpPr/>
                  <p:nvPr/>
                </p:nvSpPr>
                <p:spPr>
                  <a:xfrm>
                    <a:off x="5988270" y="3830159"/>
                    <a:ext cx="248366" cy="232223"/>
                  </a:xfrm>
                  <a:custGeom>
                    <a:rect b="b" l="l" r="r" t="t"/>
                    <a:pathLst>
                      <a:path extrusionOk="0" h="31" w="36">
                        <a:moveTo>
                          <a:pt x="26" y="2"/>
                        </a:moveTo>
                        <a:lnTo>
                          <a:pt x="26" y="2"/>
                        </a:lnTo>
                        <a:lnTo>
                          <a:pt x="28" y="5"/>
                        </a:lnTo>
                        <a:lnTo>
                          <a:pt x="29" y="6"/>
                        </a:lnTo>
                        <a:lnTo>
                          <a:pt x="29" y="8"/>
                        </a:lnTo>
                        <a:lnTo>
                          <a:pt x="29" y="10"/>
                        </a:lnTo>
                        <a:lnTo>
                          <a:pt x="29" y="10"/>
                        </a:lnTo>
                        <a:lnTo>
                          <a:pt x="28" y="10"/>
                        </a:lnTo>
                        <a:lnTo>
                          <a:pt x="26" y="8"/>
                        </a:lnTo>
                        <a:lnTo>
                          <a:pt x="25" y="11"/>
                        </a:lnTo>
                        <a:lnTo>
                          <a:pt x="23" y="13"/>
                        </a:lnTo>
                        <a:lnTo>
                          <a:pt x="23" y="13"/>
                        </a:lnTo>
                        <a:lnTo>
                          <a:pt x="25" y="14"/>
                        </a:lnTo>
                        <a:lnTo>
                          <a:pt x="26" y="14"/>
                        </a:lnTo>
                        <a:lnTo>
                          <a:pt x="28" y="14"/>
                        </a:lnTo>
                        <a:lnTo>
                          <a:pt x="28" y="14"/>
                        </a:lnTo>
                        <a:lnTo>
                          <a:pt x="29" y="16"/>
                        </a:lnTo>
                        <a:lnTo>
                          <a:pt x="29" y="18"/>
                        </a:lnTo>
                        <a:lnTo>
                          <a:pt x="31" y="23"/>
                        </a:lnTo>
                        <a:lnTo>
                          <a:pt x="31" y="24"/>
                        </a:lnTo>
                        <a:lnTo>
                          <a:pt x="33" y="27"/>
                        </a:lnTo>
                        <a:lnTo>
                          <a:pt x="34" y="27"/>
                        </a:lnTo>
                        <a:lnTo>
                          <a:pt x="34" y="29"/>
                        </a:lnTo>
                        <a:lnTo>
                          <a:pt x="36" y="31"/>
                        </a:lnTo>
                        <a:lnTo>
                          <a:pt x="33" y="31"/>
                        </a:lnTo>
                        <a:lnTo>
                          <a:pt x="28" y="31"/>
                        </a:lnTo>
                        <a:lnTo>
                          <a:pt x="25" y="31"/>
                        </a:lnTo>
                        <a:lnTo>
                          <a:pt x="21" y="31"/>
                        </a:lnTo>
                        <a:lnTo>
                          <a:pt x="20" y="29"/>
                        </a:lnTo>
                        <a:lnTo>
                          <a:pt x="20" y="27"/>
                        </a:lnTo>
                        <a:lnTo>
                          <a:pt x="18" y="26"/>
                        </a:lnTo>
                        <a:lnTo>
                          <a:pt x="17" y="23"/>
                        </a:lnTo>
                        <a:lnTo>
                          <a:pt x="12" y="21"/>
                        </a:lnTo>
                        <a:lnTo>
                          <a:pt x="8" y="21"/>
                        </a:lnTo>
                        <a:lnTo>
                          <a:pt x="4" y="21"/>
                        </a:lnTo>
                        <a:lnTo>
                          <a:pt x="0" y="19"/>
                        </a:lnTo>
                        <a:lnTo>
                          <a:pt x="4" y="16"/>
                        </a:lnTo>
                        <a:lnTo>
                          <a:pt x="5" y="14"/>
                        </a:lnTo>
                        <a:lnTo>
                          <a:pt x="7" y="11"/>
                        </a:lnTo>
                        <a:lnTo>
                          <a:pt x="8" y="8"/>
                        </a:lnTo>
                        <a:lnTo>
                          <a:pt x="10" y="5"/>
                        </a:lnTo>
                        <a:lnTo>
                          <a:pt x="12" y="3"/>
                        </a:lnTo>
                        <a:lnTo>
                          <a:pt x="12" y="2"/>
                        </a:lnTo>
                        <a:lnTo>
                          <a:pt x="12" y="2"/>
                        </a:lnTo>
                        <a:lnTo>
                          <a:pt x="13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1" y="0"/>
                        </a:lnTo>
                        <a:lnTo>
                          <a:pt x="21" y="0"/>
                        </a:lnTo>
                        <a:lnTo>
                          <a:pt x="23" y="0"/>
                        </a:lnTo>
                        <a:lnTo>
                          <a:pt x="26" y="2"/>
                        </a:lnTo>
                        <a:close/>
                        <a:moveTo>
                          <a:pt x="33" y="8"/>
                        </a:moveTo>
                        <a:lnTo>
                          <a:pt x="31" y="10"/>
                        </a:lnTo>
                        <a:lnTo>
                          <a:pt x="31" y="10"/>
                        </a:lnTo>
                        <a:lnTo>
                          <a:pt x="29" y="8"/>
                        </a:lnTo>
                        <a:lnTo>
                          <a:pt x="29" y="5"/>
                        </a:lnTo>
                        <a:lnTo>
                          <a:pt x="29" y="3"/>
                        </a:lnTo>
                        <a:lnTo>
                          <a:pt x="29" y="3"/>
                        </a:lnTo>
                        <a:lnTo>
                          <a:pt x="29" y="3"/>
                        </a:lnTo>
                        <a:lnTo>
                          <a:pt x="29" y="3"/>
                        </a:lnTo>
                        <a:lnTo>
                          <a:pt x="29" y="2"/>
                        </a:lnTo>
                        <a:lnTo>
                          <a:pt x="31" y="2"/>
                        </a:lnTo>
                        <a:lnTo>
                          <a:pt x="31" y="2"/>
                        </a:lnTo>
                        <a:lnTo>
                          <a:pt x="34" y="5"/>
                        </a:lnTo>
                        <a:lnTo>
                          <a:pt x="34" y="6"/>
                        </a:lnTo>
                        <a:lnTo>
                          <a:pt x="33" y="6"/>
                        </a:lnTo>
                        <a:lnTo>
                          <a:pt x="33" y="8"/>
                        </a:lnTo>
                        <a:close/>
                      </a:path>
                    </a:pathLst>
                  </a:custGeom>
                  <a:solidFill>
                    <a:srgbClr val="D8D8D8"/>
                  </a:solidFill>
                  <a:ln cap="flat" cmpd="sng" w="9525">
                    <a:solidFill>
                      <a:srgbClr val="FFFFFF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34275" lIns="68575" spcFirstLastPara="1" rIns="68575" wrap="square" tIns="34275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t/>
                    </a:r>
                    <a:endParaRPr b="0" i="0" sz="6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159" name="Google Shape;159;p1"/>
                  <p:cNvGrpSpPr/>
                  <p:nvPr/>
                </p:nvGrpSpPr>
                <p:grpSpPr>
                  <a:xfrm>
                    <a:off x="4204384" y="3401708"/>
                    <a:ext cx="177061" cy="228201"/>
                    <a:chOff x="4204384" y="3401708"/>
                    <a:chExt cx="177061" cy="228201"/>
                  </a:xfrm>
                </p:grpSpPr>
                <p:sp>
                  <p:nvSpPr>
                    <p:cNvPr descr="{&quot;Key&quot;:&quot;palestine&quot;,&quot;Name&quot;:&quot;Palestine&quot;,&quot;Value&quot;:1.0,&quot;Formula&quot;:&quot;&quot;,&quot;Text&quot;:&quot;&quot;,&quot;OfficeApplication&quot;:1,&quot;HasValue&quot;:true}" id="160" name="Google Shape;160;p1"/>
                    <p:cNvSpPr/>
                    <p:nvPr/>
                  </p:nvSpPr>
                  <p:spPr>
                    <a:xfrm>
                      <a:off x="4286195" y="3401708"/>
                      <a:ext cx="95250" cy="206375"/>
                    </a:xfrm>
                    <a:custGeom>
                      <a:rect b="b" l="l" r="r" t="t"/>
                      <a:pathLst>
                        <a:path extrusionOk="0" h="65" w="30">
                          <a:moveTo>
                            <a:pt x="1" y="20"/>
                          </a:moveTo>
                          <a:cubicBezTo>
                            <a:pt x="4" y="15"/>
                            <a:pt x="4" y="0"/>
                            <a:pt x="13" y="2"/>
                          </a:cubicBezTo>
                          <a:cubicBezTo>
                            <a:pt x="17" y="3"/>
                            <a:pt x="26" y="8"/>
                            <a:pt x="27" y="11"/>
                          </a:cubicBezTo>
                          <a:cubicBezTo>
                            <a:pt x="30" y="20"/>
                            <a:pt x="29" y="32"/>
                            <a:pt x="29" y="41"/>
                          </a:cubicBezTo>
                          <a:cubicBezTo>
                            <a:pt x="29" y="48"/>
                            <a:pt x="29" y="55"/>
                            <a:pt x="25" y="56"/>
                          </a:cubicBezTo>
                          <a:cubicBezTo>
                            <a:pt x="12" y="62"/>
                            <a:pt x="12" y="62"/>
                            <a:pt x="12" y="62"/>
                          </a:cubicBezTo>
                          <a:cubicBezTo>
                            <a:pt x="6" y="65"/>
                            <a:pt x="0" y="65"/>
                            <a:pt x="3" y="56"/>
                          </a:cubicBezTo>
                          <a:cubicBezTo>
                            <a:pt x="3" y="54"/>
                            <a:pt x="12" y="40"/>
                            <a:pt x="14" y="41"/>
                          </a:cubicBezTo>
                          <a:cubicBezTo>
                            <a:pt x="13" y="40"/>
                            <a:pt x="12" y="41"/>
                            <a:pt x="10" y="41"/>
                          </a:cubicBezTo>
                          <a:cubicBezTo>
                            <a:pt x="7" y="41"/>
                            <a:pt x="4" y="41"/>
                            <a:pt x="2" y="38"/>
                          </a:cubicBezTo>
                          <a:cubicBezTo>
                            <a:pt x="0" y="30"/>
                            <a:pt x="2" y="24"/>
                            <a:pt x="1" y="20"/>
                          </a:cubicBezTo>
                        </a:path>
                      </a:pathLst>
                    </a:custGeom>
                    <a:solidFill>
                      <a:srgbClr val="BFBFBF"/>
                    </a:solidFill>
                    <a:ln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b="0" i="0" sz="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descr="{&quot;Key&quot;:&quot;palestine&quot;,&quot;Name&quot;:&quot;Palestine&quot;,&quot;Value&quot;:1.0,&quot;Formula&quot;:&quot;&quot;,&quot;Text&quot;:&quot;&quot;,&quot;OfficeApplication&quot;:1,&quot;HasValue&quot;:true}" id="161" name="Google Shape;161;p1"/>
                    <p:cNvSpPr/>
                    <p:nvPr/>
                  </p:nvSpPr>
                  <p:spPr>
                    <a:xfrm>
                      <a:off x="4232488" y="3575696"/>
                      <a:ext cx="11722" cy="13320"/>
                    </a:xfrm>
                    <a:custGeom>
                      <a:rect b="b" l="l" r="r" t="t"/>
                      <a:pathLst>
                        <a:path extrusionOk="0" h="100" w="88">
                          <a:moveTo>
                            <a:pt x="0" y="51"/>
                          </a:moveTo>
                          <a:lnTo>
                            <a:pt x="24" y="17"/>
                          </a:lnTo>
                          <a:lnTo>
                            <a:pt x="33" y="0"/>
                          </a:lnTo>
                          <a:lnTo>
                            <a:pt x="74" y="39"/>
                          </a:lnTo>
                          <a:lnTo>
                            <a:pt x="88" y="58"/>
                          </a:lnTo>
                          <a:lnTo>
                            <a:pt x="88" y="78"/>
                          </a:lnTo>
                          <a:lnTo>
                            <a:pt x="80" y="93"/>
                          </a:lnTo>
                          <a:lnTo>
                            <a:pt x="52" y="100"/>
                          </a:lnTo>
                          <a:lnTo>
                            <a:pt x="52" y="100"/>
                          </a:lnTo>
                          <a:lnTo>
                            <a:pt x="41" y="95"/>
                          </a:lnTo>
                          <a:lnTo>
                            <a:pt x="33" y="88"/>
                          </a:lnTo>
                          <a:lnTo>
                            <a:pt x="29" y="86"/>
                          </a:lnTo>
                          <a:lnTo>
                            <a:pt x="24" y="86"/>
                          </a:lnTo>
                          <a:lnTo>
                            <a:pt x="21" y="85"/>
                          </a:lnTo>
                          <a:lnTo>
                            <a:pt x="18" y="81"/>
                          </a:lnTo>
                          <a:lnTo>
                            <a:pt x="18" y="74"/>
                          </a:lnTo>
                          <a:lnTo>
                            <a:pt x="17" y="71"/>
                          </a:lnTo>
                          <a:lnTo>
                            <a:pt x="14" y="67"/>
                          </a:lnTo>
                          <a:lnTo>
                            <a:pt x="3" y="55"/>
                          </a:lnTo>
                          <a:lnTo>
                            <a:pt x="0" y="51"/>
                          </a:lnTo>
                          <a:close/>
                        </a:path>
                      </a:pathLst>
                    </a:custGeom>
                    <a:solidFill>
                      <a:srgbClr val="F0987F"/>
                    </a:solidFill>
                    <a:ln cap="flat" cmpd="sng" w="9525">
                      <a:solidFill>
                        <a:srgbClr val="FFFFFF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t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descr="{&quot;Key&quot;:&quot;palestine&quot;,&quot;Name&quot;:&quot;Palestine&quot;,&quot;Value&quot;:1.0,&quot;Formula&quot;:&quot;&quot;,&quot;Text&quot;:&quot;&quot;,&quot;OfficeApplication&quot;:1,&quot;HasValue&quot;:true}" id="162" name="Google Shape;162;p1"/>
                    <p:cNvSpPr/>
                    <p:nvPr/>
                  </p:nvSpPr>
                  <p:spPr>
                    <a:xfrm>
                      <a:off x="4222365" y="3582489"/>
                      <a:ext cx="17050" cy="17849"/>
                    </a:xfrm>
                    <a:custGeom>
                      <a:rect b="b" l="l" r="r" t="t"/>
                      <a:pathLst>
                        <a:path extrusionOk="0" h="134" w="128">
                          <a:moveTo>
                            <a:pt x="41" y="134"/>
                          </a:moveTo>
                          <a:lnTo>
                            <a:pt x="40" y="120"/>
                          </a:lnTo>
                          <a:lnTo>
                            <a:pt x="37" y="105"/>
                          </a:lnTo>
                          <a:lnTo>
                            <a:pt x="33" y="101"/>
                          </a:lnTo>
                          <a:lnTo>
                            <a:pt x="30" y="99"/>
                          </a:lnTo>
                          <a:lnTo>
                            <a:pt x="16" y="95"/>
                          </a:lnTo>
                          <a:lnTo>
                            <a:pt x="0" y="94"/>
                          </a:lnTo>
                          <a:lnTo>
                            <a:pt x="0" y="94"/>
                          </a:lnTo>
                          <a:lnTo>
                            <a:pt x="5" y="87"/>
                          </a:lnTo>
                          <a:lnTo>
                            <a:pt x="12" y="78"/>
                          </a:lnTo>
                          <a:lnTo>
                            <a:pt x="33" y="56"/>
                          </a:lnTo>
                          <a:lnTo>
                            <a:pt x="76" y="0"/>
                          </a:lnTo>
                          <a:lnTo>
                            <a:pt x="76" y="0"/>
                          </a:lnTo>
                          <a:lnTo>
                            <a:pt x="79" y="4"/>
                          </a:lnTo>
                          <a:lnTo>
                            <a:pt x="90" y="16"/>
                          </a:lnTo>
                          <a:lnTo>
                            <a:pt x="93" y="20"/>
                          </a:lnTo>
                          <a:lnTo>
                            <a:pt x="94" y="23"/>
                          </a:lnTo>
                          <a:lnTo>
                            <a:pt x="94" y="30"/>
                          </a:lnTo>
                          <a:lnTo>
                            <a:pt x="97" y="34"/>
                          </a:lnTo>
                          <a:lnTo>
                            <a:pt x="100" y="35"/>
                          </a:lnTo>
                          <a:lnTo>
                            <a:pt x="105" y="35"/>
                          </a:lnTo>
                          <a:lnTo>
                            <a:pt x="109" y="37"/>
                          </a:lnTo>
                          <a:lnTo>
                            <a:pt x="117" y="44"/>
                          </a:lnTo>
                          <a:lnTo>
                            <a:pt x="128" y="49"/>
                          </a:lnTo>
                          <a:lnTo>
                            <a:pt x="128" y="49"/>
                          </a:lnTo>
                          <a:lnTo>
                            <a:pt x="41" y="134"/>
                          </a:lnTo>
                          <a:close/>
                        </a:path>
                      </a:pathLst>
                    </a:custGeom>
                    <a:solidFill>
                      <a:srgbClr val="EE8D71"/>
                    </a:solidFill>
                    <a:ln cap="flat" cmpd="sng" w="9525">
                      <a:solidFill>
                        <a:srgbClr val="FFFFFF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t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descr="{&quot;Key&quot;:&quot;palestine&quot;,&quot;Name&quot;:&quot;Palestine&quot;,&quot;Value&quot;:1.0,&quot;Formula&quot;:&quot;&quot;,&quot;Text&quot;:&quot;&quot;,&quot;OfficeApplication&quot;:1,&quot;HasValue&quot;:true}" id="163" name="Google Shape;163;p1"/>
                    <p:cNvSpPr/>
                    <p:nvPr/>
                  </p:nvSpPr>
                  <p:spPr>
                    <a:xfrm>
                      <a:off x="4213973" y="3595010"/>
                      <a:ext cx="13853" cy="13320"/>
                    </a:xfrm>
                    <a:custGeom>
                      <a:rect b="b" l="l" r="r" t="t"/>
                      <a:pathLst>
                        <a:path extrusionOk="0" h="100" w="104">
                          <a:moveTo>
                            <a:pt x="62" y="100"/>
                          </a:moveTo>
                          <a:lnTo>
                            <a:pt x="52" y="98"/>
                          </a:lnTo>
                          <a:lnTo>
                            <a:pt x="51" y="95"/>
                          </a:lnTo>
                          <a:lnTo>
                            <a:pt x="43" y="89"/>
                          </a:lnTo>
                          <a:lnTo>
                            <a:pt x="40" y="87"/>
                          </a:lnTo>
                          <a:lnTo>
                            <a:pt x="10" y="75"/>
                          </a:lnTo>
                          <a:lnTo>
                            <a:pt x="4" y="72"/>
                          </a:lnTo>
                          <a:lnTo>
                            <a:pt x="0" y="68"/>
                          </a:lnTo>
                          <a:lnTo>
                            <a:pt x="0" y="68"/>
                          </a:lnTo>
                          <a:lnTo>
                            <a:pt x="8" y="60"/>
                          </a:lnTo>
                          <a:lnTo>
                            <a:pt x="26" y="42"/>
                          </a:lnTo>
                          <a:lnTo>
                            <a:pt x="40" y="27"/>
                          </a:lnTo>
                          <a:lnTo>
                            <a:pt x="63" y="0"/>
                          </a:lnTo>
                          <a:lnTo>
                            <a:pt x="63" y="0"/>
                          </a:lnTo>
                          <a:lnTo>
                            <a:pt x="79" y="1"/>
                          </a:lnTo>
                          <a:lnTo>
                            <a:pt x="93" y="5"/>
                          </a:lnTo>
                          <a:lnTo>
                            <a:pt x="96" y="7"/>
                          </a:lnTo>
                          <a:lnTo>
                            <a:pt x="100" y="11"/>
                          </a:lnTo>
                          <a:lnTo>
                            <a:pt x="103" y="26"/>
                          </a:lnTo>
                          <a:lnTo>
                            <a:pt x="104" y="40"/>
                          </a:lnTo>
                          <a:lnTo>
                            <a:pt x="104" y="40"/>
                          </a:lnTo>
                          <a:lnTo>
                            <a:pt x="96" y="46"/>
                          </a:lnTo>
                          <a:lnTo>
                            <a:pt x="64" y="87"/>
                          </a:lnTo>
                          <a:lnTo>
                            <a:pt x="62" y="100"/>
                          </a:lnTo>
                          <a:close/>
                        </a:path>
                      </a:pathLst>
                    </a:custGeom>
                    <a:solidFill>
                      <a:srgbClr val="EF9379"/>
                    </a:solidFill>
                    <a:ln cap="flat" cmpd="sng" w="9525">
                      <a:solidFill>
                        <a:srgbClr val="FFFFFF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t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descr="{&quot;Key&quot;:&quot;palestine&quot;,&quot;Name&quot;:&quot;Palestine&quot;,&quot;Value&quot;:1.0,&quot;Formula&quot;:&quot;&quot;,&quot;Text&quot;:&quot;&quot;,&quot;OfficeApplication&quot;:1,&quot;HasValue&quot;:true}" id="164" name="Google Shape;164;p1"/>
                    <p:cNvSpPr/>
                    <p:nvPr/>
                  </p:nvSpPr>
                  <p:spPr>
                    <a:xfrm>
                      <a:off x="4204783" y="3604067"/>
                      <a:ext cx="17450" cy="20779"/>
                    </a:xfrm>
                    <a:custGeom>
                      <a:rect b="b" l="l" r="r" t="t"/>
                      <a:pathLst>
                        <a:path extrusionOk="0" h="156" w="131">
                          <a:moveTo>
                            <a:pt x="83" y="156"/>
                          </a:moveTo>
                          <a:lnTo>
                            <a:pt x="77" y="143"/>
                          </a:lnTo>
                          <a:lnTo>
                            <a:pt x="72" y="120"/>
                          </a:lnTo>
                          <a:lnTo>
                            <a:pt x="71" y="116"/>
                          </a:lnTo>
                          <a:lnTo>
                            <a:pt x="69" y="115"/>
                          </a:lnTo>
                          <a:lnTo>
                            <a:pt x="67" y="112"/>
                          </a:lnTo>
                          <a:lnTo>
                            <a:pt x="47" y="102"/>
                          </a:lnTo>
                          <a:lnTo>
                            <a:pt x="32" y="94"/>
                          </a:lnTo>
                          <a:lnTo>
                            <a:pt x="5" y="74"/>
                          </a:lnTo>
                          <a:lnTo>
                            <a:pt x="0" y="71"/>
                          </a:lnTo>
                          <a:lnTo>
                            <a:pt x="0" y="71"/>
                          </a:lnTo>
                          <a:lnTo>
                            <a:pt x="27" y="44"/>
                          </a:lnTo>
                          <a:lnTo>
                            <a:pt x="60" y="10"/>
                          </a:lnTo>
                          <a:lnTo>
                            <a:pt x="69" y="0"/>
                          </a:lnTo>
                          <a:lnTo>
                            <a:pt x="69" y="0"/>
                          </a:lnTo>
                          <a:lnTo>
                            <a:pt x="73" y="4"/>
                          </a:lnTo>
                          <a:lnTo>
                            <a:pt x="79" y="7"/>
                          </a:lnTo>
                          <a:lnTo>
                            <a:pt x="109" y="19"/>
                          </a:lnTo>
                          <a:lnTo>
                            <a:pt x="112" y="21"/>
                          </a:lnTo>
                          <a:lnTo>
                            <a:pt x="120" y="27"/>
                          </a:lnTo>
                          <a:lnTo>
                            <a:pt x="121" y="30"/>
                          </a:lnTo>
                          <a:lnTo>
                            <a:pt x="131" y="32"/>
                          </a:lnTo>
                          <a:lnTo>
                            <a:pt x="131" y="32"/>
                          </a:lnTo>
                          <a:lnTo>
                            <a:pt x="125" y="47"/>
                          </a:lnTo>
                          <a:lnTo>
                            <a:pt x="128" y="78"/>
                          </a:lnTo>
                          <a:lnTo>
                            <a:pt x="128" y="107"/>
                          </a:lnTo>
                          <a:lnTo>
                            <a:pt x="118" y="126"/>
                          </a:lnTo>
                          <a:lnTo>
                            <a:pt x="83" y="156"/>
                          </a:lnTo>
                          <a:close/>
                        </a:path>
                      </a:pathLst>
                    </a:custGeom>
                    <a:solidFill>
                      <a:srgbClr val="F6C2B3"/>
                    </a:solidFill>
                    <a:ln cap="flat" cmpd="sng" w="9525">
                      <a:solidFill>
                        <a:srgbClr val="FFFFFF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t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descr="{&quot;Key&quot;:&quot;palestine&quot;,&quot;Name&quot;:&quot;Palestine&quot;,&quot;Value&quot;:1.0,&quot;Formula&quot;:&quot;&quot;,&quot;Text&quot;:&quot;&quot;,&quot;OfficeApplication&quot;:1,&quot;HasValue&quot;:true}" id="165" name="Google Shape;165;p1"/>
                    <p:cNvSpPr/>
                    <p:nvPr/>
                  </p:nvSpPr>
                  <p:spPr>
                    <a:xfrm>
                      <a:off x="4204384" y="3613525"/>
                      <a:ext cx="11456" cy="16384"/>
                    </a:xfrm>
                    <a:custGeom>
                      <a:rect b="b" l="l" r="r" t="t"/>
                      <a:pathLst>
                        <a:path extrusionOk="0" h="123" w="86">
                          <a:moveTo>
                            <a:pt x="37" y="123"/>
                          </a:moveTo>
                          <a:lnTo>
                            <a:pt x="0" y="1"/>
                          </a:lnTo>
                          <a:lnTo>
                            <a:pt x="3" y="0"/>
                          </a:lnTo>
                          <a:lnTo>
                            <a:pt x="3" y="0"/>
                          </a:lnTo>
                          <a:lnTo>
                            <a:pt x="8" y="3"/>
                          </a:lnTo>
                          <a:lnTo>
                            <a:pt x="35" y="23"/>
                          </a:lnTo>
                          <a:lnTo>
                            <a:pt x="50" y="31"/>
                          </a:lnTo>
                          <a:lnTo>
                            <a:pt x="70" y="41"/>
                          </a:lnTo>
                          <a:lnTo>
                            <a:pt x="72" y="44"/>
                          </a:lnTo>
                          <a:lnTo>
                            <a:pt x="74" y="45"/>
                          </a:lnTo>
                          <a:lnTo>
                            <a:pt x="75" y="49"/>
                          </a:lnTo>
                          <a:lnTo>
                            <a:pt x="80" y="72"/>
                          </a:lnTo>
                          <a:lnTo>
                            <a:pt x="86" y="85"/>
                          </a:lnTo>
                          <a:lnTo>
                            <a:pt x="86" y="85"/>
                          </a:lnTo>
                          <a:lnTo>
                            <a:pt x="79" y="91"/>
                          </a:lnTo>
                          <a:lnTo>
                            <a:pt x="37" y="123"/>
                          </a:lnTo>
                          <a:close/>
                        </a:path>
                      </a:pathLst>
                    </a:custGeom>
                    <a:solidFill>
                      <a:srgbClr val="F3AC97"/>
                    </a:solidFill>
                    <a:ln cap="flat" cmpd="sng" w="9525">
                      <a:solidFill>
                        <a:srgbClr val="FFFFFF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t" bIns="34275" lIns="68575" spcFirstLastPara="1" rIns="68575" wrap="square" tIns="34275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50"/>
                        <a:buFont typeface="Arial"/>
                        <a:buNone/>
                      </a:pPr>
                      <a:r>
                        <a:t/>
                      </a:r>
                      <a:endParaRPr b="0" i="0" sz="75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66" name="Google Shape;166;p1"/>
                <p:cNvGrpSpPr/>
                <p:nvPr/>
              </p:nvGrpSpPr>
              <p:grpSpPr>
                <a:xfrm>
                  <a:off x="3402803" y="2919631"/>
                  <a:ext cx="3013201" cy="2794996"/>
                  <a:chOff x="3402803" y="2892335"/>
                  <a:chExt cx="3013201" cy="2794996"/>
                </a:xfrm>
              </p:grpSpPr>
              <p:sp>
                <p:nvSpPr>
                  <p:cNvPr id="167" name="Google Shape;167;p1"/>
                  <p:cNvSpPr/>
                  <p:nvPr/>
                </p:nvSpPr>
                <p:spPr>
                  <a:xfrm>
                    <a:off x="5367188" y="5067112"/>
                    <a:ext cx="1048816" cy="62021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sp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rPr b="1" i="0" lang="en-US" sz="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Saudi Arabia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8" name="Google Shape;168;p1"/>
                  <p:cNvSpPr/>
                  <p:nvPr/>
                </p:nvSpPr>
                <p:spPr>
                  <a:xfrm>
                    <a:off x="3402803" y="2892335"/>
                    <a:ext cx="734383" cy="62021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sp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600"/>
                      <a:buFont typeface="Arial"/>
                      <a:buNone/>
                    </a:pPr>
                    <a:r>
                      <a:rPr b="1" i="0" lang="en-US" sz="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Jordan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169" name="Google Shape;169;p1"/>
                  <p:cNvCxnSpPr/>
                  <p:nvPr/>
                </p:nvCxnSpPr>
                <p:spPr>
                  <a:xfrm flipH="1" rot="5400000">
                    <a:off x="4137643" y="3219273"/>
                    <a:ext cx="238962" cy="402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</p:grpSp>
          </p:grpSp>
          <p:sp>
            <p:nvSpPr>
              <p:cNvPr id="170" name="Google Shape;170;p1"/>
              <p:cNvSpPr/>
              <p:nvPr/>
            </p:nvSpPr>
            <p:spPr>
              <a:xfrm>
                <a:off x="1542862" y="1876121"/>
                <a:ext cx="0" cy="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8C2A2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t/>
                </a:r>
                <a:endParaRPr b="0" i="0" sz="105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descr="{&quot;Key&quot;:&quot;POWER_USER_SHAPE_ICON&quot;,&quot;Value&quot;:&quot;POWER_USER_SHAPE_ICON_STYLE_1&quot;}" id="171" name="Google Shape;171;p1"/>
            <p:cNvSpPr/>
            <p:nvPr/>
          </p:nvSpPr>
          <p:spPr>
            <a:xfrm>
              <a:off x="1432560" y="4095830"/>
              <a:ext cx="213360" cy="303767"/>
            </a:xfrm>
            <a:custGeom>
              <a:rect b="b" l="l" r="r" t="t"/>
              <a:pathLst>
                <a:path extrusionOk="0" h="741" w="522">
                  <a:moveTo>
                    <a:pt x="261" y="0"/>
                  </a:moveTo>
                  <a:cubicBezTo>
                    <a:pt x="120" y="0"/>
                    <a:pt x="0" y="113"/>
                    <a:pt x="0" y="261"/>
                  </a:cubicBezTo>
                  <a:cubicBezTo>
                    <a:pt x="0" y="451"/>
                    <a:pt x="261" y="740"/>
                    <a:pt x="261" y="740"/>
                  </a:cubicBezTo>
                  <a:cubicBezTo>
                    <a:pt x="261" y="740"/>
                    <a:pt x="521" y="451"/>
                    <a:pt x="521" y="261"/>
                  </a:cubicBezTo>
                  <a:cubicBezTo>
                    <a:pt x="521" y="113"/>
                    <a:pt x="402" y="0"/>
                    <a:pt x="261" y="0"/>
                  </a:cubicBezTo>
                  <a:close/>
                  <a:moveTo>
                    <a:pt x="261" y="353"/>
                  </a:moveTo>
                  <a:cubicBezTo>
                    <a:pt x="211" y="353"/>
                    <a:pt x="169" y="314"/>
                    <a:pt x="169" y="261"/>
                  </a:cubicBezTo>
                  <a:cubicBezTo>
                    <a:pt x="169" y="208"/>
                    <a:pt x="211" y="170"/>
                    <a:pt x="261" y="170"/>
                  </a:cubicBezTo>
                  <a:cubicBezTo>
                    <a:pt x="310" y="170"/>
                    <a:pt x="352" y="208"/>
                    <a:pt x="352" y="261"/>
                  </a:cubicBezTo>
                  <a:cubicBezTo>
                    <a:pt x="352" y="314"/>
                    <a:pt x="310" y="353"/>
                    <a:pt x="261" y="35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{&quot;Key&quot;:&quot;POWER_USER_SHAPE_ICON&quot;,&quot;Value&quot;:&quot;POWER_USER_SHAPE_ICON_STYLE_1&quot;}" id="172" name="Google Shape;172;p1"/>
            <p:cNvSpPr/>
            <p:nvPr/>
          </p:nvSpPr>
          <p:spPr>
            <a:xfrm>
              <a:off x="914400" y="3618741"/>
              <a:ext cx="152400" cy="216976"/>
            </a:xfrm>
            <a:custGeom>
              <a:rect b="b" l="l" r="r" t="t"/>
              <a:pathLst>
                <a:path extrusionOk="0" h="741" w="522">
                  <a:moveTo>
                    <a:pt x="261" y="0"/>
                  </a:moveTo>
                  <a:cubicBezTo>
                    <a:pt x="120" y="0"/>
                    <a:pt x="0" y="113"/>
                    <a:pt x="0" y="261"/>
                  </a:cubicBezTo>
                  <a:cubicBezTo>
                    <a:pt x="0" y="451"/>
                    <a:pt x="261" y="740"/>
                    <a:pt x="261" y="740"/>
                  </a:cubicBezTo>
                  <a:cubicBezTo>
                    <a:pt x="261" y="740"/>
                    <a:pt x="521" y="451"/>
                    <a:pt x="521" y="261"/>
                  </a:cubicBezTo>
                  <a:cubicBezTo>
                    <a:pt x="521" y="113"/>
                    <a:pt x="402" y="0"/>
                    <a:pt x="261" y="0"/>
                  </a:cubicBezTo>
                  <a:close/>
                  <a:moveTo>
                    <a:pt x="261" y="353"/>
                  </a:moveTo>
                  <a:cubicBezTo>
                    <a:pt x="211" y="353"/>
                    <a:pt x="169" y="314"/>
                    <a:pt x="169" y="261"/>
                  </a:cubicBezTo>
                  <a:cubicBezTo>
                    <a:pt x="169" y="208"/>
                    <a:pt x="211" y="170"/>
                    <a:pt x="261" y="170"/>
                  </a:cubicBezTo>
                  <a:cubicBezTo>
                    <a:pt x="310" y="170"/>
                    <a:pt x="352" y="208"/>
                    <a:pt x="352" y="261"/>
                  </a:cubicBezTo>
                  <a:cubicBezTo>
                    <a:pt x="352" y="314"/>
                    <a:pt x="310" y="353"/>
                    <a:pt x="261" y="353"/>
                  </a:cubicBezTo>
                  <a:close/>
                </a:path>
              </a:pathLst>
            </a:custGeom>
            <a:solidFill>
              <a:srgbClr val="F04948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{&quot;Key&quot;:&quot;POWER_USER_SHAPE_ICON&quot;,&quot;Value&quot;:&quot;POWER_USER_SHAPE_ICON_STYLE_1&quot;}" id="173" name="Google Shape;173;p1"/>
            <p:cNvSpPr/>
            <p:nvPr/>
          </p:nvSpPr>
          <p:spPr>
            <a:xfrm>
              <a:off x="1996440" y="4129282"/>
              <a:ext cx="152400" cy="216976"/>
            </a:xfrm>
            <a:custGeom>
              <a:rect b="b" l="l" r="r" t="t"/>
              <a:pathLst>
                <a:path extrusionOk="0" h="741" w="522">
                  <a:moveTo>
                    <a:pt x="261" y="0"/>
                  </a:moveTo>
                  <a:cubicBezTo>
                    <a:pt x="120" y="0"/>
                    <a:pt x="0" y="113"/>
                    <a:pt x="0" y="261"/>
                  </a:cubicBezTo>
                  <a:cubicBezTo>
                    <a:pt x="0" y="451"/>
                    <a:pt x="261" y="740"/>
                    <a:pt x="261" y="740"/>
                  </a:cubicBezTo>
                  <a:cubicBezTo>
                    <a:pt x="261" y="740"/>
                    <a:pt x="521" y="451"/>
                    <a:pt x="521" y="261"/>
                  </a:cubicBezTo>
                  <a:cubicBezTo>
                    <a:pt x="521" y="113"/>
                    <a:pt x="402" y="0"/>
                    <a:pt x="261" y="0"/>
                  </a:cubicBezTo>
                  <a:close/>
                  <a:moveTo>
                    <a:pt x="261" y="353"/>
                  </a:moveTo>
                  <a:cubicBezTo>
                    <a:pt x="211" y="353"/>
                    <a:pt x="169" y="314"/>
                    <a:pt x="169" y="261"/>
                  </a:cubicBezTo>
                  <a:cubicBezTo>
                    <a:pt x="169" y="208"/>
                    <a:pt x="211" y="170"/>
                    <a:pt x="261" y="170"/>
                  </a:cubicBezTo>
                  <a:cubicBezTo>
                    <a:pt x="310" y="170"/>
                    <a:pt x="352" y="208"/>
                    <a:pt x="352" y="261"/>
                  </a:cubicBezTo>
                  <a:cubicBezTo>
                    <a:pt x="352" y="314"/>
                    <a:pt x="310" y="353"/>
                    <a:pt x="261" y="353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{&quot;Key&quot;:&quot;POWER_USER_SHAPE_ICON&quot;,&quot;Value&quot;:&quot;POWER_USER_SHAPE_ICON_STYLE_1&quot;}" id="174" name="Google Shape;174;p1"/>
            <p:cNvSpPr/>
            <p:nvPr/>
          </p:nvSpPr>
          <p:spPr>
            <a:xfrm>
              <a:off x="1821180" y="4114800"/>
              <a:ext cx="103698" cy="147638"/>
            </a:xfrm>
            <a:custGeom>
              <a:rect b="b" l="l" r="r" t="t"/>
              <a:pathLst>
                <a:path extrusionOk="0" h="741" w="522">
                  <a:moveTo>
                    <a:pt x="261" y="0"/>
                  </a:moveTo>
                  <a:cubicBezTo>
                    <a:pt x="120" y="0"/>
                    <a:pt x="0" y="113"/>
                    <a:pt x="0" y="261"/>
                  </a:cubicBezTo>
                  <a:cubicBezTo>
                    <a:pt x="0" y="451"/>
                    <a:pt x="261" y="740"/>
                    <a:pt x="261" y="740"/>
                  </a:cubicBezTo>
                  <a:cubicBezTo>
                    <a:pt x="261" y="740"/>
                    <a:pt x="521" y="451"/>
                    <a:pt x="521" y="261"/>
                  </a:cubicBezTo>
                  <a:cubicBezTo>
                    <a:pt x="521" y="113"/>
                    <a:pt x="402" y="0"/>
                    <a:pt x="261" y="0"/>
                  </a:cubicBezTo>
                  <a:close/>
                  <a:moveTo>
                    <a:pt x="261" y="353"/>
                  </a:moveTo>
                  <a:cubicBezTo>
                    <a:pt x="211" y="353"/>
                    <a:pt x="169" y="314"/>
                    <a:pt x="169" y="261"/>
                  </a:cubicBezTo>
                  <a:cubicBezTo>
                    <a:pt x="169" y="208"/>
                    <a:pt x="211" y="170"/>
                    <a:pt x="261" y="170"/>
                  </a:cubicBezTo>
                  <a:cubicBezTo>
                    <a:pt x="310" y="170"/>
                    <a:pt x="352" y="208"/>
                    <a:pt x="352" y="261"/>
                  </a:cubicBezTo>
                  <a:cubicBezTo>
                    <a:pt x="352" y="314"/>
                    <a:pt x="310" y="353"/>
                    <a:pt x="261" y="353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{&quot;Key&quot;:&quot;POWER_USER_SHAPE_ICON&quot;,&quot;Value&quot;:&quot;POWER_USER_SHAPE_ICON_STYLE_1&quot;}" id="175" name="Google Shape;175;p1"/>
            <p:cNvSpPr/>
            <p:nvPr/>
          </p:nvSpPr>
          <p:spPr>
            <a:xfrm>
              <a:off x="594360" y="3796326"/>
              <a:ext cx="182880" cy="260372"/>
            </a:xfrm>
            <a:custGeom>
              <a:rect b="b" l="l" r="r" t="t"/>
              <a:pathLst>
                <a:path extrusionOk="0" h="741" w="522">
                  <a:moveTo>
                    <a:pt x="261" y="0"/>
                  </a:moveTo>
                  <a:cubicBezTo>
                    <a:pt x="120" y="0"/>
                    <a:pt x="0" y="113"/>
                    <a:pt x="0" y="261"/>
                  </a:cubicBezTo>
                  <a:cubicBezTo>
                    <a:pt x="0" y="451"/>
                    <a:pt x="261" y="740"/>
                    <a:pt x="261" y="740"/>
                  </a:cubicBezTo>
                  <a:cubicBezTo>
                    <a:pt x="261" y="740"/>
                    <a:pt x="521" y="451"/>
                    <a:pt x="521" y="261"/>
                  </a:cubicBezTo>
                  <a:cubicBezTo>
                    <a:pt x="521" y="113"/>
                    <a:pt x="402" y="0"/>
                    <a:pt x="261" y="0"/>
                  </a:cubicBezTo>
                  <a:close/>
                  <a:moveTo>
                    <a:pt x="261" y="353"/>
                  </a:moveTo>
                  <a:cubicBezTo>
                    <a:pt x="211" y="353"/>
                    <a:pt x="169" y="314"/>
                    <a:pt x="169" y="261"/>
                  </a:cubicBezTo>
                  <a:cubicBezTo>
                    <a:pt x="169" y="208"/>
                    <a:pt x="211" y="170"/>
                    <a:pt x="261" y="170"/>
                  </a:cubicBezTo>
                  <a:cubicBezTo>
                    <a:pt x="310" y="170"/>
                    <a:pt x="352" y="208"/>
                    <a:pt x="352" y="261"/>
                  </a:cubicBezTo>
                  <a:cubicBezTo>
                    <a:pt x="352" y="314"/>
                    <a:pt x="310" y="353"/>
                    <a:pt x="261" y="353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{&quot;Key&quot;:&quot;POWER_USER_SHAPE_ICON&quot;,&quot;Value&quot;:&quot;POWER_USER_SHAPE_ICON_STYLE_1&quot;}" id="176" name="Google Shape;176;p1"/>
            <p:cNvSpPr/>
            <p:nvPr/>
          </p:nvSpPr>
          <p:spPr>
            <a:xfrm>
              <a:off x="2766060" y="3758226"/>
              <a:ext cx="182880" cy="260372"/>
            </a:xfrm>
            <a:custGeom>
              <a:rect b="b" l="l" r="r" t="t"/>
              <a:pathLst>
                <a:path extrusionOk="0" h="741" w="522">
                  <a:moveTo>
                    <a:pt x="261" y="0"/>
                  </a:moveTo>
                  <a:cubicBezTo>
                    <a:pt x="120" y="0"/>
                    <a:pt x="0" y="113"/>
                    <a:pt x="0" y="261"/>
                  </a:cubicBezTo>
                  <a:cubicBezTo>
                    <a:pt x="0" y="451"/>
                    <a:pt x="261" y="740"/>
                    <a:pt x="261" y="740"/>
                  </a:cubicBezTo>
                  <a:cubicBezTo>
                    <a:pt x="261" y="740"/>
                    <a:pt x="521" y="451"/>
                    <a:pt x="521" y="261"/>
                  </a:cubicBezTo>
                  <a:cubicBezTo>
                    <a:pt x="521" y="113"/>
                    <a:pt x="402" y="0"/>
                    <a:pt x="261" y="0"/>
                  </a:cubicBezTo>
                  <a:close/>
                  <a:moveTo>
                    <a:pt x="261" y="353"/>
                  </a:moveTo>
                  <a:cubicBezTo>
                    <a:pt x="211" y="353"/>
                    <a:pt x="169" y="314"/>
                    <a:pt x="169" y="261"/>
                  </a:cubicBezTo>
                  <a:cubicBezTo>
                    <a:pt x="169" y="208"/>
                    <a:pt x="211" y="170"/>
                    <a:pt x="261" y="170"/>
                  </a:cubicBezTo>
                  <a:cubicBezTo>
                    <a:pt x="310" y="170"/>
                    <a:pt x="352" y="208"/>
                    <a:pt x="352" y="261"/>
                  </a:cubicBezTo>
                  <a:cubicBezTo>
                    <a:pt x="352" y="314"/>
                    <a:pt x="310" y="353"/>
                    <a:pt x="261" y="353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{&quot;Key&quot;:&quot;POWER_USER_SHAPE_ICON&quot;,&quot;Value&quot;:&quot;POWER_USER_SHAPE_ICON_STYLE_1&quot;}" id="177" name="Google Shape;177;p1"/>
            <p:cNvSpPr/>
            <p:nvPr/>
          </p:nvSpPr>
          <p:spPr>
            <a:xfrm>
              <a:off x="2750820" y="3405381"/>
              <a:ext cx="213360" cy="303766"/>
            </a:xfrm>
            <a:custGeom>
              <a:rect b="b" l="l" r="r" t="t"/>
              <a:pathLst>
                <a:path extrusionOk="0" h="741" w="522">
                  <a:moveTo>
                    <a:pt x="261" y="0"/>
                  </a:moveTo>
                  <a:cubicBezTo>
                    <a:pt x="120" y="0"/>
                    <a:pt x="0" y="113"/>
                    <a:pt x="0" y="261"/>
                  </a:cubicBezTo>
                  <a:cubicBezTo>
                    <a:pt x="0" y="451"/>
                    <a:pt x="261" y="740"/>
                    <a:pt x="261" y="740"/>
                  </a:cubicBezTo>
                  <a:cubicBezTo>
                    <a:pt x="261" y="740"/>
                    <a:pt x="521" y="451"/>
                    <a:pt x="521" y="261"/>
                  </a:cubicBezTo>
                  <a:cubicBezTo>
                    <a:pt x="521" y="113"/>
                    <a:pt x="402" y="0"/>
                    <a:pt x="261" y="0"/>
                  </a:cubicBezTo>
                  <a:close/>
                  <a:moveTo>
                    <a:pt x="261" y="353"/>
                  </a:moveTo>
                  <a:cubicBezTo>
                    <a:pt x="211" y="353"/>
                    <a:pt x="169" y="314"/>
                    <a:pt x="169" y="261"/>
                  </a:cubicBezTo>
                  <a:cubicBezTo>
                    <a:pt x="169" y="208"/>
                    <a:pt x="211" y="170"/>
                    <a:pt x="261" y="170"/>
                  </a:cubicBezTo>
                  <a:cubicBezTo>
                    <a:pt x="310" y="170"/>
                    <a:pt x="352" y="208"/>
                    <a:pt x="352" y="261"/>
                  </a:cubicBezTo>
                  <a:cubicBezTo>
                    <a:pt x="352" y="314"/>
                    <a:pt x="310" y="353"/>
                    <a:pt x="261" y="353"/>
                  </a:cubicBezTo>
                  <a:close/>
                </a:path>
              </a:pathLst>
            </a:custGeom>
            <a:solidFill>
              <a:srgbClr val="F04948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"/>
            <p:cNvSpPr txBox="1"/>
            <p:nvPr/>
          </p:nvSpPr>
          <p:spPr>
            <a:xfrm>
              <a:off x="2869256" y="3443533"/>
              <a:ext cx="868681" cy="325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-US" sz="7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Active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"/>
            <p:cNvSpPr txBox="1"/>
            <p:nvPr/>
          </p:nvSpPr>
          <p:spPr>
            <a:xfrm>
              <a:off x="2869977" y="3781746"/>
              <a:ext cx="868681" cy="3000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rPr b="1" i="0" lang="en-US" sz="6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 plan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1"/>
          <p:cNvSpPr txBox="1"/>
          <p:nvPr/>
        </p:nvSpPr>
        <p:spPr>
          <a:xfrm>
            <a:off x="1120225" y="2854643"/>
            <a:ext cx="1782995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REGIONAL PRESENCE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"/>
          <p:cNvSpPr txBox="1"/>
          <p:nvPr/>
        </p:nvSpPr>
        <p:spPr>
          <a:xfrm>
            <a:off x="3138488" y="2830513"/>
            <a:ext cx="2149800" cy="14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ACHIEVEMENTS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1" sz="105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Closed our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pre-seed round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$450k raised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from angel investors and multiple VC’s in Jordan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Realized an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actual monthly revenue of $46,783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Dec 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8588" lvl="0" marL="1285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Char char="•"/>
            </a:pP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Obtained business license in KSA and </a:t>
            </a:r>
            <a:r>
              <a:rPr b="1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raised $140k </a:t>
            </a:r>
            <a:r>
              <a:rPr b="0" i="0" lang="en-US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from Taqaddam to fund expansion to KSA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"/>
          <p:cNvSpPr txBox="1"/>
          <p:nvPr/>
        </p:nvSpPr>
        <p:spPr>
          <a:xfrm>
            <a:off x="5399723" y="2824163"/>
            <a:ext cx="1671600" cy="5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FUNDING NEEDS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t/>
            </a:r>
            <a:endParaRPr b="0" i="1" sz="825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US$1.2 Million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"/>
          <p:cNvSpPr txBox="1"/>
          <p:nvPr/>
        </p:nvSpPr>
        <p:spPr>
          <a:xfrm>
            <a:off x="573561" y="884118"/>
            <a:ext cx="77576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08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are a Micro Fulfillment Platform Empowering food brands to scale their sales by unlocking new areas and acquiring new customers at $0.00 Cost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1"/>
          <p:cNvGrpSpPr/>
          <p:nvPr/>
        </p:nvGrpSpPr>
        <p:grpSpPr>
          <a:xfrm>
            <a:off x="6972300" y="2926080"/>
            <a:ext cx="1257300" cy="1305432"/>
            <a:chOff x="938790" y="1754061"/>
            <a:chExt cx="2718810" cy="2718810"/>
          </a:xfrm>
        </p:grpSpPr>
        <p:grpSp>
          <p:nvGrpSpPr>
            <p:cNvPr id="185" name="Google Shape;185;p1"/>
            <p:cNvGrpSpPr/>
            <p:nvPr/>
          </p:nvGrpSpPr>
          <p:grpSpPr>
            <a:xfrm>
              <a:off x="1159383" y="1970232"/>
              <a:ext cx="2284007" cy="2290093"/>
              <a:chOff x="1159383" y="1970232"/>
              <a:chExt cx="2284007" cy="2290093"/>
            </a:xfrm>
          </p:grpSpPr>
          <p:sp>
            <p:nvSpPr>
              <p:cNvPr id="186" name="Google Shape;186;p1"/>
              <p:cNvSpPr/>
              <p:nvPr/>
            </p:nvSpPr>
            <p:spPr>
              <a:xfrm>
                <a:off x="1278112" y="2080426"/>
                <a:ext cx="1027034" cy="1034774"/>
              </a:xfrm>
              <a:custGeom>
                <a:rect b="b" l="l" r="r" t="t"/>
                <a:pathLst>
                  <a:path extrusionOk="0" h="1034774" w="1027034">
                    <a:moveTo>
                      <a:pt x="1027034" y="1034775"/>
                    </a:moveTo>
                    <a:lnTo>
                      <a:pt x="0" y="908642"/>
                    </a:lnTo>
                    <a:cubicBezTo>
                      <a:pt x="64083" y="386860"/>
                      <a:pt x="501317" y="0"/>
                      <a:pt x="1027034" y="0"/>
                    </a:cubicBezTo>
                    <a:lnTo>
                      <a:pt x="1027034" y="1034775"/>
                    </a:lnTo>
                    <a:close/>
                  </a:path>
                </a:pathLst>
              </a:custGeom>
              <a:solidFill>
                <a:srgbClr val="FD6F6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1"/>
              <p:cNvSpPr/>
              <p:nvPr/>
            </p:nvSpPr>
            <p:spPr>
              <a:xfrm>
                <a:off x="1159383" y="2975686"/>
                <a:ext cx="1769343" cy="1284639"/>
              </a:xfrm>
              <a:custGeom>
                <a:rect b="b" l="l" r="r" t="t"/>
                <a:pathLst>
                  <a:path extrusionOk="0" h="1284639" w="1769343">
                    <a:moveTo>
                      <a:pt x="1145764" y="139514"/>
                    </a:moveTo>
                    <a:lnTo>
                      <a:pt x="1769344" y="1099776"/>
                    </a:lnTo>
                    <a:cubicBezTo>
                      <a:pt x="1239035" y="1444198"/>
                      <a:pt x="529858" y="1293468"/>
                      <a:pt x="185502" y="763094"/>
                    </a:cubicBezTo>
                    <a:cubicBezTo>
                      <a:pt x="33985" y="529784"/>
                      <a:pt x="-24588" y="276141"/>
                      <a:pt x="9323" y="0"/>
                    </a:cubicBezTo>
                    <a:lnTo>
                      <a:pt x="1145764" y="139514"/>
                    </a:lnTo>
                    <a:close/>
                  </a:path>
                </a:pathLst>
              </a:custGeom>
              <a:solidFill>
                <a:srgbClr val="ED4A4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1"/>
              <p:cNvSpPr/>
              <p:nvPr/>
            </p:nvSpPr>
            <p:spPr>
              <a:xfrm>
                <a:off x="2306065" y="2521464"/>
                <a:ext cx="1012214" cy="1443738"/>
              </a:xfrm>
              <a:custGeom>
                <a:rect b="b" l="l" r="r" t="t"/>
                <a:pathLst>
                  <a:path extrusionOk="0" h="1443738" w="1012214">
                    <a:moveTo>
                      <a:pt x="66" y="594851"/>
                    </a:moveTo>
                    <a:lnTo>
                      <a:pt x="818846" y="0"/>
                    </a:lnTo>
                    <a:cubicBezTo>
                      <a:pt x="1147395" y="452189"/>
                      <a:pt x="1047171" y="1085149"/>
                      <a:pt x="594916" y="1413698"/>
                    </a:cubicBezTo>
                    <a:cubicBezTo>
                      <a:pt x="576813" y="1426816"/>
                      <a:pt x="569992" y="1431539"/>
                      <a:pt x="551232" y="1443739"/>
                    </a:cubicBezTo>
                    <a:lnTo>
                      <a:pt x="0" y="594917"/>
                    </a:lnTo>
                    <a:close/>
                  </a:path>
                </a:pathLst>
              </a:custGeom>
              <a:solidFill>
                <a:srgbClr val="D441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1"/>
              <p:cNvSpPr/>
              <p:nvPr/>
            </p:nvSpPr>
            <p:spPr>
              <a:xfrm>
                <a:off x="2305147" y="1970232"/>
                <a:ext cx="926285" cy="1145034"/>
              </a:xfrm>
              <a:custGeom>
                <a:rect b="b" l="l" r="r" t="t"/>
                <a:pathLst>
                  <a:path extrusionOk="0" h="1145034" w="926285">
                    <a:moveTo>
                      <a:pt x="0" y="1144969"/>
                    </a:moveTo>
                    <a:lnTo>
                      <a:pt x="0" y="0"/>
                    </a:lnTo>
                    <a:cubicBezTo>
                      <a:pt x="379382" y="0"/>
                      <a:pt x="703274" y="165029"/>
                      <a:pt x="926286" y="471998"/>
                    </a:cubicBezTo>
                    <a:lnTo>
                      <a:pt x="0" y="1145034"/>
                    </a:lnTo>
                    <a:close/>
                  </a:path>
                </a:pathLst>
              </a:custGeom>
              <a:solidFill>
                <a:srgbClr val="C1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1"/>
              <p:cNvSpPr txBox="1"/>
              <p:nvPr/>
            </p:nvSpPr>
            <p:spPr>
              <a:xfrm>
                <a:off x="1350731" y="2542749"/>
                <a:ext cx="867569" cy="4165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en-US" sz="7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23%</a:t>
                </a:r>
                <a:endParaRPr b="1" i="0" sz="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1"/>
              <p:cNvSpPr txBox="1"/>
              <p:nvPr/>
            </p:nvSpPr>
            <p:spPr>
              <a:xfrm>
                <a:off x="1703114" y="3438008"/>
                <a:ext cx="866961" cy="4165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en-US" sz="7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36%</a:t>
                </a:r>
                <a:endParaRPr b="1" i="0" sz="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"/>
              <p:cNvSpPr txBox="1"/>
              <p:nvPr/>
            </p:nvSpPr>
            <p:spPr>
              <a:xfrm>
                <a:off x="2322911" y="2198424"/>
                <a:ext cx="856837" cy="4165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en-US" sz="7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15%</a:t>
                </a:r>
                <a:endParaRPr b="1" i="0" sz="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"/>
              <p:cNvSpPr txBox="1"/>
              <p:nvPr/>
            </p:nvSpPr>
            <p:spPr>
              <a:xfrm>
                <a:off x="2552621" y="3075422"/>
                <a:ext cx="890769" cy="4165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en-US" sz="7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26%</a:t>
                </a:r>
                <a:endParaRPr b="1" i="0" sz="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4" name="Google Shape;194;p1"/>
            <p:cNvSpPr/>
            <p:nvPr/>
          </p:nvSpPr>
          <p:spPr>
            <a:xfrm>
              <a:off x="938790" y="1754061"/>
              <a:ext cx="2718810" cy="2718810"/>
            </a:xfrm>
            <a:prstGeom prst="ellipse">
              <a:avLst/>
            </a:prstGeom>
            <a:noFill/>
            <a:ln cap="rnd" cmpd="sng" w="19050">
              <a:solidFill>
                <a:srgbClr val="511815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1"/>
          <p:cNvSpPr/>
          <p:nvPr/>
        </p:nvSpPr>
        <p:spPr>
          <a:xfrm>
            <a:off x="5472467" y="3582255"/>
            <a:ext cx="141767" cy="141767"/>
          </a:xfrm>
          <a:prstGeom prst="ellipse">
            <a:avLst/>
          </a:prstGeom>
          <a:solidFill>
            <a:srgbClr val="C13A3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"/>
          <p:cNvSpPr/>
          <p:nvPr/>
        </p:nvSpPr>
        <p:spPr>
          <a:xfrm>
            <a:off x="5468880" y="3762887"/>
            <a:ext cx="141767" cy="141767"/>
          </a:xfrm>
          <a:prstGeom prst="ellipse">
            <a:avLst/>
          </a:prstGeom>
          <a:solidFill>
            <a:srgbClr val="D441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"/>
          <p:cNvSpPr/>
          <p:nvPr/>
        </p:nvSpPr>
        <p:spPr>
          <a:xfrm>
            <a:off x="5472467" y="3930839"/>
            <a:ext cx="141767" cy="141767"/>
          </a:xfrm>
          <a:prstGeom prst="ellipse">
            <a:avLst/>
          </a:prstGeom>
          <a:solidFill>
            <a:srgbClr val="ED4A4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"/>
          <p:cNvSpPr/>
          <p:nvPr/>
        </p:nvSpPr>
        <p:spPr>
          <a:xfrm>
            <a:off x="5472467" y="4113091"/>
            <a:ext cx="141767" cy="141767"/>
          </a:xfrm>
          <a:prstGeom prst="ellipse">
            <a:avLst/>
          </a:prstGeom>
          <a:solidFill>
            <a:srgbClr val="FD6F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"/>
          <p:cNvSpPr txBox="1"/>
          <p:nvPr/>
        </p:nvSpPr>
        <p:spPr>
          <a:xfrm>
            <a:off x="5695831" y="4101087"/>
            <a:ext cx="861600" cy="1615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7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Operations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"/>
          <p:cNvSpPr txBox="1"/>
          <p:nvPr/>
        </p:nvSpPr>
        <p:spPr>
          <a:xfrm>
            <a:off x="5695831" y="3574536"/>
            <a:ext cx="1304143" cy="1615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7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Sales &amp; Marketing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"/>
          <p:cNvSpPr txBox="1"/>
          <p:nvPr/>
        </p:nvSpPr>
        <p:spPr>
          <a:xfrm>
            <a:off x="5695831" y="3750053"/>
            <a:ext cx="782400" cy="1615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7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"/>
          <p:cNvSpPr txBox="1"/>
          <p:nvPr/>
        </p:nvSpPr>
        <p:spPr>
          <a:xfrm>
            <a:off x="5695831" y="3925570"/>
            <a:ext cx="1304143" cy="1615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7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"/>
          <p:cNvSpPr/>
          <p:nvPr/>
        </p:nvSpPr>
        <p:spPr>
          <a:xfrm>
            <a:off x="2353570" y="3325121"/>
            <a:ext cx="31229" cy="31227"/>
          </a:xfrm>
          <a:prstGeom prst="ellipse">
            <a:avLst/>
          </a:prstGeom>
          <a:solidFill>
            <a:srgbClr val="F049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3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/>
              <a:t>We are solving a two-sided persistent problem</a:t>
            </a:r>
            <a:endParaRPr/>
          </a:p>
        </p:txBody>
      </p:sp>
      <p:sp>
        <p:nvSpPr>
          <p:cNvPr id="209" name="Google Shape;209;p43"/>
          <p:cNvSpPr txBox="1"/>
          <p:nvPr>
            <p:ph idx="1" type="body"/>
          </p:nvPr>
        </p:nvSpPr>
        <p:spPr>
          <a:xfrm>
            <a:off x="573101" y="896950"/>
            <a:ext cx="7824139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Where brands cannot scale fast, and commercial kitchens have excess capacity and low revenues</a:t>
            </a:r>
            <a:endParaRPr/>
          </a:p>
        </p:txBody>
      </p:sp>
      <p:sp>
        <p:nvSpPr>
          <p:cNvPr id="210" name="Google Shape;210;p43"/>
          <p:cNvSpPr/>
          <p:nvPr/>
        </p:nvSpPr>
        <p:spPr>
          <a:xfrm>
            <a:off x="-210026" y="3606652"/>
            <a:ext cx="7025824" cy="808611"/>
          </a:xfrm>
          <a:prstGeom prst="roundRect">
            <a:avLst>
              <a:gd fmla="val 15840" name="adj"/>
            </a:avLst>
          </a:prstGeom>
          <a:gradFill>
            <a:gsLst>
              <a:gs pos="0">
                <a:srgbClr val="C03A34"/>
              </a:gs>
              <a:gs pos="55000">
                <a:srgbClr val="F04B4A"/>
              </a:gs>
              <a:gs pos="100000">
                <a:srgbClr val="FF7474"/>
              </a:gs>
            </a:gsLst>
            <a:lin ang="10800000" scaled="0"/>
          </a:gradFill>
          <a:ln>
            <a:noFill/>
          </a:ln>
          <a:effectLst>
            <a:outerShdw blurRad="584200" rotWithShape="0" algn="t" dir="5400000" dist="457200">
              <a:srgbClr val="000000">
                <a:alpha val="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3"/>
          <p:cNvSpPr txBox="1"/>
          <p:nvPr/>
        </p:nvSpPr>
        <p:spPr>
          <a:xfrm>
            <a:off x="1058227" y="3733973"/>
            <a:ext cx="5661761" cy="5539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market is now costing </a:t>
            </a:r>
            <a:r>
              <a:rPr b="1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60K USD </a:t>
            </a:r>
            <a:r>
              <a:rPr b="0" i="0" lang="en-US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 open a Cloud/Restaurant/distribution kitchen with </a:t>
            </a:r>
            <a:r>
              <a:rPr b="1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55,000</a:t>
            </a:r>
            <a:r>
              <a:rPr b="0" i="0" lang="en-US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existing facilities in the kingdom that have overall </a:t>
            </a:r>
            <a:r>
              <a:rPr b="1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r>
              <a:rPr b="1" i="0" lang="en-US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excess capacity.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3"/>
          <p:cNvSpPr txBox="1"/>
          <p:nvPr/>
        </p:nvSpPr>
        <p:spPr>
          <a:xfrm>
            <a:off x="856845" y="1326880"/>
            <a:ext cx="3357016" cy="22262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04B4A"/>
                </a:solidFill>
                <a:latin typeface="Arial"/>
                <a:ea typeface="Arial"/>
                <a:cs typeface="Arial"/>
                <a:sym typeface="Arial"/>
              </a:rPr>
              <a:t>Existing High Growth Brands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Sweets, pastries, salads, cold sandwiches, coffee, juices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Delivery limited to within 15km radius from kitchen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Resources are focused on Marketing - NOT fulfillment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Opening a new location is expensive and risky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A6666"/>
                </a:solidFill>
                <a:latin typeface="Arial"/>
                <a:ea typeface="Arial"/>
                <a:cs typeface="Arial"/>
                <a:sym typeface="Arial"/>
              </a:rPr>
              <a:t>Solving for the growth and expansion of food brands</a:t>
            </a:r>
            <a:endParaRPr b="1" i="0" sz="1800" u="none" cap="none" strike="noStrike">
              <a:solidFill>
                <a:srgbClr val="FA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496" y="3833309"/>
            <a:ext cx="355297" cy="355297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{&quot;Key&quot;:&quot;POWER_USER_SHAPE_ICON&quot;,&quot;Value&quot;:&quot;POWER_USER_SHAPE_ICON_STYLE_1&quot;}" id="214" name="Google Shape;214;p43"/>
          <p:cNvGrpSpPr/>
          <p:nvPr/>
        </p:nvGrpSpPr>
        <p:grpSpPr>
          <a:xfrm>
            <a:off x="680527" y="2104706"/>
            <a:ext cx="211885" cy="242221"/>
            <a:chOff x="5716589" y="5786439"/>
            <a:chExt cx="709613" cy="811212"/>
          </a:xfrm>
        </p:grpSpPr>
        <p:sp>
          <p:nvSpPr>
            <p:cNvPr id="215" name="Google Shape;215;p43"/>
            <p:cNvSpPr/>
            <p:nvPr/>
          </p:nvSpPr>
          <p:spPr>
            <a:xfrm>
              <a:off x="5716589" y="6280151"/>
              <a:ext cx="709613" cy="317500"/>
            </a:xfrm>
            <a:custGeom>
              <a:rect b="b" l="l" r="r" t="t"/>
              <a:pathLst>
                <a:path extrusionOk="0" h="459" w="1024">
                  <a:moveTo>
                    <a:pt x="24" y="330"/>
                  </a:moveTo>
                  <a:cubicBezTo>
                    <a:pt x="120" y="355"/>
                    <a:pt x="479" y="431"/>
                    <a:pt x="537" y="442"/>
                  </a:cubicBezTo>
                  <a:cubicBezTo>
                    <a:pt x="588" y="424"/>
                    <a:pt x="924" y="284"/>
                    <a:pt x="997" y="254"/>
                  </a:cubicBezTo>
                  <a:cubicBezTo>
                    <a:pt x="960" y="227"/>
                    <a:pt x="868" y="158"/>
                    <a:pt x="848" y="141"/>
                  </a:cubicBezTo>
                  <a:cubicBezTo>
                    <a:pt x="847" y="140"/>
                    <a:pt x="847" y="139"/>
                    <a:pt x="846" y="138"/>
                  </a:cubicBezTo>
                  <a:cubicBezTo>
                    <a:pt x="842" y="131"/>
                    <a:pt x="836" y="117"/>
                    <a:pt x="828" y="102"/>
                  </a:cubicBezTo>
                  <a:cubicBezTo>
                    <a:pt x="818" y="82"/>
                    <a:pt x="806" y="58"/>
                    <a:pt x="797" y="39"/>
                  </a:cubicBezTo>
                  <a:cubicBezTo>
                    <a:pt x="748" y="60"/>
                    <a:pt x="598" y="122"/>
                    <a:pt x="564" y="135"/>
                  </a:cubicBezTo>
                  <a:cubicBezTo>
                    <a:pt x="561" y="136"/>
                    <a:pt x="558" y="136"/>
                    <a:pt x="555" y="134"/>
                  </a:cubicBezTo>
                  <a:cubicBezTo>
                    <a:pt x="541" y="126"/>
                    <a:pt x="513" y="106"/>
                    <a:pt x="483" y="85"/>
                  </a:cubicBezTo>
                  <a:cubicBezTo>
                    <a:pt x="445" y="58"/>
                    <a:pt x="403" y="29"/>
                    <a:pt x="384" y="18"/>
                  </a:cubicBezTo>
                  <a:cubicBezTo>
                    <a:pt x="341" y="38"/>
                    <a:pt x="218" y="99"/>
                    <a:pt x="181" y="122"/>
                  </a:cubicBezTo>
                  <a:cubicBezTo>
                    <a:pt x="166" y="142"/>
                    <a:pt x="146" y="169"/>
                    <a:pt x="125" y="197"/>
                  </a:cubicBezTo>
                  <a:cubicBezTo>
                    <a:pt x="90" y="244"/>
                    <a:pt x="51" y="296"/>
                    <a:pt x="24" y="330"/>
                  </a:cubicBezTo>
                  <a:close/>
                  <a:moveTo>
                    <a:pt x="538" y="459"/>
                  </a:moveTo>
                  <a:cubicBezTo>
                    <a:pt x="537" y="459"/>
                    <a:pt x="537" y="459"/>
                    <a:pt x="536" y="459"/>
                  </a:cubicBezTo>
                  <a:cubicBezTo>
                    <a:pt x="484" y="449"/>
                    <a:pt x="80" y="364"/>
                    <a:pt x="7" y="342"/>
                  </a:cubicBezTo>
                  <a:cubicBezTo>
                    <a:pt x="4" y="342"/>
                    <a:pt x="2" y="340"/>
                    <a:pt x="1" y="337"/>
                  </a:cubicBezTo>
                  <a:cubicBezTo>
                    <a:pt x="0" y="334"/>
                    <a:pt x="0" y="332"/>
                    <a:pt x="2" y="329"/>
                  </a:cubicBezTo>
                  <a:cubicBezTo>
                    <a:pt x="29" y="297"/>
                    <a:pt x="72" y="239"/>
                    <a:pt x="110" y="188"/>
                  </a:cubicBezTo>
                  <a:cubicBezTo>
                    <a:pt x="131" y="159"/>
                    <a:pt x="152" y="131"/>
                    <a:pt x="167" y="112"/>
                  </a:cubicBezTo>
                  <a:cubicBezTo>
                    <a:pt x="168" y="111"/>
                    <a:pt x="168" y="110"/>
                    <a:pt x="169" y="110"/>
                  </a:cubicBezTo>
                  <a:cubicBezTo>
                    <a:pt x="207" y="85"/>
                    <a:pt x="340" y="19"/>
                    <a:pt x="380" y="1"/>
                  </a:cubicBezTo>
                  <a:cubicBezTo>
                    <a:pt x="383" y="0"/>
                    <a:pt x="386" y="0"/>
                    <a:pt x="388" y="1"/>
                  </a:cubicBezTo>
                  <a:cubicBezTo>
                    <a:pt x="406" y="10"/>
                    <a:pt x="450" y="41"/>
                    <a:pt x="494" y="71"/>
                  </a:cubicBezTo>
                  <a:cubicBezTo>
                    <a:pt x="521" y="91"/>
                    <a:pt x="547" y="109"/>
                    <a:pt x="561" y="118"/>
                  </a:cubicBezTo>
                  <a:cubicBezTo>
                    <a:pt x="605" y="100"/>
                    <a:pt x="763" y="35"/>
                    <a:pt x="798" y="20"/>
                  </a:cubicBezTo>
                  <a:cubicBezTo>
                    <a:pt x="800" y="19"/>
                    <a:pt x="803" y="19"/>
                    <a:pt x="805" y="20"/>
                  </a:cubicBezTo>
                  <a:cubicBezTo>
                    <a:pt x="808" y="21"/>
                    <a:pt x="810" y="23"/>
                    <a:pt x="810" y="25"/>
                  </a:cubicBezTo>
                  <a:cubicBezTo>
                    <a:pt x="819" y="45"/>
                    <a:pt x="833" y="72"/>
                    <a:pt x="844" y="95"/>
                  </a:cubicBezTo>
                  <a:cubicBezTo>
                    <a:pt x="852" y="109"/>
                    <a:pt x="858" y="122"/>
                    <a:pt x="862" y="130"/>
                  </a:cubicBezTo>
                  <a:cubicBezTo>
                    <a:pt x="888" y="151"/>
                    <a:pt x="999" y="234"/>
                    <a:pt x="1020" y="249"/>
                  </a:cubicBezTo>
                  <a:cubicBezTo>
                    <a:pt x="1023" y="251"/>
                    <a:pt x="1024" y="254"/>
                    <a:pt x="1024" y="257"/>
                  </a:cubicBezTo>
                  <a:cubicBezTo>
                    <a:pt x="1023" y="260"/>
                    <a:pt x="1021" y="262"/>
                    <a:pt x="1018" y="263"/>
                  </a:cubicBezTo>
                  <a:cubicBezTo>
                    <a:pt x="1001" y="271"/>
                    <a:pt x="587" y="443"/>
                    <a:pt x="541" y="459"/>
                  </a:cubicBezTo>
                  <a:cubicBezTo>
                    <a:pt x="540" y="459"/>
                    <a:pt x="539" y="459"/>
                    <a:pt x="538" y="459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3"/>
            <p:cNvSpPr/>
            <p:nvPr/>
          </p:nvSpPr>
          <p:spPr>
            <a:xfrm>
              <a:off x="5972177" y="6451601"/>
              <a:ext cx="109538" cy="106363"/>
            </a:xfrm>
            <a:custGeom>
              <a:rect b="b" l="l" r="r" t="t"/>
              <a:pathLst>
                <a:path extrusionOk="0" h="154" w="160">
                  <a:moveTo>
                    <a:pt x="158" y="27"/>
                  </a:moveTo>
                  <a:cubicBezTo>
                    <a:pt x="137" y="20"/>
                    <a:pt x="110" y="11"/>
                    <a:pt x="81" y="0"/>
                  </a:cubicBezTo>
                  <a:cubicBezTo>
                    <a:pt x="52" y="44"/>
                    <a:pt x="23" y="87"/>
                    <a:pt x="0" y="121"/>
                  </a:cubicBezTo>
                  <a:cubicBezTo>
                    <a:pt x="67" y="135"/>
                    <a:pt x="127" y="147"/>
                    <a:pt x="160" y="154"/>
                  </a:cubicBezTo>
                  <a:cubicBezTo>
                    <a:pt x="158" y="110"/>
                    <a:pt x="158" y="55"/>
                    <a:pt x="158" y="27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3"/>
            <p:cNvSpPr/>
            <p:nvPr/>
          </p:nvSpPr>
          <p:spPr>
            <a:xfrm>
              <a:off x="6178552" y="6326189"/>
              <a:ext cx="103188" cy="80963"/>
            </a:xfrm>
            <a:custGeom>
              <a:rect b="b" l="l" r="r" t="t"/>
              <a:pathLst>
                <a:path extrusionOk="0" h="116" w="151">
                  <a:moveTo>
                    <a:pt x="39" y="116"/>
                  </a:moveTo>
                  <a:cubicBezTo>
                    <a:pt x="78" y="100"/>
                    <a:pt x="118" y="84"/>
                    <a:pt x="151" y="71"/>
                  </a:cubicBezTo>
                  <a:cubicBezTo>
                    <a:pt x="141" y="48"/>
                    <a:pt x="124" y="11"/>
                    <a:pt x="119" y="0"/>
                  </a:cubicBezTo>
                  <a:cubicBezTo>
                    <a:pt x="93" y="11"/>
                    <a:pt x="50" y="29"/>
                    <a:pt x="7" y="46"/>
                  </a:cubicBezTo>
                  <a:cubicBezTo>
                    <a:pt x="5" y="62"/>
                    <a:pt x="2" y="77"/>
                    <a:pt x="0" y="87"/>
                  </a:cubicBezTo>
                  <a:cubicBezTo>
                    <a:pt x="9" y="96"/>
                    <a:pt x="23" y="105"/>
                    <a:pt x="39" y="116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3"/>
            <p:cNvSpPr/>
            <p:nvPr/>
          </p:nvSpPr>
          <p:spPr>
            <a:xfrm>
              <a:off x="5913439" y="6421439"/>
              <a:ext cx="95250" cy="109538"/>
            </a:xfrm>
            <a:custGeom>
              <a:rect b="b" l="l" r="r" t="t"/>
              <a:pathLst>
                <a:path extrusionOk="0" h="158" w="137">
                  <a:moveTo>
                    <a:pt x="46" y="0"/>
                  </a:moveTo>
                  <a:cubicBezTo>
                    <a:pt x="32" y="45"/>
                    <a:pt x="15" y="98"/>
                    <a:pt x="0" y="148"/>
                  </a:cubicBezTo>
                  <a:cubicBezTo>
                    <a:pt x="16" y="151"/>
                    <a:pt x="33" y="154"/>
                    <a:pt x="49" y="158"/>
                  </a:cubicBezTo>
                  <a:cubicBezTo>
                    <a:pt x="74" y="123"/>
                    <a:pt x="107" y="77"/>
                    <a:pt x="137" y="34"/>
                  </a:cubicBezTo>
                  <a:cubicBezTo>
                    <a:pt x="108" y="23"/>
                    <a:pt x="77" y="12"/>
                    <a:pt x="46" y="0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3"/>
            <p:cNvSpPr/>
            <p:nvPr/>
          </p:nvSpPr>
          <p:spPr>
            <a:xfrm>
              <a:off x="5776914" y="6384926"/>
              <a:ext cx="147638" cy="133350"/>
            </a:xfrm>
            <a:custGeom>
              <a:rect b="b" l="l" r="r" t="t"/>
              <a:pathLst>
                <a:path extrusionOk="0" h="193" w="215">
                  <a:moveTo>
                    <a:pt x="108" y="0"/>
                  </a:moveTo>
                  <a:cubicBezTo>
                    <a:pt x="84" y="34"/>
                    <a:pt x="21" y="129"/>
                    <a:pt x="0" y="156"/>
                  </a:cubicBezTo>
                  <a:cubicBezTo>
                    <a:pt x="42" y="167"/>
                    <a:pt x="102" y="180"/>
                    <a:pt x="163" y="193"/>
                  </a:cubicBezTo>
                  <a:cubicBezTo>
                    <a:pt x="180" y="143"/>
                    <a:pt x="199" y="88"/>
                    <a:pt x="215" y="41"/>
                  </a:cubicBezTo>
                  <a:cubicBezTo>
                    <a:pt x="176" y="26"/>
                    <a:pt x="139" y="12"/>
                    <a:pt x="108" y="0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3"/>
            <p:cNvSpPr/>
            <p:nvPr/>
          </p:nvSpPr>
          <p:spPr>
            <a:xfrm>
              <a:off x="6040439" y="6365876"/>
              <a:ext cx="141288" cy="85725"/>
            </a:xfrm>
            <a:custGeom>
              <a:rect b="b" l="l" r="r" t="t"/>
              <a:pathLst>
                <a:path extrusionOk="0" h="122" w="204">
                  <a:moveTo>
                    <a:pt x="70" y="122"/>
                  </a:moveTo>
                  <a:cubicBezTo>
                    <a:pt x="98" y="112"/>
                    <a:pt x="149" y="92"/>
                    <a:pt x="204" y="71"/>
                  </a:cubicBezTo>
                  <a:cubicBezTo>
                    <a:pt x="188" y="59"/>
                    <a:pt x="174" y="49"/>
                    <a:pt x="165" y="41"/>
                  </a:cubicBezTo>
                  <a:cubicBezTo>
                    <a:pt x="168" y="31"/>
                    <a:pt x="171" y="17"/>
                    <a:pt x="174" y="0"/>
                  </a:cubicBezTo>
                  <a:cubicBezTo>
                    <a:pt x="128" y="19"/>
                    <a:pt x="89" y="34"/>
                    <a:pt x="89" y="34"/>
                  </a:cubicBezTo>
                  <a:cubicBezTo>
                    <a:pt x="89" y="34"/>
                    <a:pt x="76" y="25"/>
                    <a:pt x="56" y="12"/>
                  </a:cubicBezTo>
                  <a:cubicBezTo>
                    <a:pt x="39" y="37"/>
                    <a:pt x="20" y="65"/>
                    <a:pt x="0" y="95"/>
                  </a:cubicBezTo>
                  <a:cubicBezTo>
                    <a:pt x="30" y="106"/>
                    <a:pt x="55" y="116"/>
                    <a:pt x="70" y="122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3"/>
            <p:cNvSpPr/>
            <p:nvPr/>
          </p:nvSpPr>
          <p:spPr>
            <a:xfrm>
              <a:off x="5953127" y="6348414"/>
              <a:ext cx="111125" cy="76200"/>
            </a:xfrm>
            <a:custGeom>
              <a:rect b="b" l="l" r="r" t="t"/>
              <a:pathLst>
                <a:path extrusionOk="0" h="111" w="161">
                  <a:moveTo>
                    <a:pt x="0" y="71"/>
                  </a:moveTo>
                  <a:cubicBezTo>
                    <a:pt x="33" y="84"/>
                    <a:pt x="68" y="98"/>
                    <a:pt x="100" y="111"/>
                  </a:cubicBezTo>
                  <a:cubicBezTo>
                    <a:pt x="125" y="76"/>
                    <a:pt x="147" y="45"/>
                    <a:pt x="161" y="23"/>
                  </a:cubicBezTo>
                  <a:cubicBezTo>
                    <a:pt x="150" y="16"/>
                    <a:pt x="138" y="8"/>
                    <a:pt x="126" y="0"/>
                  </a:cubicBezTo>
                  <a:cubicBezTo>
                    <a:pt x="83" y="13"/>
                    <a:pt x="38" y="27"/>
                    <a:pt x="12" y="34"/>
                  </a:cubicBezTo>
                  <a:cubicBezTo>
                    <a:pt x="9" y="44"/>
                    <a:pt x="5" y="57"/>
                    <a:pt x="0" y="71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43"/>
            <p:cNvSpPr/>
            <p:nvPr/>
          </p:nvSpPr>
          <p:spPr>
            <a:xfrm>
              <a:off x="6226177" y="6391276"/>
              <a:ext cx="138113" cy="79375"/>
            </a:xfrm>
            <a:custGeom>
              <a:rect b="b" l="l" r="r" t="t"/>
              <a:pathLst>
                <a:path extrusionOk="0" h="113" w="199">
                  <a:moveTo>
                    <a:pt x="125" y="113"/>
                  </a:moveTo>
                  <a:cubicBezTo>
                    <a:pt x="153" y="102"/>
                    <a:pt x="178" y="92"/>
                    <a:pt x="199" y="83"/>
                  </a:cubicBezTo>
                  <a:cubicBezTo>
                    <a:pt x="165" y="58"/>
                    <a:pt x="117" y="17"/>
                    <a:pt x="98" y="0"/>
                  </a:cubicBezTo>
                  <a:cubicBezTo>
                    <a:pt x="67" y="13"/>
                    <a:pt x="33" y="27"/>
                    <a:pt x="0" y="40"/>
                  </a:cubicBezTo>
                  <a:cubicBezTo>
                    <a:pt x="38" y="63"/>
                    <a:pt x="83" y="89"/>
                    <a:pt x="125" y="113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43"/>
            <p:cNvSpPr/>
            <p:nvPr/>
          </p:nvSpPr>
          <p:spPr>
            <a:xfrm>
              <a:off x="6100764" y="6429376"/>
              <a:ext cx="185738" cy="123825"/>
            </a:xfrm>
            <a:custGeom>
              <a:rect b="b" l="l" r="r" t="t"/>
              <a:pathLst>
                <a:path extrusionOk="0" h="178" w="268">
                  <a:moveTo>
                    <a:pt x="0" y="58"/>
                  </a:moveTo>
                  <a:cubicBezTo>
                    <a:pt x="2" y="81"/>
                    <a:pt x="6" y="132"/>
                    <a:pt x="9" y="178"/>
                  </a:cubicBezTo>
                  <a:cubicBezTo>
                    <a:pt x="66" y="156"/>
                    <a:pt x="174" y="113"/>
                    <a:pt x="268" y="75"/>
                  </a:cubicBezTo>
                  <a:cubicBezTo>
                    <a:pt x="226" y="50"/>
                    <a:pt x="183" y="23"/>
                    <a:pt x="147" y="0"/>
                  </a:cubicBezTo>
                  <a:cubicBezTo>
                    <a:pt x="88" y="24"/>
                    <a:pt x="33" y="45"/>
                    <a:pt x="0" y="58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3"/>
            <p:cNvSpPr/>
            <p:nvPr/>
          </p:nvSpPr>
          <p:spPr>
            <a:xfrm>
              <a:off x="5875339" y="6308726"/>
              <a:ext cx="147638" cy="80963"/>
            </a:xfrm>
            <a:custGeom>
              <a:rect b="b" l="l" r="r" t="t"/>
              <a:pathLst>
                <a:path extrusionOk="0" h="117" w="212">
                  <a:moveTo>
                    <a:pt x="98" y="70"/>
                  </a:moveTo>
                  <a:cubicBezTo>
                    <a:pt x="122" y="65"/>
                    <a:pt x="168" y="52"/>
                    <a:pt x="212" y="40"/>
                  </a:cubicBezTo>
                  <a:cubicBezTo>
                    <a:pt x="184" y="21"/>
                    <a:pt x="160" y="5"/>
                    <a:pt x="153" y="0"/>
                  </a:cubicBezTo>
                  <a:cubicBezTo>
                    <a:pt x="115" y="19"/>
                    <a:pt x="45" y="57"/>
                    <a:pt x="0" y="83"/>
                  </a:cubicBezTo>
                  <a:cubicBezTo>
                    <a:pt x="17" y="91"/>
                    <a:pt x="47" y="103"/>
                    <a:pt x="82" y="117"/>
                  </a:cubicBezTo>
                  <a:cubicBezTo>
                    <a:pt x="89" y="98"/>
                    <a:pt x="94" y="82"/>
                    <a:pt x="98" y="70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3"/>
            <p:cNvSpPr/>
            <p:nvPr/>
          </p:nvSpPr>
          <p:spPr>
            <a:xfrm>
              <a:off x="5922964" y="5786439"/>
              <a:ext cx="354013" cy="566738"/>
            </a:xfrm>
            <a:custGeom>
              <a:rect b="b" l="l" r="r" t="t"/>
              <a:pathLst>
                <a:path extrusionOk="0" h="818" w="513">
                  <a:moveTo>
                    <a:pt x="294" y="441"/>
                  </a:moveTo>
                  <a:cubicBezTo>
                    <a:pt x="193" y="460"/>
                    <a:pt x="106" y="373"/>
                    <a:pt x="125" y="272"/>
                  </a:cubicBezTo>
                  <a:cubicBezTo>
                    <a:pt x="136" y="215"/>
                    <a:pt x="181" y="170"/>
                    <a:pt x="237" y="159"/>
                  </a:cubicBezTo>
                  <a:cubicBezTo>
                    <a:pt x="339" y="140"/>
                    <a:pt x="426" y="227"/>
                    <a:pt x="406" y="328"/>
                  </a:cubicBezTo>
                  <a:cubicBezTo>
                    <a:pt x="396" y="385"/>
                    <a:pt x="350" y="430"/>
                    <a:pt x="294" y="441"/>
                  </a:cubicBezTo>
                  <a:close/>
                  <a:moveTo>
                    <a:pt x="162" y="74"/>
                  </a:moveTo>
                  <a:cubicBezTo>
                    <a:pt x="82" y="107"/>
                    <a:pt x="28" y="185"/>
                    <a:pt x="20" y="271"/>
                  </a:cubicBezTo>
                  <a:cubicBezTo>
                    <a:pt x="0" y="495"/>
                    <a:pt x="216" y="557"/>
                    <a:pt x="266" y="818"/>
                  </a:cubicBezTo>
                  <a:cubicBezTo>
                    <a:pt x="313" y="568"/>
                    <a:pt x="513" y="501"/>
                    <a:pt x="513" y="300"/>
                  </a:cubicBezTo>
                  <a:cubicBezTo>
                    <a:pt x="513" y="130"/>
                    <a:pt x="341" y="0"/>
                    <a:pt x="162" y="74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{&quot;Key&quot;:&quot;POWER_USER_SHAPE_ICON&quot;,&quot;Value&quot;:&quot;POWER_USER_SHAPE_ICON_STYLE_1&quot;}" id="226" name="Google Shape;226;p43"/>
          <p:cNvGrpSpPr/>
          <p:nvPr/>
        </p:nvGrpSpPr>
        <p:grpSpPr>
          <a:xfrm>
            <a:off x="679541" y="2438470"/>
            <a:ext cx="212871" cy="218370"/>
            <a:chOff x="7031039" y="4519614"/>
            <a:chExt cx="676276" cy="693738"/>
          </a:xfrm>
        </p:grpSpPr>
        <p:sp>
          <p:nvSpPr>
            <p:cNvPr id="227" name="Google Shape;227;p43"/>
            <p:cNvSpPr/>
            <p:nvPr/>
          </p:nvSpPr>
          <p:spPr>
            <a:xfrm>
              <a:off x="7031039" y="4703764"/>
              <a:ext cx="655638" cy="509588"/>
            </a:xfrm>
            <a:custGeom>
              <a:rect b="b" l="l" r="r" t="t"/>
              <a:pathLst>
                <a:path extrusionOk="0" h="736" w="947">
                  <a:moveTo>
                    <a:pt x="742" y="733"/>
                  </a:moveTo>
                  <a:cubicBezTo>
                    <a:pt x="753" y="728"/>
                    <a:pt x="807" y="706"/>
                    <a:pt x="812" y="704"/>
                  </a:cubicBezTo>
                  <a:cubicBezTo>
                    <a:pt x="821" y="701"/>
                    <a:pt x="820" y="674"/>
                    <a:pt x="805" y="675"/>
                  </a:cubicBezTo>
                  <a:cubicBezTo>
                    <a:pt x="790" y="676"/>
                    <a:pt x="780" y="677"/>
                    <a:pt x="775" y="674"/>
                  </a:cubicBezTo>
                  <a:cubicBezTo>
                    <a:pt x="769" y="648"/>
                    <a:pt x="734" y="526"/>
                    <a:pt x="718" y="454"/>
                  </a:cubicBezTo>
                  <a:cubicBezTo>
                    <a:pt x="713" y="431"/>
                    <a:pt x="695" y="423"/>
                    <a:pt x="678" y="409"/>
                  </a:cubicBezTo>
                  <a:cubicBezTo>
                    <a:pt x="666" y="398"/>
                    <a:pt x="595" y="334"/>
                    <a:pt x="570" y="315"/>
                  </a:cubicBezTo>
                  <a:cubicBezTo>
                    <a:pt x="582" y="269"/>
                    <a:pt x="606" y="154"/>
                    <a:pt x="615" y="120"/>
                  </a:cubicBezTo>
                  <a:cubicBezTo>
                    <a:pt x="636" y="120"/>
                    <a:pt x="886" y="127"/>
                    <a:pt x="908" y="127"/>
                  </a:cubicBezTo>
                  <a:cubicBezTo>
                    <a:pt x="923" y="127"/>
                    <a:pt x="936" y="118"/>
                    <a:pt x="939" y="106"/>
                  </a:cubicBezTo>
                  <a:cubicBezTo>
                    <a:pt x="942" y="95"/>
                    <a:pt x="943" y="88"/>
                    <a:pt x="946" y="78"/>
                  </a:cubicBezTo>
                  <a:cubicBezTo>
                    <a:pt x="947" y="71"/>
                    <a:pt x="941" y="58"/>
                    <a:pt x="921" y="55"/>
                  </a:cubicBezTo>
                  <a:cubicBezTo>
                    <a:pt x="891" y="51"/>
                    <a:pt x="590" y="19"/>
                    <a:pt x="463" y="5"/>
                  </a:cubicBezTo>
                  <a:cubicBezTo>
                    <a:pt x="414" y="0"/>
                    <a:pt x="414" y="46"/>
                    <a:pt x="408" y="88"/>
                  </a:cubicBezTo>
                  <a:cubicBezTo>
                    <a:pt x="404" y="116"/>
                    <a:pt x="397" y="206"/>
                    <a:pt x="389" y="260"/>
                  </a:cubicBezTo>
                  <a:cubicBezTo>
                    <a:pt x="354" y="311"/>
                    <a:pt x="294" y="374"/>
                    <a:pt x="257" y="412"/>
                  </a:cubicBezTo>
                  <a:cubicBezTo>
                    <a:pt x="166" y="386"/>
                    <a:pt x="86" y="377"/>
                    <a:pt x="67" y="370"/>
                  </a:cubicBezTo>
                  <a:cubicBezTo>
                    <a:pt x="44" y="360"/>
                    <a:pt x="37" y="366"/>
                    <a:pt x="33" y="375"/>
                  </a:cubicBezTo>
                  <a:cubicBezTo>
                    <a:pt x="31" y="380"/>
                    <a:pt x="8" y="434"/>
                    <a:pt x="3" y="445"/>
                  </a:cubicBezTo>
                  <a:cubicBezTo>
                    <a:pt x="0" y="453"/>
                    <a:pt x="14" y="479"/>
                    <a:pt x="30" y="462"/>
                  </a:cubicBezTo>
                  <a:cubicBezTo>
                    <a:pt x="39" y="452"/>
                    <a:pt x="48" y="442"/>
                    <a:pt x="53" y="445"/>
                  </a:cubicBezTo>
                  <a:cubicBezTo>
                    <a:pt x="85" y="462"/>
                    <a:pt x="174" y="488"/>
                    <a:pt x="235" y="509"/>
                  </a:cubicBezTo>
                  <a:cubicBezTo>
                    <a:pt x="251" y="515"/>
                    <a:pt x="275" y="512"/>
                    <a:pt x="290" y="503"/>
                  </a:cubicBezTo>
                  <a:cubicBezTo>
                    <a:pt x="321" y="485"/>
                    <a:pt x="407" y="422"/>
                    <a:pt x="444" y="397"/>
                  </a:cubicBezTo>
                  <a:cubicBezTo>
                    <a:pt x="497" y="422"/>
                    <a:pt x="607" y="488"/>
                    <a:pt x="644" y="503"/>
                  </a:cubicBezTo>
                  <a:cubicBezTo>
                    <a:pt x="660" y="555"/>
                    <a:pt x="705" y="688"/>
                    <a:pt x="712" y="712"/>
                  </a:cubicBezTo>
                  <a:cubicBezTo>
                    <a:pt x="719" y="733"/>
                    <a:pt x="733" y="736"/>
                    <a:pt x="742" y="733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3"/>
            <p:cNvSpPr/>
            <p:nvPr/>
          </p:nvSpPr>
          <p:spPr>
            <a:xfrm>
              <a:off x="7342189" y="4614864"/>
              <a:ext cx="107950" cy="85725"/>
            </a:xfrm>
            <a:custGeom>
              <a:rect b="b" l="l" r="r" t="t"/>
              <a:pathLst>
                <a:path extrusionOk="0" h="124" w="156">
                  <a:moveTo>
                    <a:pt x="1" y="21"/>
                  </a:moveTo>
                  <a:cubicBezTo>
                    <a:pt x="0" y="26"/>
                    <a:pt x="1" y="32"/>
                    <a:pt x="2" y="38"/>
                  </a:cubicBezTo>
                  <a:cubicBezTo>
                    <a:pt x="9" y="88"/>
                    <a:pt x="47" y="124"/>
                    <a:pt x="88" y="119"/>
                  </a:cubicBezTo>
                  <a:cubicBezTo>
                    <a:pt x="128" y="113"/>
                    <a:pt x="156" y="68"/>
                    <a:pt x="148" y="18"/>
                  </a:cubicBezTo>
                  <a:cubicBezTo>
                    <a:pt x="148" y="12"/>
                    <a:pt x="146" y="6"/>
                    <a:pt x="145" y="0"/>
                  </a:cubicBezTo>
                  <a:lnTo>
                    <a:pt x="1" y="21"/>
                  </a:ln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3"/>
            <p:cNvSpPr/>
            <p:nvPr/>
          </p:nvSpPr>
          <p:spPr>
            <a:xfrm>
              <a:off x="7335839" y="4554539"/>
              <a:ext cx="136525" cy="66675"/>
            </a:xfrm>
            <a:custGeom>
              <a:rect b="b" l="l" r="r" t="t"/>
              <a:pathLst>
                <a:path extrusionOk="0" h="97" w="198">
                  <a:moveTo>
                    <a:pt x="7" y="97"/>
                  </a:moveTo>
                  <a:cubicBezTo>
                    <a:pt x="49" y="91"/>
                    <a:pt x="160" y="75"/>
                    <a:pt x="193" y="71"/>
                  </a:cubicBezTo>
                  <a:cubicBezTo>
                    <a:pt x="196" y="70"/>
                    <a:pt x="198" y="69"/>
                    <a:pt x="198" y="66"/>
                  </a:cubicBezTo>
                  <a:cubicBezTo>
                    <a:pt x="197" y="60"/>
                    <a:pt x="197" y="54"/>
                    <a:pt x="192" y="54"/>
                  </a:cubicBezTo>
                  <a:cubicBezTo>
                    <a:pt x="182" y="55"/>
                    <a:pt x="173" y="54"/>
                    <a:pt x="157" y="54"/>
                  </a:cubicBezTo>
                  <a:cubicBezTo>
                    <a:pt x="152" y="54"/>
                    <a:pt x="151" y="51"/>
                    <a:pt x="151" y="50"/>
                  </a:cubicBezTo>
                  <a:cubicBezTo>
                    <a:pt x="143" y="31"/>
                    <a:pt x="131" y="16"/>
                    <a:pt x="117" y="5"/>
                  </a:cubicBezTo>
                  <a:cubicBezTo>
                    <a:pt x="114" y="3"/>
                    <a:pt x="108" y="0"/>
                    <a:pt x="100" y="1"/>
                  </a:cubicBezTo>
                  <a:cubicBezTo>
                    <a:pt x="85" y="4"/>
                    <a:pt x="44" y="9"/>
                    <a:pt x="31" y="11"/>
                  </a:cubicBezTo>
                  <a:cubicBezTo>
                    <a:pt x="25" y="12"/>
                    <a:pt x="18" y="19"/>
                    <a:pt x="16" y="24"/>
                  </a:cubicBezTo>
                  <a:cubicBezTo>
                    <a:pt x="7" y="43"/>
                    <a:pt x="0" y="71"/>
                    <a:pt x="0" y="89"/>
                  </a:cubicBezTo>
                  <a:cubicBezTo>
                    <a:pt x="0" y="95"/>
                    <a:pt x="5" y="97"/>
                    <a:pt x="7" y="97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43"/>
            <p:cNvSpPr/>
            <p:nvPr/>
          </p:nvSpPr>
          <p:spPr>
            <a:xfrm>
              <a:off x="7207252" y="4606926"/>
              <a:ext cx="88900" cy="20638"/>
            </a:xfrm>
            <a:custGeom>
              <a:rect b="b" l="l" r="r" t="t"/>
              <a:pathLst>
                <a:path extrusionOk="0" h="28" w="129">
                  <a:moveTo>
                    <a:pt x="129" y="28"/>
                  </a:moveTo>
                  <a:cubicBezTo>
                    <a:pt x="126" y="16"/>
                    <a:pt x="127" y="10"/>
                    <a:pt x="127" y="1"/>
                  </a:cubicBezTo>
                  <a:cubicBezTo>
                    <a:pt x="87" y="0"/>
                    <a:pt x="41" y="1"/>
                    <a:pt x="0" y="1"/>
                  </a:cubicBezTo>
                  <a:cubicBezTo>
                    <a:pt x="19" y="5"/>
                    <a:pt x="93" y="20"/>
                    <a:pt x="129" y="28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43"/>
            <p:cNvSpPr/>
            <p:nvPr/>
          </p:nvSpPr>
          <p:spPr>
            <a:xfrm>
              <a:off x="7378702" y="5149851"/>
              <a:ext cx="111125" cy="19050"/>
            </a:xfrm>
            <a:custGeom>
              <a:rect b="b" l="l" r="r" t="t"/>
              <a:pathLst>
                <a:path extrusionOk="0" h="29" w="161">
                  <a:moveTo>
                    <a:pt x="161" y="29"/>
                  </a:moveTo>
                  <a:cubicBezTo>
                    <a:pt x="157" y="17"/>
                    <a:pt x="156" y="11"/>
                    <a:pt x="153" y="1"/>
                  </a:cubicBezTo>
                  <a:cubicBezTo>
                    <a:pt x="114" y="0"/>
                    <a:pt x="40" y="1"/>
                    <a:pt x="0" y="1"/>
                  </a:cubicBezTo>
                  <a:cubicBezTo>
                    <a:pt x="18" y="5"/>
                    <a:pt x="125" y="22"/>
                    <a:pt x="161" y="29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3"/>
            <p:cNvSpPr/>
            <p:nvPr/>
          </p:nvSpPr>
          <p:spPr>
            <a:xfrm>
              <a:off x="7153277" y="4852989"/>
              <a:ext cx="123825" cy="23813"/>
            </a:xfrm>
            <a:custGeom>
              <a:rect b="b" l="l" r="r" t="t"/>
              <a:pathLst>
                <a:path extrusionOk="0" h="35" w="180">
                  <a:moveTo>
                    <a:pt x="175" y="35"/>
                  </a:moveTo>
                  <a:cubicBezTo>
                    <a:pt x="176" y="24"/>
                    <a:pt x="178" y="12"/>
                    <a:pt x="180" y="1"/>
                  </a:cubicBezTo>
                  <a:cubicBezTo>
                    <a:pt x="140" y="0"/>
                    <a:pt x="41" y="4"/>
                    <a:pt x="0" y="4"/>
                  </a:cubicBezTo>
                  <a:cubicBezTo>
                    <a:pt x="19" y="8"/>
                    <a:pt x="140" y="27"/>
                    <a:pt x="175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3"/>
            <p:cNvSpPr/>
            <p:nvPr/>
          </p:nvSpPr>
          <p:spPr>
            <a:xfrm>
              <a:off x="7100889" y="4706939"/>
              <a:ext cx="198438" cy="26988"/>
            </a:xfrm>
            <a:custGeom>
              <a:rect b="b" l="l" r="r" t="t"/>
              <a:pathLst>
                <a:path extrusionOk="0" h="39" w="287">
                  <a:moveTo>
                    <a:pt x="271" y="39"/>
                  </a:moveTo>
                  <a:cubicBezTo>
                    <a:pt x="272" y="27"/>
                    <a:pt x="274" y="9"/>
                    <a:pt x="287" y="0"/>
                  </a:cubicBezTo>
                  <a:cubicBezTo>
                    <a:pt x="234" y="1"/>
                    <a:pt x="41" y="5"/>
                    <a:pt x="0" y="5"/>
                  </a:cubicBezTo>
                  <a:cubicBezTo>
                    <a:pt x="19" y="9"/>
                    <a:pt x="236" y="35"/>
                    <a:pt x="271" y="39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43"/>
            <p:cNvSpPr/>
            <p:nvPr/>
          </p:nvSpPr>
          <p:spPr>
            <a:xfrm>
              <a:off x="7496177" y="4519614"/>
              <a:ext cx="211138" cy="206375"/>
            </a:xfrm>
            <a:custGeom>
              <a:rect b="b" l="l" r="r" t="t"/>
              <a:pathLst>
                <a:path extrusionOk="0" h="297" w="304">
                  <a:moveTo>
                    <a:pt x="289" y="22"/>
                  </a:moveTo>
                  <a:lnTo>
                    <a:pt x="218" y="16"/>
                  </a:lnTo>
                  <a:lnTo>
                    <a:pt x="211" y="95"/>
                  </a:lnTo>
                  <a:lnTo>
                    <a:pt x="103" y="85"/>
                  </a:lnTo>
                  <a:lnTo>
                    <a:pt x="110" y="7"/>
                  </a:lnTo>
                  <a:lnTo>
                    <a:pt x="39" y="1"/>
                  </a:lnTo>
                  <a:cubicBezTo>
                    <a:pt x="30" y="0"/>
                    <a:pt x="23" y="6"/>
                    <a:pt x="22" y="15"/>
                  </a:cubicBezTo>
                  <a:lnTo>
                    <a:pt x="1" y="258"/>
                  </a:lnTo>
                  <a:cubicBezTo>
                    <a:pt x="0" y="267"/>
                    <a:pt x="6" y="274"/>
                    <a:pt x="15" y="275"/>
                  </a:cubicBezTo>
                  <a:lnTo>
                    <a:pt x="265" y="297"/>
                  </a:lnTo>
                  <a:cubicBezTo>
                    <a:pt x="273" y="297"/>
                    <a:pt x="281" y="291"/>
                    <a:pt x="282" y="283"/>
                  </a:cubicBezTo>
                  <a:lnTo>
                    <a:pt x="303" y="39"/>
                  </a:lnTo>
                  <a:cubicBezTo>
                    <a:pt x="304" y="31"/>
                    <a:pt x="297" y="23"/>
                    <a:pt x="289" y="22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43"/>
            <p:cNvSpPr/>
            <p:nvPr/>
          </p:nvSpPr>
          <p:spPr>
            <a:xfrm>
              <a:off x="7577139" y="4525964"/>
              <a:ext cx="60325" cy="49213"/>
            </a:xfrm>
            <a:custGeom>
              <a:rect b="b" l="l" r="r" t="t"/>
              <a:pathLst>
                <a:path extrusionOk="0" h="31" w="38">
                  <a:moveTo>
                    <a:pt x="3" y="0"/>
                  </a:moveTo>
                  <a:lnTo>
                    <a:pt x="0" y="27"/>
                  </a:lnTo>
                  <a:lnTo>
                    <a:pt x="36" y="31"/>
                  </a:lnTo>
                  <a:lnTo>
                    <a:pt x="38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{&quot;Key&quot;:&quot;POWER_USER_SHAPE_ICON&quot;,&quot;Value&quot;:&quot;POWER_USER_SHAPE_ICON_STYLE_1&quot;}" id="236" name="Google Shape;236;p43"/>
          <p:cNvGrpSpPr/>
          <p:nvPr/>
        </p:nvGrpSpPr>
        <p:grpSpPr>
          <a:xfrm>
            <a:off x="700030" y="2741546"/>
            <a:ext cx="192382" cy="182775"/>
            <a:chOff x="-4" y="8"/>
            <a:chExt cx="564" cy="468"/>
          </a:xfrm>
        </p:grpSpPr>
        <p:sp>
          <p:nvSpPr>
            <p:cNvPr id="237" name="Google Shape;237;p43"/>
            <p:cNvSpPr/>
            <p:nvPr/>
          </p:nvSpPr>
          <p:spPr>
            <a:xfrm>
              <a:off x="476" y="246"/>
              <a:ext cx="84" cy="46"/>
            </a:xfrm>
            <a:custGeom>
              <a:rect b="b" l="l" r="r" t="t"/>
              <a:pathLst>
                <a:path extrusionOk="0" h="104" w="191">
                  <a:moveTo>
                    <a:pt x="96" y="0"/>
                  </a:moveTo>
                  <a:cubicBezTo>
                    <a:pt x="43" y="0"/>
                    <a:pt x="0" y="16"/>
                    <a:pt x="0" y="35"/>
                  </a:cubicBezTo>
                  <a:lnTo>
                    <a:pt x="0" y="70"/>
                  </a:lnTo>
                  <a:lnTo>
                    <a:pt x="0" y="70"/>
                  </a:lnTo>
                  <a:cubicBezTo>
                    <a:pt x="0" y="89"/>
                    <a:pt x="43" y="104"/>
                    <a:pt x="96" y="104"/>
                  </a:cubicBezTo>
                  <a:cubicBezTo>
                    <a:pt x="148" y="104"/>
                    <a:pt x="191" y="89"/>
                    <a:pt x="191" y="70"/>
                  </a:cubicBezTo>
                  <a:lnTo>
                    <a:pt x="191" y="70"/>
                  </a:lnTo>
                  <a:lnTo>
                    <a:pt x="191" y="35"/>
                  </a:lnTo>
                  <a:cubicBezTo>
                    <a:pt x="191" y="16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43"/>
            <p:cNvSpPr/>
            <p:nvPr/>
          </p:nvSpPr>
          <p:spPr>
            <a:xfrm>
              <a:off x="476" y="384"/>
              <a:ext cx="84" cy="31"/>
            </a:xfrm>
            <a:custGeom>
              <a:rect b="b" l="l" r="r" t="t"/>
              <a:pathLst>
                <a:path extrusionOk="0" h="69" w="191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4"/>
                    <a:pt x="43" y="69"/>
                    <a:pt x="96" y="69"/>
                  </a:cubicBezTo>
                  <a:cubicBezTo>
                    <a:pt x="148" y="69"/>
                    <a:pt x="191" y="54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8" y="34"/>
                    <a:pt x="96" y="34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43"/>
            <p:cNvSpPr/>
            <p:nvPr/>
          </p:nvSpPr>
          <p:spPr>
            <a:xfrm>
              <a:off x="476" y="353"/>
              <a:ext cx="84" cy="31"/>
            </a:xfrm>
            <a:custGeom>
              <a:rect b="b" l="l" r="r" t="t"/>
              <a:pathLst>
                <a:path extrusionOk="0" h="70" w="191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8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8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43"/>
            <p:cNvSpPr/>
            <p:nvPr/>
          </p:nvSpPr>
          <p:spPr>
            <a:xfrm>
              <a:off x="476" y="323"/>
              <a:ext cx="84" cy="30"/>
            </a:xfrm>
            <a:custGeom>
              <a:rect b="b" l="l" r="r" t="t"/>
              <a:pathLst>
                <a:path extrusionOk="0" h="69" w="191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69"/>
                    <a:pt x="96" y="69"/>
                  </a:cubicBezTo>
                  <a:cubicBezTo>
                    <a:pt x="148" y="69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8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43"/>
            <p:cNvSpPr/>
            <p:nvPr/>
          </p:nvSpPr>
          <p:spPr>
            <a:xfrm>
              <a:off x="476" y="292"/>
              <a:ext cx="84" cy="31"/>
            </a:xfrm>
            <a:custGeom>
              <a:rect b="b" l="l" r="r" t="t"/>
              <a:pathLst>
                <a:path extrusionOk="0" h="70" w="191">
                  <a:moveTo>
                    <a:pt x="96" y="35"/>
                  </a:moveTo>
                  <a:cubicBezTo>
                    <a:pt x="43" y="35"/>
                    <a:pt x="0" y="20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8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20"/>
                    <a:pt x="148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43"/>
            <p:cNvSpPr/>
            <p:nvPr/>
          </p:nvSpPr>
          <p:spPr>
            <a:xfrm>
              <a:off x="476" y="415"/>
              <a:ext cx="84" cy="31"/>
            </a:xfrm>
            <a:custGeom>
              <a:rect b="b" l="l" r="r" t="t"/>
              <a:pathLst>
                <a:path extrusionOk="0" h="70" w="191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8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8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43"/>
            <p:cNvSpPr/>
            <p:nvPr/>
          </p:nvSpPr>
          <p:spPr>
            <a:xfrm>
              <a:off x="476" y="446"/>
              <a:ext cx="84" cy="30"/>
            </a:xfrm>
            <a:custGeom>
              <a:rect b="b" l="l" r="r" t="t"/>
              <a:pathLst>
                <a:path extrusionOk="0" h="69" w="191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3"/>
                    <a:pt x="43" y="69"/>
                    <a:pt x="96" y="69"/>
                  </a:cubicBezTo>
                  <a:cubicBezTo>
                    <a:pt x="148" y="69"/>
                    <a:pt x="191" y="53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8" y="34"/>
                    <a:pt x="96" y="34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3"/>
            <p:cNvSpPr/>
            <p:nvPr/>
          </p:nvSpPr>
          <p:spPr>
            <a:xfrm>
              <a:off x="376" y="338"/>
              <a:ext cx="84" cy="46"/>
            </a:xfrm>
            <a:custGeom>
              <a:rect b="b" l="l" r="r" t="t"/>
              <a:pathLst>
                <a:path extrusionOk="0" h="104" w="191">
                  <a:moveTo>
                    <a:pt x="96" y="0"/>
                  </a:moveTo>
                  <a:cubicBezTo>
                    <a:pt x="43" y="0"/>
                    <a:pt x="0" y="15"/>
                    <a:pt x="0" y="34"/>
                  </a:cubicBezTo>
                  <a:lnTo>
                    <a:pt x="0" y="69"/>
                  </a:lnTo>
                  <a:cubicBezTo>
                    <a:pt x="0" y="88"/>
                    <a:pt x="43" y="104"/>
                    <a:pt x="96" y="104"/>
                  </a:cubicBezTo>
                  <a:cubicBezTo>
                    <a:pt x="149" y="104"/>
                    <a:pt x="191" y="88"/>
                    <a:pt x="191" y="69"/>
                  </a:cubicBezTo>
                  <a:lnTo>
                    <a:pt x="191" y="34"/>
                  </a:lnTo>
                  <a:cubicBezTo>
                    <a:pt x="191" y="15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43"/>
            <p:cNvSpPr/>
            <p:nvPr/>
          </p:nvSpPr>
          <p:spPr>
            <a:xfrm>
              <a:off x="376" y="384"/>
              <a:ext cx="84" cy="31"/>
            </a:xfrm>
            <a:custGeom>
              <a:rect b="b" l="l" r="r" t="t"/>
              <a:pathLst>
                <a:path extrusionOk="0" h="69" w="191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4"/>
                    <a:pt x="43" y="69"/>
                    <a:pt x="96" y="69"/>
                  </a:cubicBezTo>
                  <a:cubicBezTo>
                    <a:pt x="149" y="69"/>
                    <a:pt x="191" y="54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9" y="34"/>
                    <a:pt x="96" y="34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43"/>
            <p:cNvSpPr/>
            <p:nvPr/>
          </p:nvSpPr>
          <p:spPr>
            <a:xfrm>
              <a:off x="376" y="415"/>
              <a:ext cx="84" cy="31"/>
            </a:xfrm>
            <a:custGeom>
              <a:rect b="b" l="l" r="r" t="t"/>
              <a:pathLst>
                <a:path extrusionOk="0" h="70" w="191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9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9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43"/>
            <p:cNvSpPr/>
            <p:nvPr/>
          </p:nvSpPr>
          <p:spPr>
            <a:xfrm>
              <a:off x="376" y="446"/>
              <a:ext cx="84" cy="30"/>
            </a:xfrm>
            <a:custGeom>
              <a:rect b="b" l="l" r="r" t="t"/>
              <a:pathLst>
                <a:path extrusionOk="0" h="69" w="191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3"/>
                    <a:pt x="43" y="69"/>
                    <a:pt x="96" y="69"/>
                  </a:cubicBezTo>
                  <a:cubicBezTo>
                    <a:pt x="149" y="69"/>
                    <a:pt x="191" y="53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9" y="34"/>
                    <a:pt x="96" y="34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43"/>
            <p:cNvSpPr/>
            <p:nvPr/>
          </p:nvSpPr>
          <p:spPr>
            <a:xfrm>
              <a:off x="-4" y="131"/>
              <a:ext cx="432" cy="330"/>
            </a:xfrm>
            <a:custGeom>
              <a:rect b="b" l="l" r="r" t="t"/>
              <a:pathLst>
                <a:path extrusionOk="0" h="746" w="979">
                  <a:moveTo>
                    <a:pt x="979" y="434"/>
                  </a:moveTo>
                  <a:cubicBezTo>
                    <a:pt x="945" y="337"/>
                    <a:pt x="861" y="187"/>
                    <a:pt x="654" y="0"/>
                  </a:cubicBezTo>
                  <a:lnTo>
                    <a:pt x="654" y="0"/>
                  </a:lnTo>
                  <a:lnTo>
                    <a:pt x="653" y="0"/>
                  </a:lnTo>
                  <a:lnTo>
                    <a:pt x="376" y="0"/>
                  </a:lnTo>
                  <a:lnTo>
                    <a:pt x="375" y="0"/>
                  </a:lnTo>
                  <a:lnTo>
                    <a:pt x="375" y="0"/>
                  </a:lnTo>
                  <a:cubicBezTo>
                    <a:pt x="0" y="338"/>
                    <a:pt x="29" y="555"/>
                    <a:pt x="29" y="555"/>
                  </a:cubicBezTo>
                  <a:cubicBezTo>
                    <a:pt x="29" y="661"/>
                    <a:pt x="114" y="746"/>
                    <a:pt x="219" y="746"/>
                  </a:cubicBezTo>
                  <a:lnTo>
                    <a:pt x="810" y="746"/>
                  </a:lnTo>
                  <a:cubicBezTo>
                    <a:pt x="815" y="746"/>
                    <a:pt x="821" y="746"/>
                    <a:pt x="827" y="745"/>
                  </a:cubicBezTo>
                  <a:lnTo>
                    <a:pt x="827" y="537"/>
                  </a:lnTo>
                  <a:lnTo>
                    <a:pt x="827" y="502"/>
                  </a:lnTo>
                  <a:cubicBezTo>
                    <a:pt x="827" y="451"/>
                    <a:pt x="897" y="433"/>
                    <a:pt x="957" y="433"/>
                  </a:cubicBezTo>
                  <a:cubicBezTo>
                    <a:pt x="964" y="433"/>
                    <a:pt x="971" y="433"/>
                    <a:pt x="979" y="434"/>
                  </a:cubicBezTo>
                  <a:close/>
                  <a:moveTo>
                    <a:pt x="549" y="624"/>
                  </a:moveTo>
                  <a:lnTo>
                    <a:pt x="479" y="624"/>
                  </a:lnTo>
                  <a:lnTo>
                    <a:pt x="479" y="554"/>
                  </a:lnTo>
                  <a:lnTo>
                    <a:pt x="549" y="554"/>
                  </a:lnTo>
                  <a:lnTo>
                    <a:pt x="549" y="624"/>
                  </a:lnTo>
                  <a:close/>
                  <a:moveTo>
                    <a:pt x="600" y="416"/>
                  </a:moveTo>
                  <a:cubicBezTo>
                    <a:pt x="570" y="439"/>
                    <a:pt x="549" y="456"/>
                    <a:pt x="549" y="502"/>
                  </a:cubicBezTo>
                  <a:lnTo>
                    <a:pt x="479" y="502"/>
                  </a:lnTo>
                  <a:cubicBezTo>
                    <a:pt x="479" y="422"/>
                    <a:pt x="524" y="387"/>
                    <a:pt x="557" y="361"/>
                  </a:cubicBezTo>
                  <a:cubicBezTo>
                    <a:pt x="587" y="338"/>
                    <a:pt x="601" y="326"/>
                    <a:pt x="601" y="294"/>
                  </a:cubicBezTo>
                  <a:cubicBezTo>
                    <a:pt x="601" y="233"/>
                    <a:pt x="575" y="207"/>
                    <a:pt x="514" y="207"/>
                  </a:cubicBezTo>
                  <a:cubicBezTo>
                    <a:pt x="453" y="207"/>
                    <a:pt x="427" y="233"/>
                    <a:pt x="427" y="294"/>
                  </a:cubicBezTo>
                  <a:lnTo>
                    <a:pt x="358" y="294"/>
                  </a:lnTo>
                  <a:cubicBezTo>
                    <a:pt x="358" y="195"/>
                    <a:pt x="415" y="138"/>
                    <a:pt x="514" y="138"/>
                  </a:cubicBezTo>
                  <a:cubicBezTo>
                    <a:pt x="613" y="138"/>
                    <a:pt x="670" y="195"/>
                    <a:pt x="670" y="294"/>
                  </a:cubicBezTo>
                  <a:cubicBezTo>
                    <a:pt x="670" y="361"/>
                    <a:pt x="631" y="392"/>
                    <a:pt x="600" y="416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43"/>
            <p:cNvSpPr/>
            <p:nvPr/>
          </p:nvSpPr>
          <p:spPr>
            <a:xfrm>
              <a:off x="98" y="8"/>
              <a:ext cx="249" cy="92"/>
            </a:xfrm>
            <a:custGeom>
              <a:rect b="b" l="l" r="r" t="t"/>
              <a:pathLst>
                <a:path extrusionOk="0" h="209" w="564">
                  <a:moveTo>
                    <a:pt x="282" y="209"/>
                  </a:moveTo>
                  <a:lnTo>
                    <a:pt x="282" y="209"/>
                  </a:lnTo>
                  <a:lnTo>
                    <a:pt x="282" y="209"/>
                  </a:lnTo>
                  <a:lnTo>
                    <a:pt x="283" y="209"/>
                  </a:lnTo>
                  <a:lnTo>
                    <a:pt x="283" y="209"/>
                  </a:lnTo>
                  <a:lnTo>
                    <a:pt x="422" y="209"/>
                  </a:lnTo>
                  <a:cubicBezTo>
                    <a:pt x="422" y="209"/>
                    <a:pt x="564" y="63"/>
                    <a:pt x="508" y="35"/>
                  </a:cubicBezTo>
                  <a:cubicBezTo>
                    <a:pt x="473" y="17"/>
                    <a:pt x="432" y="0"/>
                    <a:pt x="404" y="0"/>
                  </a:cubicBezTo>
                  <a:cubicBezTo>
                    <a:pt x="369" y="0"/>
                    <a:pt x="334" y="35"/>
                    <a:pt x="282" y="35"/>
                  </a:cubicBezTo>
                  <a:cubicBezTo>
                    <a:pt x="230" y="35"/>
                    <a:pt x="195" y="0"/>
                    <a:pt x="160" y="0"/>
                  </a:cubicBezTo>
                  <a:cubicBezTo>
                    <a:pt x="133" y="0"/>
                    <a:pt x="91" y="17"/>
                    <a:pt x="56" y="35"/>
                  </a:cubicBezTo>
                  <a:cubicBezTo>
                    <a:pt x="0" y="63"/>
                    <a:pt x="143" y="209"/>
                    <a:pt x="143" y="209"/>
                  </a:cubicBezTo>
                  <a:lnTo>
                    <a:pt x="282" y="209"/>
                  </a:ln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Cake slice with solid fill" id="250" name="Google Shape;25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4766" y="1833610"/>
            <a:ext cx="217646" cy="21764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3"/>
          <p:cNvSpPr txBox="1"/>
          <p:nvPr/>
        </p:nvSpPr>
        <p:spPr>
          <a:xfrm>
            <a:off x="4872584" y="1311640"/>
            <a:ext cx="3661816" cy="22262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04B4A"/>
                </a:solidFill>
                <a:latin typeface="Arial"/>
                <a:ea typeface="Arial"/>
                <a:cs typeface="Arial"/>
                <a:sym typeface="Arial"/>
              </a:rPr>
              <a:t>Commercial Kitchens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Commercial kitchens naturally concentrated in high demand areas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Utilized at 40% rate on average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Resources are focused on Fulfillment – NOT Marketing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Service 15 km radius only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C13A34"/>
                </a:solidFill>
                <a:latin typeface="Arial"/>
                <a:ea typeface="Arial"/>
                <a:cs typeface="Arial"/>
                <a:sym typeface="Arial"/>
              </a:rPr>
              <a:t>Solving for increased revenue of the commercial kitchens</a:t>
            </a:r>
            <a:endParaRPr b="1" i="0" sz="1800" u="none" cap="none" strike="noStrike">
              <a:solidFill>
                <a:srgbClr val="C13A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{&quot;Key&quot;:&quot;POWER_USER_SHAPE_ICON&quot;,&quot;Value&quot;:&quot;POWER_USER_SHAPE_ICON_STYLE_1&quot;}" id="252" name="Google Shape;252;p43"/>
          <p:cNvGrpSpPr/>
          <p:nvPr/>
        </p:nvGrpSpPr>
        <p:grpSpPr>
          <a:xfrm>
            <a:off x="4695281" y="2423230"/>
            <a:ext cx="212871" cy="218370"/>
            <a:chOff x="7031039" y="4519614"/>
            <a:chExt cx="676276" cy="693738"/>
          </a:xfrm>
        </p:grpSpPr>
        <p:sp>
          <p:nvSpPr>
            <p:cNvPr id="253" name="Google Shape;253;p43"/>
            <p:cNvSpPr/>
            <p:nvPr/>
          </p:nvSpPr>
          <p:spPr>
            <a:xfrm>
              <a:off x="7031039" y="4703764"/>
              <a:ext cx="655638" cy="509588"/>
            </a:xfrm>
            <a:custGeom>
              <a:rect b="b" l="l" r="r" t="t"/>
              <a:pathLst>
                <a:path extrusionOk="0" h="736" w="947">
                  <a:moveTo>
                    <a:pt x="742" y="733"/>
                  </a:moveTo>
                  <a:cubicBezTo>
                    <a:pt x="753" y="728"/>
                    <a:pt x="807" y="706"/>
                    <a:pt x="812" y="704"/>
                  </a:cubicBezTo>
                  <a:cubicBezTo>
                    <a:pt x="821" y="701"/>
                    <a:pt x="820" y="674"/>
                    <a:pt x="805" y="675"/>
                  </a:cubicBezTo>
                  <a:cubicBezTo>
                    <a:pt x="790" y="676"/>
                    <a:pt x="780" y="677"/>
                    <a:pt x="775" y="674"/>
                  </a:cubicBezTo>
                  <a:cubicBezTo>
                    <a:pt x="769" y="648"/>
                    <a:pt x="734" y="526"/>
                    <a:pt x="718" y="454"/>
                  </a:cubicBezTo>
                  <a:cubicBezTo>
                    <a:pt x="713" y="431"/>
                    <a:pt x="695" y="423"/>
                    <a:pt x="678" y="409"/>
                  </a:cubicBezTo>
                  <a:cubicBezTo>
                    <a:pt x="666" y="398"/>
                    <a:pt x="595" y="334"/>
                    <a:pt x="570" y="315"/>
                  </a:cubicBezTo>
                  <a:cubicBezTo>
                    <a:pt x="582" y="269"/>
                    <a:pt x="606" y="154"/>
                    <a:pt x="615" y="120"/>
                  </a:cubicBezTo>
                  <a:cubicBezTo>
                    <a:pt x="636" y="120"/>
                    <a:pt x="886" y="127"/>
                    <a:pt x="908" y="127"/>
                  </a:cubicBezTo>
                  <a:cubicBezTo>
                    <a:pt x="923" y="127"/>
                    <a:pt x="936" y="118"/>
                    <a:pt x="939" y="106"/>
                  </a:cubicBezTo>
                  <a:cubicBezTo>
                    <a:pt x="942" y="95"/>
                    <a:pt x="943" y="88"/>
                    <a:pt x="946" y="78"/>
                  </a:cubicBezTo>
                  <a:cubicBezTo>
                    <a:pt x="947" y="71"/>
                    <a:pt x="941" y="58"/>
                    <a:pt x="921" y="55"/>
                  </a:cubicBezTo>
                  <a:cubicBezTo>
                    <a:pt x="891" y="51"/>
                    <a:pt x="590" y="19"/>
                    <a:pt x="463" y="5"/>
                  </a:cubicBezTo>
                  <a:cubicBezTo>
                    <a:pt x="414" y="0"/>
                    <a:pt x="414" y="46"/>
                    <a:pt x="408" y="88"/>
                  </a:cubicBezTo>
                  <a:cubicBezTo>
                    <a:pt x="404" y="116"/>
                    <a:pt x="397" y="206"/>
                    <a:pt x="389" y="260"/>
                  </a:cubicBezTo>
                  <a:cubicBezTo>
                    <a:pt x="354" y="311"/>
                    <a:pt x="294" y="374"/>
                    <a:pt x="257" y="412"/>
                  </a:cubicBezTo>
                  <a:cubicBezTo>
                    <a:pt x="166" y="386"/>
                    <a:pt x="86" y="377"/>
                    <a:pt x="67" y="370"/>
                  </a:cubicBezTo>
                  <a:cubicBezTo>
                    <a:pt x="44" y="360"/>
                    <a:pt x="37" y="366"/>
                    <a:pt x="33" y="375"/>
                  </a:cubicBezTo>
                  <a:cubicBezTo>
                    <a:pt x="31" y="380"/>
                    <a:pt x="8" y="434"/>
                    <a:pt x="3" y="445"/>
                  </a:cubicBezTo>
                  <a:cubicBezTo>
                    <a:pt x="0" y="453"/>
                    <a:pt x="14" y="479"/>
                    <a:pt x="30" y="462"/>
                  </a:cubicBezTo>
                  <a:cubicBezTo>
                    <a:pt x="39" y="452"/>
                    <a:pt x="48" y="442"/>
                    <a:pt x="53" y="445"/>
                  </a:cubicBezTo>
                  <a:cubicBezTo>
                    <a:pt x="85" y="462"/>
                    <a:pt x="174" y="488"/>
                    <a:pt x="235" y="509"/>
                  </a:cubicBezTo>
                  <a:cubicBezTo>
                    <a:pt x="251" y="515"/>
                    <a:pt x="275" y="512"/>
                    <a:pt x="290" y="503"/>
                  </a:cubicBezTo>
                  <a:cubicBezTo>
                    <a:pt x="321" y="485"/>
                    <a:pt x="407" y="422"/>
                    <a:pt x="444" y="397"/>
                  </a:cubicBezTo>
                  <a:cubicBezTo>
                    <a:pt x="497" y="422"/>
                    <a:pt x="607" y="488"/>
                    <a:pt x="644" y="503"/>
                  </a:cubicBezTo>
                  <a:cubicBezTo>
                    <a:pt x="660" y="555"/>
                    <a:pt x="705" y="688"/>
                    <a:pt x="712" y="712"/>
                  </a:cubicBezTo>
                  <a:cubicBezTo>
                    <a:pt x="719" y="733"/>
                    <a:pt x="733" y="736"/>
                    <a:pt x="742" y="733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43"/>
            <p:cNvSpPr/>
            <p:nvPr/>
          </p:nvSpPr>
          <p:spPr>
            <a:xfrm>
              <a:off x="7342189" y="4614864"/>
              <a:ext cx="107950" cy="85725"/>
            </a:xfrm>
            <a:custGeom>
              <a:rect b="b" l="l" r="r" t="t"/>
              <a:pathLst>
                <a:path extrusionOk="0" h="124" w="156">
                  <a:moveTo>
                    <a:pt x="1" y="21"/>
                  </a:moveTo>
                  <a:cubicBezTo>
                    <a:pt x="0" y="26"/>
                    <a:pt x="1" y="32"/>
                    <a:pt x="2" y="38"/>
                  </a:cubicBezTo>
                  <a:cubicBezTo>
                    <a:pt x="9" y="88"/>
                    <a:pt x="47" y="124"/>
                    <a:pt x="88" y="119"/>
                  </a:cubicBezTo>
                  <a:cubicBezTo>
                    <a:pt x="128" y="113"/>
                    <a:pt x="156" y="68"/>
                    <a:pt x="148" y="18"/>
                  </a:cubicBezTo>
                  <a:cubicBezTo>
                    <a:pt x="148" y="12"/>
                    <a:pt x="146" y="6"/>
                    <a:pt x="145" y="0"/>
                  </a:cubicBezTo>
                  <a:lnTo>
                    <a:pt x="1" y="21"/>
                  </a:ln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43"/>
            <p:cNvSpPr/>
            <p:nvPr/>
          </p:nvSpPr>
          <p:spPr>
            <a:xfrm>
              <a:off x="7335839" y="4554539"/>
              <a:ext cx="136525" cy="66675"/>
            </a:xfrm>
            <a:custGeom>
              <a:rect b="b" l="l" r="r" t="t"/>
              <a:pathLst>
                <a:path extrusionOk="0" h="97" w="198">
                  <a:moveTo>
                    <a:pt x="7" y="97"/>
                  </a:moveTo>
                  <a:cubicBezTo>
                    <a:pt x="49" y="91"/>
                    <a:pt x="160" y="75"/>
                    <a:pt x="193" y="71"/>
                  </a:cubicBezTo>
                  <a:cubicBezTo>
                    <a:pt x="196" y="70"/>
                    <a:pt x="198" y="69"/>
                    <a:pt x="198" y="66"/>
                  </a:cubicBezTo>
                  <a:cubicBezTo>
                    <a:pt x="197" y="60"/>
                    <a:pt x="197" y="54"/>
                    <a:pt x="192" y="54"/>
                  </a:cubicBezTo>
                  <a:cubicBezTo>
                    <a:pt x="182" y="55"/>
                    <a:pt x="173" y="54"/>
                    <a:pt x="157" y="54"/>
                  </a:cubicBezTo>
                  <a:cubicBezTo>
                    <a:pt x="152" y="54"/>
                    <a:pt x="151" y="51"/>
                    <a:pt x="151" y="50"/>
                  </a:cubicBezTo>
                  <a:cubicBezTo>
                    <a:pt x="143" y="31"/>
                    <a:pt x="131" y="16"/>
                    <a:pt x="117" y="5"/>
                  </a:cubicBezTo>
                  <a:cubicBezTo>
                    <a:pt x="114" y="3"/>
                    <a:pt x="108" y="0"/>
                    <a:pt x="100" y="1"/>
                  </a:cubicBezTo>
                  <a:cubicBezTo>
                    <a:pt x="85" y="4"/>
                    <a:pt x="44" y="9"/>
                    <a:pt x="31" y="11"/>
                  </a:cubicBezTo>
                  <a:cubicBezTo>
                    <a:pt x="25" y="12"/>
                    <a:pt x="18" y="19"/>
                    <a:pt x="16" y="24"/>
                  </a:cubicBezTo>
                  <a:cubicBezTo>
                    <a:pt x="7" y="43"/>
                    <a:pt x="0" y="71"/>
                    <a:pt x="0" y="89"/>
                  </a:cubicBezTo>
                  <a:cubicBezTo>
                    <a:pt x="0" y="95"/>
                    <a:pt x="5" y="97"/>
                    <a:pt x="7" y="97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43"/>
            <p:cNvSpPr/>
            <p:nvPr/>
          </p:nvSpPr>
          <p:spPr>
            <a:xfrm>
              <a:off x="7207252" y="4606926"/>
              <a:ext cx="88900" cy="20638"/>
            </a:xfrm>
            <a:custGeom>
              <a:rect b="b" l="l" r="r" t="t"/>
              <a:pathLst>
                <a:path extrusionOk="0" h="28" w="129">
                  <a:moveTo>
                    <a:pt x="129" y="28"/>
                  </a:moveTo>
                  <a:cubicBezTo>
                    <a:pt x="126" y="16"/>
                    <a:pt x="127" y="10"/>
                    <a:pt x="127" y="1"/>
                  </a:cubicBezTo>
                  <a:cubicBezTo>
                    <a:pt x="87" y="0"/>
                    <a:pt x="41" y="1"/>
                    <a:pt x="0" y="1"/>
                  </a:cubicBezTo>
                  <a:cubicBezTo>
                    <a:pt x="19" y="5"/>
                    <a:pt x="93" y="20"/>
                    <a:pt x="129" y="28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43"/>
            <p:cNvSpPr/>
            <p:nvPr/>
          </p:nvSpPr>
          <p:spPr>
            <a:xfrm>
              <a:off x="7378702" y="5149851"/>
              <a:ext cx="111125" cy="19050"/>
            </a:xfrm>
            <a:custGeom>
              <a:rect b="b" l="l" r="r" t="t"/>
              <a:pathLst>
                <a:path extrusionOk="0" h="29" w="161">
                  <a:moveTo>
                    <a:pt x="161" y="29"/>
                  </a:moveTo>
                  <a:cubicBezTo>
                    <a:pt x="157" y="17"/>
                    <a:pt x="156" y="11"/>
                    <a:pt x="153" y="1"/>
                  </a:cubicBezTo>
                  <a:cubicBezTo>
                    <a:pt x="114" y="0"/>
                    <a:pt x="40" y="1"/>
                    <a:pt x="0" y="1"/>
                  </a:cubicBezTo>
                  <a:cubicBezTo>
                    <a:pt x="18" y="5"/>
                    <a:pt x="125" y="22"/>
                    <a:pt x="161" y="29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43"/>
            <p:cNvSpPr/>
            <p:nvPr/>
          </p:nvSpPr>
          <p:spPr>
            <a:xfrm>
              <a:off x="7153277" y="4852989"/>
              <a:ext cx="123825" cy="23813"/>
            </a:xfrm>
            <a:custGeom>
              <a:rect b="b" l="l" r="r" t="t"/>
              <a:pathLst>
                <a:path extrusionOk="0" h="35" w="180">
                  <a:moveTo>
                    <a:pt x="175" y="35"/>
                  </a:moveTo>
                  <a:cubicBezTo>
                    <a:pt x="176" y="24"/>
                    <a:pt x="178" y="12"/>
                    <a:pt x="180" y="1"/>
                  </a:cubicBezTo>
                  <a:cubicBezTo>
                    <a:pt x="140" y="0"/>
                    <a:pt x="41" y="4"/>
                    <a:pt x="0" y="4"/>
                  </a:cubicBezTo>
                  <a:cubicBezTo>
                    <a:pt x="19" y="8"/>
                    <a:pt x="140" y="27"/>
                    <a:pt x="175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43"/>
            <p:cNvSpPr/>
            <p:nvPr/>
          </p:nvSpPr>
          <p:spPr>
            <a:xfrm>
              <a:off x="7100889" y="4706939"/>
              <a:ext cx="198438" cy="26988"/>
            </a:xfrm>
            <a:custGeom>
              <a:rect b="b" l="l" r="r" t="t"/>
              <a:pathLst>
                <a:path extrusionOk="0" h="39" w="287">
                  <a:moveTo>
                    <a:pt x="271" y="39"/>
                  </a:moveTo>
                  <a:cubicBezTo>
                    <a:pt x="272" y="27"/>
                    <a:pt x="274" y="9"/>
                    <a:pt x="287" y="0"/>
                  </a:cubicBezTo>
                  <a:cubicBezTo>
                    <a:pt x="234" y="1"/>
                    <a:pt x="41" y="5"/>
                    <a:pt x="0" y="5"/>
                  </a:cubicBezTo>
                  <a:cubicBezTo>
                    <a:pt x="19" y="9"/>
                    <a:pt x="236" y="35"/>
                    <a:pt x="271" y="39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43"/>
            <p:cNvSpPr/>
            <p:nvPr/>
          </p:nvSpPr>
          <p:spPr>
            <a:xfrm>
              <a:off x="7496177" y="4519614"/>
              <a:ext cx="211138" cy="206375"/>
            </a:xfrm>
            <a:custGeom>
              <a:rect b="b" l="l" r="r" t="t"/>
              <a:pathLst>
                <a:path extrusionOk="0" h="297" w="304">
                  <a:moveTo>
                    <a:pt x="289" y="22"/>
                  </a:moveTo>
                  <a:lnTo>
                    <a:pt x="218" y="16"/>
                  </a:lnTo>
                  <a:lnTo>
                    <a:pt x="211" y="95"/>
                  </a:lnTo>
                  <a:lnTo>
                    <a:pt x="103" y="85"/>
                  </a:lnTo>
                  <a:lnTo>
                    <a:pt x="110" y="7"/>
                  </a:lnTo>
                  <a:lnTo>
                    <a:pt x="39" y="1"/>
                  </a:lnTo>
                  <a:cubicBezTo>
                    <a:pt x="30" y="0"/>
                    <a:pt x="23" y="6"/>
                    <a:pt x="22" y="15"/>
                  </a:cubicBezTo>
                  <a:lnTo>
                    <a:pt x="1" y="258"/>
                  </a:lnTo>
                  <a:cubicBezTo>
                    <a:pt x="0" y="267"/>
                    <a:pt x="6" y="274"/>
                    <a:pt x="15" y="275"/>
                  </a:cubicBezTo>
                  <a:lnTo>
                    <a:pt x="265" y="297"/>
                  </a:lnTo>
                  <a:cubicBezTo>
                    <a:pt x="273" y="297"/>
                    <a:pt x="281" y="291"/>
                    <a:pt x="282" y="283"/>
                  </a:cubicBezTo>
                  <a:lnTo>
                    <a:pt x="303" y="39"/>
                  </a:lnTo>
                  <a:cubicBezTo>
                    <a:pt x="304" y="31"/>
                    <a:pt x="297" y="23"/>
                    <a:pt x="289" y="22"/>
                  </a:cubicBezTo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43"/>
            <p:cNvSpPr/>
            <p:nvPr/>
          </p:nvSpPr>
          <p:spPr>
            <a:xfrm>
              <a:off x="7577139" y="4525964"/>
              <a:ext cx="60325" cy="49213"/>
            </a:xfrm>
            <a:custGeom>
              <a:rect b="b" l="l" r="r" t="t"/>
              <a:pathLst>
                <a:path extrusionOk="0" h="31" w="38">
                  <a:moveTo>
                    <a:pt x="3" y="0"/>
                  </a:moveTo>
                  <a:lnTo>
                    <a:pt x="0" y="27"/>
                  </a:lnTo>
                  <a:lnTo>
                    <a:pt x="36" y="31"/>
                  </a:lnTo>
                  <a:lnTo>
                    <a:pt x="38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{&quot;Key&quot;:&quot;POWER_USER_SHAPE_ICON&quot;,&quot;Value&quot;:&quot;POWER_USER_SHAPE_ICON_STYLE_1&quot;}" id="262" name="Google Shape;262;p43"/>
          <p:cNvGrpSpPr/>
          <p:nvPr/>
        </p:nvGrpSpPr>
        <p:grpSpPr>
          <a:xfrm>
            <a:off x="4715770" y="2726306"/>
            <a:ext cx="192382" cy="182775"/>
            <a:chOff x="-4" y="8"/>
            <a:chExt cx="564" cy="468"/>
          </a:xfrm>
        </p:grpSpPr>
        <p:sp>
          <p:nvSpPr>
            <p:cNvPr id="263" name="Google Shape;263;p43"/>
            <p:cNvSpPr/>
            <p:nvPr/>
          </p:nvSpPr>
          <p:spPr>
            <a:xfrm>
              <a:off x="476" y="246"/>
              <a:ext cx="84" cy="46"/>
            </a:xfrm>
            <a:custGeom>
              <a:rect b="b" l="l" r="r" t="t"/>
              <a:pathLst>
                <a:path extrusionOk="0" h="104" w="191">
                  <a:moveTo>
                    <a:pt x="96" y="0"/>
                  </a:moveTo>
                  <a:cubicBezTo>
                    <a:pt x="43" y="0"/>
                    <a:pt x="0" y="16"/>
                    <a:pt x="0" y="35"/>
                  </a:cubicBezTo>
                  <a:lnTo>
                    <a:pt x="0" y="70"/>
                  </a:lnTo>
                  <a:lnTo>
                    <a:pt x="0" y="70"/>
                  </a:lnTo>
                  <a:cubicBezTo>
                    <a:pt x="0" y="89"/>
                    <a:pt x="43" y="104"/>
                    <a:pt x="96" y="104"/>
                  </a:cubicBezTo>
                  <a:cubicBezTo>
                    <a:pt x="148" y="104"/>
                    <a:pt x="191" y="89"/>
                    <a:pt x="191" y="70"/>
                  </a:cubicBezTo>
                  <a:lnTo>
                    <a:pt x="191" y="70"/>
                  </a:lnTo>
                  <a:lnTo>
                    <a:pt x="191" y="35"/>
                  </a:lnTo>
                  <a:cubicBezTo>
                    <a:pt x="191" y="16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43"/>
            <p:cNvSpPr/>
            <p:nvPr/>
          </p:nvSpPr>
          <p:spPr>
            <a:xfrm>
              <a:off x="476" y="384"/>
              <a:ext cx="84" cy="31"/>
            </a:xfrm>
            <a:custGeom>
              <a:rect b="b" l="l" r="r" t="t"/>
              <a:pathLst>
                <a:path extrusionOk="0" h="69" w="191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4"/>
                    <a:pt x="43" y="69"/>
                    <a:pt x="96" y="69"/>
                  </a:cubicBezTo>
                  <a:cubicBezTo>
                    <a:pt x="148" y="69"/>
                    <a:pt x="191" y="54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8" y="34"/>
                    <a:pt x="96" y="34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43"/>
            <p:cNvSpPr/>
            <p:nvPr/>
          </p:nvSpPr>
          <p:spPr>
            <a:xfrm>
              <a:off x="476" y="353"/>
              <a:ext cx="84" cy="31"/>
            </a:xfrm>
            <a:custGeom>
              <a:rect b="b" l="l" r="r" t="t"/>
              <a:pathLst>
                <a:path extrusionOk="0" h="70" w="191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8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8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43"/>
            <p:cNvSpPr/>
            <p:nvPr/>
          </p:nvSpPr>
          <p:spPr>
            <a:xfrm>
              <a:off x="476" y="323"/>
              <a:ext cx="84" cy="30"/>
            </a:xfrm>
            <a:custGeom>
              <a:rect b="b" l="l" r="r" t="t"/>
              <a:pathLst>
                <a:path extrusionOk="0" h="69" w="191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69"/>
                    <a:pt x="96" y="69"/>
                  </a:cubicBezTo>
                  <a:cubicBezTo>
                    <a:pt x="148" y="69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8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43"/>
            <p:cNvSpPr/>
            <p:nvPr/>
          </p:nvSpPr>
          <p:spPr>
            <a:xfrm>
              <a:off x="476" y="292"/>
              <a:ext cx="84" cy="31"/>
            </a:xfrm>
            <a:custGeom>
              <a:rect b="b" l="l" r="r" t="t"/>
              <a:pathLst>
                <a:path extrusionOk="0" h="70" w="191">
                  <a:moveTo>
                    <a:pt x="96" y="35"/>
                  </a:moveTo>
                  <a:cubicBezTo>
                    <a:pt x="43" y="35"/>
                    <a:pt x="0" y="20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8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20"/>
                    <a:pt x="148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43"/>
            <p:cNvSpPr/>
            <p:nvPr/>
          </p:nvSpPr>
          <p:spPr>
            <a:xfrm>
              <a:off x="476" y="415"/>
              <a:ext cx="84" cy="31"/>
            </a:xfrm>
            <a:custGeom>
              <a:rect b="b" l="l" r="r" t="t"/>
              <a:pathLst>
                <a:path extrusionOk="0" h="70" w="191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8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8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43"/>
            <p:cNvSpPr/>
            <p:nvPr/>
          </p:nvSpPr>
          <p:spPr>
            <a:xfrm>
              <a:off x="476" y="446"/>
              <a:ext cx="84" cy="30"/>
            </a:xfrm>
            <a:custGeom>
              <a:rect b="b" l="l" r="r" t="t"/>
              <a:pathLst>
                <a:path extrusionOk="0" h="69" w="191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3"/>
                    <a:pt x="43" y="69"/>
                    <a:pt x="96" y="69"/>
                  </a:cubicBezTo>
                  <a:cubicBezTo>
                    <a:pt x="148" y="69"/>
                    <a:pt x="191" y="53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8" y="34"/>
                    <a:pt x="96" y="34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43"/>
            <p:cNvSpPr/>
            <p:nvPr/>
          </p:nvSpPr>
          <p:spPr>
            <a:xfrm>
              <a:off x="376" y="338"/>
              <a:ext cx="84" cy="46"/>
            </a:xfrm>
            <a:custGeom>
              <a:rect b="b" l="l" r="r" t="t"/>
              <a:pathLst>
                <a:path extrusionOk="0" h="104" w="191">
                  <a:moveTo>
                    <a:pt x="96" y="0"/>
                  </a:moveTo>
                  <a:cubicBezTo>
                    <a:pt x="43" y="0"/>
                    <a:pt x="0" y="15"/>
                    <a:pt x="0" y="34"/>
                  </a:cubicBezTo>
                  <a:lnTo>
                    <a:pt x="0" y="69"/>
                  </a:lnTo>
                  <a:cubicBezTo>
                    <a:pt x="0" y="88"/>
                    <a:pt x="43" y="104"/>
                    <a:pt x="96" y="104"/>
                  </a:cubicBezTo>
                  <a:cubicBezTo>
                    <a:pt x="149" y="104"/>
                    <a:pt x="191" y="88"/>
                    <a:pt x="191" y="69"/>
                  </a:cubicBezTo>
                  <a:lnTo>
                    <a:pt x="191" y="34"/>
                  </a:lnTo>
                  <a:cubicBezTo>
                    <a:pt x="191" y="15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43"/>
            <p:cNvSpPr/>
            <p:nvPr/>
          </p:nvSpPr>
          <p:spPr>
            <a:xfrm>
              <a:off x="376" y="384"/>
              <a:ext cx="84" cy="31"/>
            </a:xfrm>
            <a:custGeom>
              <a:rect b="b" l="l" r="r" t="t"/>
              <a:pathLst>
                <a:path extrusionOk="0" h="69" w="191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4"/>
                    <a:pt x="43" y="69"/>
                    <a:pt x="96" y="69"/>
                  </a:cubicBezTo>
                  <a:cubicBezTo>
                    <a:pt x="149" y="69"/>
                    <a:pt x="191" y="54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9" y="34"/>
                    <a:pt x="96" y="34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43"/>
            <p:cNvSpPr/>
            <p:nvPr/>
          </p:nvSpPr>
          <p:spPr>
            <a:xfrm>
              <a:off x="376" y="415"/>
              <a:ext cx="84" cy="31"/>
            </a:xfrm>
            <a:custGeom>
              <a:rect b="b" l="l" r="r" t="t"/>
              <a:pathLst>
                <a:path extrusionOk="0" h="70" w="191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9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9" y="35"/>
                    <a:pt x="96" y="35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43"/>
            <p:cNvSpPr/>
            <p:nvPr/>
          </p:nvSpPr>
          <p:spPr>
            <a:xfrm>
              <a:off x="376" y="446"/>
              <a:ext cx="84" cy="30"/>
            </a:xfrm>
            <a:custGeom>
              <a:rect b="b" l="l" r="r" t="t"/>
              <a:pathLst>
                <a:path extrusionOk="0" h="69" w="191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3"/>
                    <a:pt x="43" y="69"/>
                    <a:pt x="96" y="69"/>
                  </a:cubicBezTo>
                  <a:cubicBezTo>
                    <a:pt x="149" y="69"/>
                    <a:pt x="191" y="53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9" y="34"/>
                    <a:pt x="96" y="34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43"/>
            <p:cNvSpPr/>
            <p:nvPr/>
          </p:nvSpPr>
          <p:spPr>
            <a:xfrm>
              <a:off x="-4" y="131"/>
              <a:ext cx="432" cy="330"/>
            </a:xfrm>
            <a:custGeom>
              <a:rect b="b" l="l" r="r" t="t"/>
              <a:pathLst>
                <a:path extrusionOk="0" h="746" w="979">
                  <a:moveTo>
                    <a:pt x="979" y="434"/>
                  </a:moveTo>
                  <a:cubicBezTo>
                    <a:pt x="945" y="337"/>
                    <a:pt x="861" y="187"/>
                    <a:pt x="654" y="0"/>
                  </a:cubicBezTo>
                  <a:lnTo>
                    <a:pt x="654" y="0"/>
                  </a:lnTo>
                  <a:lnTo>
                    <a:pt x="653" y="0"/>
                  </a:lnTo>
                  <a:lnTo>
                    <a:pt x="376" y="0"/>
                  </a:lnTo>
                  <a:lnTo>
                    <a:pt x="375" y="0"/>
                  </a:lnTo>
                  <a:lnTo>
                    <a:pt x="375" y="0"/>
                  </a:lnTo>
                  <a:cubicBezTo>
                    <a:pt x="0" y="338"/>
                    <a:pt x="29" y="555"/>
                    <a:pt x="29" y="555"/>
                  </a:cubicBezTo>
                  <a:cubicBezTo>
                    <a:pt x="29" y="661"/>
                    <a:pt x="114" y="746"/>
                    <a:pt x="219" y="746"/>
                  </a:cubicBezTo>
                  <a:lnTo>
                    <a:pt x="810" y="746"/>
                  </a:lnTo>
                  <a:cubicBezTo>
                    <a:pt x="815" y="746"/>
                    <a:pt x="821" y="746"/>
                    <a:pt x="827" y="745"/>
                  </a:cubicBezTo>
                  <a:lnTo>
                    <a:pt x="827" y="537"/>
                  </a:lnTo>
                  <a:lnTo>
                    <a:pt x="827" y="502"/>
                  </a:lnTo>
                  <a:cubicBezTo>
                    <a:pt x="827" y="451"/>
                    <a:pt x="897" y="433"/>
                    <a:pt x="957" y="433"/>
                  </a:cubicBezTo>
                  <a:cubicBezTo>
                    <a:pt x="964" y="433"/>
                    <a:pt x="971" y="433"/>
                    <a:pt x="979" y="434"/>
                  </a:cubicBezTo>
                  <a:close/>
                  <a:moveTo>
                    <a:pt x="549" y="624"/>
                  </a:moveTo>
                  <a:lnTo>
                    <a:pt x="479" y="624"/>
                  </a:lnTo>
                  <a:lnTo>
                    <a:pt x="479" y="554"/>
                  </a:lnTo>
                  <a:lnTo>
                    <a:pt x="549" y="554"/>
                  </a:lnTo>
                  <a:lnTo>
                    <a:pt x="549" y="624"/>
                  </a:lnTo>
                  <a:close/>
                  <a:moveTo>
                    <a:pt x="600" y="416"/>
                  </a:moveTo>
                  <a:cubicBezTo>
                    <a:pt x="570" y="439"/>
                    <a:pt x="549" y="456"/>
                    <a:pt x="549" y="502"/>
                  </a:cubicBezTo>
                  <a:lnTo>
                    <a:pt x="479" y="502"/>
                  </a:lnTo>
                  <a:cubicBezTo>
                    <a:pt x="479" y="422"/>
                    <a:pt x="524" y="387"/>
                    <a:pt x="557" y="361"/>
                  </a:cubicBezTo>
                  <a:cubicBezTo>
                    <a:pt x="587" y="338"/>
                    <a:pt x="601" y="326"/>
                    <a:pt x="601" y="294"/>
                  </a:cubicBezTo>
                  <a:cubicBezTo>
                    <a:pt x="601" y="233"/>
                    <a:pt x="575" y="207"/>
                    <a:pt x="514" y="207"/>
                  </a:cubicBezTo>
                  <a:cubicBezTo>
                    <a:pt x="453" y="207"/>
                    <a:pt x="427" y="233"/>
                    <a:pt x="427" y="294"/>
                  </a:cubicBezTo>
                  <a:lnTo>
                    <a:pt x="358" y="294"/>
                  </a:lnTo>
                  <a:cubicBezTo>
                    <a:pt x="358" y="195"/>
                    <a:pt x="415" y="138"/>
                    <a:pt x="514" y="138"/>
                  </a:cubicBezTo>
                  <a:cubicBezTo>
                    <a:pt x="613" y="138"/>
                    <a:pt x="670" y="195"/>
                    <a:pt x="670" y="294"/>
                  </a:cubicBezTo>
                  <a:cubicBezTo>
                    <a:pt x="670" y="361"/>
                    <a:pt x="631" y="392"/>
                    <a:pt x="600" y="416"/>
                  </a:cubicBez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43"/>
            <p:cNvSpPr/>
            <p:nvPr/>
          </p:nvSpPr>
          <p:spPr>
            <a:xfrm>
              <a:off x="98" y="8"/>
              <a:ext cx="249" cy="92"/>
            </a:xfrm>
            <a:custGeom>
              <a:rect b="b" l="l" r="r" t="t"/>
              <a:pathLst>
                <a:path extrusionOk="0" h="209" w="564">
                  <a:moveTo>
                    <a:pt x="282" y="209"/>
                  </a:moveTo>
                  <a:lnTo>
                    <a:pt x="282" y="209"/>
                  </a:lnTo>
                  <a:lnTo>
                    <a:pt x="282" y="209"/>
                  </a:lnTo>
                  <a:lnTo>
                    <a:pt x="283" y="209"/>
                  </a:lnTo>
                  <a:lnTo>
                    <a:pt x="283" y="209"/>
                  </a:lnTo>
                  <a:lnTo>
                    <a:pt x="422" y="209"/>
                  </a:lnTo>
                  <a:cubicBezTo>
                    <a:pt x="422" y="209"/>
                    <a:pt x="564" y="63"/>
                    <a:pt x="508" y="35"/>
                  </a:cubicBezTo>
                  <a:cubicBezTo>
                    <a:pt x="473" y="17"/>
                    <a:pt x="432" y="0"/>
                    <a:pt x="404" y="0"/>
                  </a:cubicBezTo>
                  <a:cubicBezTo>
                    <a:pt x="369" y="0"/>
                    <a:pt x="334" y="35"/>
                    <a:pt x="282" y="35"/>
                  </a:cubicBezTo>
                  <a:cubicBezTo>
                    <a:pt x="230" y="35"/>
                    <a:pt x="195" y="0"/>
                    <a:pt x="160" y="0"/>
                  </a:cubicBezTo>
                  <a:cubicBezTo>
                    <a:pt x="133" y="0"/>
                    <a:pt x="91" y="17"/>
                    <a:pt x="56" y="35"/>
                  </a:cubicBezTo>
                  <a:cubicBezTo>
                    <a:pt x="0" y="63"/>
                    <a:pt x="143" y="209"/>
                    <a:pt x="143" y="209"/>
                  </a:cubicBezTo>
                  <a:lnTo>
                    <a:pt x="282" y="209"/>
                  </a:lnTo>
                  <a:close/>
                </a:path>
              </a:pathLst>
            </a:custGeom>
            <a:solidFill>
              <a:srgbClr val="EF4B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Whisk with solid fill" id="276" name="Google Shape;276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01540" y="1804543"/>
            <a:ext cx="213395" cy="2133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asuring Cup with solid fill" id="277" name="Google Shape;277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9947" y="2077308"/>
            <a:ext cx="270203" cy="2925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lp with solid fill" id="278" name="Google Shape;278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9110" y="3016700"/>
            <a:ext cx="453390" cy="4533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lp with solid fill" id="279" name="Google Shape;279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499610" y="2987040"/>
            <a:ext cx="453390" cy="453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2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/>
              <a:t>After 35,000 orders delivered</a:t>
            </a:r>
            <a:endParaRPr/>
          </a:p>
        </p:txBody>
      </p:sp>
      <p:sp>
        <p:nvSpPr>
          <p:cNvPr id="285" name="Google Shape;285;p42"/>
          <p:cNvSpPr txBox="1"/>
          <p:nvPr>
            <p:ph idx="1" type="body"/>
          </p:nvPr>
        </p:nvSpPr>
        <p:spPr>
          <a:xfrm>
            <a:off x="573560" y="884118"/>
            <a:ext cx="8094189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We’re seeing three trends happening in the KSA’s e-food-commerce industry which compelled to adjust our market focus</a:t>
            </a:r>
            <a:endParaRPr/>
          </a:p>
        </p:txBody>
      </p:sp>
      <p:grpSp>
        <p:nvGrpSpPr>
          <p:cNvPr id="286" name="Google Shape;286;p42"/>
          <p:cNvGrpSpPr/>
          <p:nvPr/>
        </p:nvGrpSpPr>
        <p:grpSpPr>
          <a:xfrm>
            <a:off x="679089" y="1303656"/>
            <a:ext cx="7315560" cy="2727103"/>
            <a:chOff x="-786084" y="1496422"/>
            <a:chExt cx="12260919" cy="4570643"/>
          </a:xfrm>
        </p:grpSpPr>
        <p:grpSp>
          <p:nvGrpSpPr>
            <p:cNvPr id="287" name="Google Shape;287;p42"/>
            <p:cNvGrpSpPr/>
            <p:nvPr/>
          </p:nvGrpSpPr>
          <p:grpSpPr>
            <a:xfrm>
              <a:off x="4165045" y="3573571"/>
              <a:ext cx="1118394" cy="809130"/>
              <a:chOff x="2985309" y="3364826"/>
              <a:chExt cx="1118394" cy="809130"/>
            </a:xfrm>
          </p:grpSpPr>
          <p:sp>
            <p:nvSpPr>
              <p:cNvPr id="288" name="Google Shape;288;p42"/>
              <p:cNvSpPr/>
              <p:nvPr/>
            </p:nvSpPr>
            <p:spPr>
              <a:xfrm>
                <a:off x="2985309" y="3369366"/>
                <a:ext cx="106064" cy="106071"/>
              </a:xfrm>
              <a:custGeom>
                <a:rect b="b" l="l" r="r" t="t"/>
                <a:pathLst>
                  <a:path extrusionOk="0" h="106071" w="106064">
                    <a:moveTo>
                      <a:pt x="8723" y="106071"/>
                    </a:moveTo>
                    <a:cubicBezTo>
                      <a:pt x="6483" y="106071"/>
                      <a:pt x="4242" y="105227"/>
                      <a:pt x="2554" y="103510"/>
                    </a:cubicBezTo>
                    <a:cubicBezTo>
                      <a:pt x="-851" y="100105"/>
                      <a:pt x="-851" y="94576"/>
                      <a:pt x="2554" y="91171"/>
                    </a:cubicBezTo>
                    <a:lnTo>
                      <a:pt x="91171" y="2554"/>
                    </a:lnTo>
                    <a:cubicBezTo>
                      <a:pt x="94576" y="-851"/>
                      <a:pt x="100105" y="-851"/>
                      <a:pt x="103510" y="2554"/>
                    </a:cubicBezTo>
                    <a:cubicBezTo>
                      <a:pt x="106915" y="5959"/>
                      <a:pt x="106915" y="11488"/>
                      <a:pt x="103510" y="14893"/>
                    </a:cubicBezTo>
                    <a:lnTo>
                      <a:pt x="14893" y="103510"/>
                    </a:lnTo>
                    <a:cubicBezTo>
                      <a:pt x="13176" y="105227"/>
                      <a:pt x="10964" y="106071"/>
                      <a:pt x="8723" y="106071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42"/>
              <p:cNvSpPr/>
              <p:nvPr/>
            </p:nvSpPr>
            <p:spPr>
              <a:xfrm>
                <a:off x="3015226" y="3364826"/>
                <a:ext cx="174454" cy="174462"/>
              </a:xfrm>
              <a:custGeom>
                <a:rect b="b" l="l" r="r" t="t"/>
                <a:pathLst>
                  <a:path extrusionOk="0" h="174462" w="174454">
                    <a:moveTo>
                      <a:pt x="8723" y="174462"/>
                    </a:moveTo>
                    <a:cubicBezTo>
                      <a:pt x="6483" y="174462"/>
                      <a:pt x="4242" y="173618"/>
                      <a:pt x="2554" y="171901"/>
                    </a:cubicBezTo>
                    <a:cubicBezTo>
                      <a:pt x="-851" y="168496"/>
                      <a:pt x="-851" y="162967"/>
                      <a:pt x="2554" y="159562"/>
                    </a:cubicBezTo>
                    <a:lnTo>
                      <a:pt x="159562" y="2554"/>
                    </a:lnTo>
                    <a:cubicBezTo>
                      <a:pt x="162967" y="-851"/>
                      <a:pt x="168496" y="-851"/>
                      <a:pt x="171901" y="2554"/>
                    </a:cubicBezTo>
                    <a:cubicBezTo>
                      <a:pt x="175306" y="5959"/>
                      <a:pt x="175306" y="11488"/>
                      <a:pt x="171901" y="14893"/>
                    </a:cubicBezTo>
                    <a:lnTo>
                      <a:pt x="14893" y="171901"/>
                    </a:lnTo>
                    <a:cubicBezTo>
                      <a:pt x="13176" y="173618"/>
                      <a:pt x="10964" y="174462"/>
                      <a:pt x="8723" y="174462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42"/>
              <p:cNvSpPr/>
              <p:nvPr/>
            </p:nvSpPr>
            <p:spPr>
              <a:xfrm>
                <a:off x="3048112" y="3364855"/>
                <a:ext cx="235337" cy="235344"/>
              </a:xfrm>
              <a:custGeom>
                <a:rect b="b" l="l" r="r" t="t"/>
                <a:pathLst>
                  <a:path extrusionOk="0" h="235344" w="235337">
                    <a:moveTo>
                      <a:pt x="8723" y="235345"/>
                    </a:moveTo>
                    <a:cubicBezTo>
                      <a:pt x="6483" y="235345"/>
                      <a:pt x="4242" y="234501"/>
                      <a:pt x="2554" y="232784"/>
                    </a:cubicBezTo>
                    <a:cubicBezTo>
                      <a:pt x="-851" y="229379"/>
                      <a:pt x="-851" y="223849"/>
                      <a:pt x="2554" y="220444"/>
                    </a:cubicBezTo>
                    <a:lnTo>
                      <a:pt x="220444" y="2554"/>
                    </a:lnTo>
                    <a:cubicBezTo>
                      <a:pt x="223849" y="-851"/>
                      <a:pt x="229379" y="-851"/>
                      <a:pt x="232784" y="2554"/>
                    </a:cubicBezTo>
                    <a:cubicBezTo>
                      <a:pt x="236189" y="5959"/>
                      <a:pt x="236189" y="11488"/>
                      <a:pt x="232784" y="14893"/>
                    </a:cubicBezTo>
                    <a:lnTo>
                      <a:pt x="14893" y="232784"/>
                    </a:lnTo>
                    <a:cubicBezTo>
                      <a:pt x="13176" y="234501"/>
                      <a:pt x="10964" y="235345"/>
                      <a:pt x="8723" y="235345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42"/>
              <p:cNvSpPr/>
              <p:nvPr/>
            </p:nvSpPr>
            <p:spPr>
              <a:xfrm>
                <a:off x="3083762" y="3377020"/>
                <a:ext cx="281261" cy="281268"/>
              </a:xfrm>
              <a:custGeom>
                <a:rect b="b" l="l" r="r" t="t"/>
                <a:pathLst>
                  <a:path extrusionOk="0" h="281268" w="281261">
                    <a:moveTo>
                      <a:pt x="8723" y="281268"/>
                    </a:moveTo>
                    <a:cubicBezTo>
                      <a:pt x="6483" y="281268"/>
                      <a:pt x="4242" y="280425"/>
                      <a:pt x="2554" y="278707"/>
                    </a:cubicBezTo>
                    <a:cubicBezTo>
                      <a:pt x="-851" y="275302"/>
                      <a:pt x="-851" y="269773"/>
                      <a:pt x="2554" y="266368"/>
                    </a:cubicBezTo>
                    <a:lnTo>
                      <a:pt x="266368" y="2554"/>
                    </a:lnTo>
                    <a:cubicBezTo>
                      <a:pt x="269773" y="-851"/>
                      <a:pt x="275302" y="-851"/>
                      <a:pt x="278707" y="2554"/>
                    </a:cubicBezTo>
                    <a:cubicBezTo>
                      <a:pt x="282112" y="5959"/>
                      <a:pt x="282112" y="11488"/>
                      <a:pt x="278707" y="14893"/>
                    </a:cubicBezTo>
                    <a:lnTo>
                      <a:pt x="14893" y="278707"/>
                    </a:lnTo>
                    <a:cubicBezTo>
                      <a:pt x="13176" y="280425"/>
                      <a:pt x="10964" y="281268"/>
                      <a:pt x="8723" y="281268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42"/>
              <p:cNvSpPr/>
              <p:nvPr/>
            </p:nvSpPr>
            <p:spPr>
              <a:xfrm>
                <a:off x="3122149" y="3390931"/>
                <a:ext cx="322761" cy="322768"/>
              </a:xfrm>
              <a:custGeom>
                <a:rect b="b" l="l" r="r" t="t"/>
                <a:pathLst>
                  <a:path extrusionOk="0" h="322768" w="322761">
                    <a:moveTo>
                      <a:pt x="8723" y="322768"/>
                    </a:moveTo>
                    <a:cubicBezTo>
                      <a:pt x="6483" y="322768"/>
                      <a:pt x="4242" y="321925"/>
                      <a:pt x="2554" y="320208"/>
                    </a:cubicBezTo>
                    <a:cubicBezTo>
                      <a:pt x="-851" y="316802"/>
                      <a:pt x="-851" y="311273"/>
                      <a:pt x="2554" y="307868"/>
                    </a:cubicBezTo>
                    <a:lnTo>
                      <a:pt x="307868" y="2554"/>
                    </a:lnTo>
                    <a:cubicBezTo>
                      <a:pt x="311273" y="-851"/>
                      <a:pt x="316803" y="-851"/>
                      <a:pt x="320208" y="2554"/>
                    </a:cubicBezTo>
                    <a:cubicBezTo>
                      <a:pt x="323613" y="5959"/>
                      <a:pt x="323613" y="11488"/>
                      <a:pt x="320208" y="14893"/>
                    </a:cubicBezTo>
                    <a:lnTo>
                      <a:pt x="14893" y="320208"/>
                    </a:lnTo>
                    <a:cubicBezTo>
                      <a:pt x="13176" y="321925"/>
                      <a:pt x="10964" y="322768"/>
                      <a:pt x="8723" y="322768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42"/>
              <p:cNvSpPr/>
              <p:nvPr/>
            </p:nvSpPr>
            <p:spPr>
              <a:xfrm>
                <a:off x="3163096" y="3409179"/>
                <a:ext cx="357335" cy="357313"/>
              </a:xfrm>
              <a:custGeom>
                <a:rect b="b" l="l" r="r" t="t"/>
                <a:pathLst>
                  <a:path extrusionOk="0" h="357313" w="357335">
                    <a:moveTo>
                      <a:pt x="8723" y="357313"/>
                    </a:moveTo>
                    <a:cubicBezTo>
                      <a:pt x="6483" y="357313"/>
                      <a:pt x="4242" y="356469"/>
                      <a:pt x="2554" y="354752"/>
                    </a:cubicBezTo>
                    <a:cubicBezTo>
                      <a:pt x="-851" y="351347"/>
                      <a:pt x="-851" y="345818"/>
                      <a:pt x="2554" y="342413"/>
                    </a:cubicBezTo>
                    <a:lnTo>
                      <a:pt x="342442" y="2554"/>
                    </a:lnTo>
                    <a:cubicBezTo>
                      <a:pt x="345847" y="-851"/>
                      <a:pt x="351376" y="-851"/>
                      <a:pt x="354781" y="2554"/>
                    </a:cubicBezTo>
                    <a:cubicBezTo>
                      <a:pt x="358186" y="5959"/>
                      <a:pt x="358186" y="11488"/>
                      <a:pt x="354781" y="14893"/>
                    </a:cubicBezTo>
                    <a:lnTo>
                      <a:pt x="14893" y="354752"/>
                    </a:lnTo>
                    <a:cubicBezTo>
                      <a:pt x="13176" y="356469"/>
                      <a:pt x="10964" y="357313"/>
                      <a:pt x="8723" y="357313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42"/>
              <p:cNvSpPr/>
              <p:nvPr/>
            </p:nvSpPr>
            <p:spPr>
              <a:xfrm>
                <a:off x="3206604" y="3432664"/>
                <a:ext cx="384080" cy="384087"/>
              </a:xfrm>
              <a:custGeom>
                <a:rect b="b" l="l" r="r" t="t"/>
                <a:pathLst>
                  <a:path extrusionOk="0" h="384087" w="384080">
                    <a:moveTo>
                      <a:pt x="8723" y="384088"/>
                    </a:moveTo>
                    <a:cubicBezTo>
                      <a:pt x="6483" y="384088"/>
                      <a:pt x="4242" y="383244"/>
                      <a:pt x="2554" y="381527"/>
                    </a:cubicBezTo>
                    <a:cubicBezTo>
                      <a:pt x="-851" y="378122"/>
                      <a:pt x="-851" y="372592"/>
                      <a:pt x="2554" y="369187"/>
                    </a:cubicBezTo>
                    <a:lnTo>
                      <a:pt x="369187" y="2554"/>
                    </a:lnTo>
                    <a:cubicBezTo>
                      <a:pt x="372592" y="-851"/>
                      <a:pt x="378122" y="-851"/>
                      <a:pt x="381527" y="2554"/>
                    </a:cubicBezTo>
                    <a:cubicBezTo>
                      <a:pt x="384931" y="5959"/>
                      <a:pt x="384931" y="11488"/>
                      <a:pt x="381527" y="14893"/>
                    </a:cubicBezTo>
                    <a:lnTo>
                      <a:pt x="14893" y="381527"/>
                    </a:lnTo>
                    <a:cubicBezTo>
                      <a:pt x="13176" y="383244"/>
                      <a:pt x="10964" y="384088"/>
                      <a:pt x="8723" y="384088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42"/>
              <p:cNvSpPr/>
              <p:nvPr/>
            </p:nvSpPr>
            <p:spPr>
              <a:xfrm>
                <a:off x="3252644" y="3457314"/>
                <a:ext cx="407158" cy="407165"/>
              </a:xfrm>
              <a:custGeom>
                <a:rect b="b" l="l" r="r" t="t"/>
                <a:pathLst>
                  <a:path extrusionOk="0" h="407165" w="407158">
                    <a:moveTo>
                      <a:pt x="8723" y="407166"/>
                    </a:moveTo>
                    <a:cubicBezTo>
                      <a:pt x="6483" y="407166"/>
                      <a:pt x="4242" y="406322"/>
                      <a:pt x="2554" y="404605"/>
                    </a:cubicBezTo>
                    <a:cubicBezTo>
                      <a:pt x="-851" y="401200"/>
                      <a:pt x="-851" y="395670"/>
                      <a:pt x="2554" y="392265"/>
                    </a:cubicBezTo>
                    <a:lnTo>
                      <a:pt x="392265" y="2554"/>
                    </a:lnTo>
                    <a:cubicBezTo>
                      <a:pt x="395670" y="-851"/>
                      <a:pt x="401200" y="-851"/>
                      <a:pt x="404605" y="2554"/>
                    </a:cubicBezTo>
                    <a:cubicBezTo>
                      <a:pt x="408010" y="5959"/>
                      <a:pt x="408010" y="11488"/>
                      <a:pt x="404605" y="14893"/>
                    </a:cubicBezTo>
                    <a:lnTo>
                      <a:pt x="14893" y="404605"/>
                    </a:lnTo>
                    <a:cubicBezTo>
                      <a:pt x="13176" y="406322"/>
                      <a:pt x="10964" y="407166"/>
                      <a:pt x="8723" y="407166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42"/>
              <p:cNvSpPr/>
              <p:nvPr/>
            </p:nvSpPr>
            <p:spPr>
              <a:xfrm>
                <a:off x="3301158" y="3485602"/>
                <a:ext cx="424154" cy="424132"/>
              </a:xfrm>
              <a:custGeom>
                <a:rect b="b" l="l" r="r" t="t"/>
                <a:pathLst>
                  <a:path extrusionOk="0" h="424132" w="424154">
                    <a:moveTo>
                      <a:pt x="8723" y="424133"/>
                    </a:moveTo>
                    <a:cubicBezTo>
                      <a:pt x="6483" y="424133"/>
                      <a:pt x="4242" y="423289"/>
                      <a:pt x="2554" y="421572"/>
                    </a:cubicBezTo>
                    <a:cubicBezTo>
                      <a:pt x="-851" y="418167"/>
                      <a:pt x="-851" y="412637"/>
                      <a:pt x="2554" y="409232"/>
                    </a:cubicBezTo>
                    <a:lnTo>
                      <a:pt x="409261" y="2554"/>
                    </a:lnTo>
                    <a:cubicBezTo>
                      <a:pt x="412666" y="-851"/>
                      <a:pt x="418196" y="-851"/>
                      <a:pt x="421601" y="2554"/>
                    </a:cubicBezTo>
                    <a:cubicBezTo>
                      <a:pt x="425006" y="5959"/>
                      <a:pt x="425006" y="11488"/>
                      <a:pt x="421601" y="14893"/>
                    </a:cubicBezTo>
                    <a:lnTo>
                      <a:pt x="14893" y="421572"/>
                    </a:lnTo>
                    <a:cubicBezTo>
                      <a:pt x="13176" y="423289"/>
                      <a:pt x="10964" y="424133"/>
                      <a:pt x="8723" y="424133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42"/>
              <p:cNvSpPr/>
              <p:nvPr/>
            </p:nvSpPr>
            <p:spPr>
              <a:xfrm>
                <a:off x="3352204" y="3517353"/>
                <a:ext cx="435096" cy="435104"/>
              </a:xfrm>
              <a:custGeom>
                <a:rect b="b" l="l" r="r" t="t"/>
                <a:pathLst>
                  <a:path extrusionOk="0" h="435104" w="435096">
                    <a:moveTo>
                      <a:pt x="8723" y="435104"/>
                    </a:moveTo>
                    <a:cubicBezTo>
                      <a:pt x="6483" y="435104"/>
                      <a:pt x="4242" y="434260"/>
                      <a:pt x="2554" y="432543"/>
                    </a:cubicBezTo>
                    <a:cubicBezTo>
                      <a:pt x="-851" y="429138"/>
                      <a:pt x="-851" y="423609"/>
                      <a:pt x="2554" y="420204"/>
                    </a:cubicBezTo>
                    <a:lnTo>
                      <a:pt x="420204" y="2554"/>
                    </a:lnTo>
                    <a:cubicBezTo>
                      <a:pt x="423609" y="-851"/>
                      <a:pt x="429138" y="-851"/>
                      <a:pt x="432543" y="2554"/>
                    </a:cubicBezTo>
                    <a:cubicBezTo>
                      <a:pt x="435948" y="5959"/>
                      <a:pt x="435948" y="11488"/>
                      <a:pt x="432543" y="14893"/>
                    </a:cubicBezTo>
                    <a:lnTo>
                      <a:pt x="14893" y="432543"/>
                    </a:lnTo>
                    <a:cubicBezTo>
                      <a:pt x="13176" y="434260"/>
                      <a:pt x="10964" y="435104"/>
                      <a:pt x="8723" y="435104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42"/>
              <p:cNvSpPr/>
              <p:nvPr/>
            </p:nvSpPr>
            <p:spPr>
              <a:xfrm>
                <a:off x="3405840" y="3551955"/>
                <a:ext cx="440626" cy="440633"/>
              </a:xfrm>
              <a:custGeom>
                <a:rect b="b" l="l" r="r" t="t"/>
                <a:pathLst>
                  <a:path extrusionOk="0" h="440633" w="440626">
                    <a:moveTo>
                      <a:pt x="8723" y="440634"/>
                    </a:moveTo>
                    <a:cubicBezTo>
                      <a:pt x="6483" y="440634"/>
                      <a:pt x="4242" y="439790"/>
                      <a:pt x="2554" y="438073"/>
                    </a:cubicBezTo>
                    <a:cubicBezTo>
                      <a:pt x="-851" y="434668"/>
                      <a:pt x="-851" y="429138"/>
                      <a:pt x="2554" y="425733"/>
                    </a:cubicBezTo>
                    <a:lnTo>
                      <a:pt x="425733" y="2554"/>
                    </a:lnTo>
                    <a:cubicBezTo>
                      <a:pt x="429138" y="-851"/>
                      <a:pt x="434668" y="-851"/>
                      <a:pt x="438073" y="2554"/>
                    </a:cubicBezTo>
                    <a:cubicBezTo>
                      <a:pt x="441478" y="5959"/>
                      <a:pt x="441478" y="11488"/>
                      <a:pt x="438073" y="14893"/>
                    </a:cubicBezTo>
                    <a:lnTo>
                      <a:pt x="14893" y="438073"/>
                    </a:lnTo>
                    <a:cubicBezTo>
                      <a:pt x="13176" y="439790"/>
                      <a:pt x="10964" y="440634"/>
                      <a:pt x="8723" y="440634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42"/>
              <p:cNvSpPr/>
              <p:nvPr/>
            </p:nvSpPr>
            <p:spPr>
              <a:xfrm>
                <a:off x="3462066" y="3589294"/>
                <a:ext cx="440801" cy="440808"/>
              </a:xfrm>
              <a:custGeom>
                <a:rect b="b" l="l" r="r" t="t"/>
                <a:pathLst>
                  <a:path extrusionOk="0" h="440808" w="440801">
                    <a:moveTo>
                      <a:pt x="8723" y="440808"/>
                    </a:moveTo>
                    <a:cubicBezTo>
                      <a:pt x="6483" y="440808"/>
                      <a:pt x="4242" y="439964"/>
                      <a:pt x="2554" y="438247"/>
                    </a:cubicBezTo>
                    <a:cubicBezTo>
                      <a:pt x="-851" y="434842"/>
                      <a:pt x="-851" y="429313"/>
                      <a:pt x="2554" y="425908"/>
                    </a:cubicBezTo>
                    <a:lnTo>
                      <a:pt x="425908" y="2554"/>
                    </a:lnTo>
                    <a:cubicBezTo>
                      <a:pt x="429313" y="-851"/>
                      <a:pt x="434842" y="-851"/>
                      <a:pt x="438247" y="2554"/>
                    </a:cubicBezTo>
                    <a:cubicBezTo>
                      <a:pt x="441652" y="5959"/>
                      <a:pt x="441652" y="11488"/>
                      <a:pt x="438247" y="14893"/>
                    </a:cubicBezTo>
                    <a:lnTo>
                      <a:pt x="14893" y="438247"/>
                    </a:lnTo>
                    <a:cubicBezTo>
                      <a:pt x="13176" y="439964"/>
                      <a:pt x="10964" y="440808"/>
                      <a:pt x="8723" y="440808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42"/>
              <p:cNvSpPr/>
              <p:nvPr/>
            </p:nvSpPr>
            <p:spPr>
              <a:xfrm>
                <a:off x="3521057" y="3629281"/>
                <a:ext cx="435620" cy="435628"/>
              </a:xfrm>
              <a:custGeom>
                <a:rect b="b" l="l" r="r" t="t"/>
                <a:pathLst>
                  <a:path extrusionOk="0" h="435628" w="435620">
                    <a:moveTo>
                      <a:pt x="8723" y="435628"/>
                    </a:moveTo>
                    <a:cubicBezTo>
                      <a:pt x="6482" y="435628"/>
                      <a:pt x="4242" y="434784"/>
                      <a:pt x="2554" y="433067"/>
                    </a:cubicBezTo>
                    <a:cubicBezTo>
                      <a:pt x="-851" y="429662"/>
                      <a:pt x="-851" y="424133"/>
                      <a:pt x="2554" y="420728"/>
                    </a:cubicBezTo>
                    <a:lnTo>
                      <a:pt x="420728" y="2554"/>
                    </a:lnTo>
                    <a:cubicBezTo>
                      <a:pt x="424133" y="-851"/>
                      <a:pt x="429662" y="-851"/>
                      <a:pt x="433067" y="2554"/>
                    </a:cubicBezTo>
                    <a:cubicBezTo>
                      <a:pt x="436472" y="5959"/>
                      <a:pt x="436472" y="11488"/>
                      <a:pt x="433067" y="14893"/>
                    </a:cubicBezTo>
                    <a:lnTo>
                      <a:pt x="14893" y="433067"/>
                    </a:lnTo>
                    <a:cubicBezTo>
                      <a:pt x="13176" y="434784"/>
                      <a:pt x="10964" y="435628"/>
                      <a:pt x="8723" y="435628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42"/>
              <p:cNvSpPr/>
              <p:nvPr/>
            </p:nvSpPr>
            <p:spPr>
              <a:xfrm>
                <a:off x="3582841" y="3671887"/>
                <a:ext cx="424969" cy="424976"/>
              </a:xfrm>
              <a:custGeom>
                <a:rect b="b" l="l" r="r" t="t"/>
                <a:pathLst>
                  <a:path extrusionOk="0" h="424976" w="424969">
                    <a:moveTo>
                      <a:pt x="8723" y="424977"/>
                    </a:moveTo>
                    <a:cubicBezTo>
                      <a:pt x="6483" y="424977"/>
                      <a:pt x="4242" y="424133"/>
                      <a:pt x="2554" y="422416"/>
                    </a:cubicBezTo>
                    <a:cubicBezTo>
                      <a:pt x="-851" y="419011"/>
                      <a:pt x="-851" y="413481"/>
                      <a:pt x="2554" y="410076"/>
                    </a:cubicBezTo>
                    <a:lnTo>
                      <a:pt x="410076" y="2554"/>
                    </a:lnTo>
                    <a:cubicBezTo>
                      <a:pt x="413481" y="-851"/>
                      <a:pt x="419011" y="-851"/>
                      <a:pt x="422416" y="2554"/>
                    </a:cubicBezTo>
                    <a:cubicBezTo>
                      <a:pt x="425821" y="5959"/>
                      <a:pt x="425821" y="11488"/>
                      <a:pt x="422416" y="14893"/>
                    </a:cubicBezTo>
                    <a:lnTo>
                      <a:pt x="14893" y="422416"/>
                    </a:lnTo>
                    <a:cubicBezTo>
                      <a:pt x="13176" y="424133"/>
                      <a:pt x="10964" y="424977"/>
                      <a:pt x="8723" y="424977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42"/>
              <p:cNvSpPr/>
              <p:nvPr/>
            </p:nvSpPr>
            <p:spPr>
              <a:xfrm>
                <a:off x="3647682" y="3713940"/>
                <a:ext cx="411844" cy="411851"/>
              </a:xfrm>
              <a:custGeom>
                <a:rect b="b" l="l" r="r" t="t"/>
                <a:pathLst>
                  <a:path extrusionOk="0" h="411851" w="411844">
                    <a:moveTo>
                      <a:pt x="8724" y="411851"/>
                    </a:moveTo>
                    <a:cubicBezTo>
                      <a:pt x="6483" y="411851"/>
                      <a:pt x="4242" y="411007"/>
                      <a:pt x="2554" y="409290"/>
                    </a:cubicBezTo>
                    <a:cubicBezTo>
                      <a:pt x="-851" y="405885"/>
                      <a:pt x="-851" y="400356"/>
                      <a:pt x="2554" y="396951"/>
                    </a:cubicBezTo>
                    <a:lnTo>
                      <a:pt x="396951" y="2554"/>
                    </a:lnTo>
                    <a:cubicBezTo>
                      <a:pt x="400356" y="-851"/>
                      <a:pt x="405885" y="-851"/>
                      <a:pt x="409290" y="2554"/>
                    </a:cubicBezTo>
                    <a:cubicBezTo>
                      <a:pt x="412695" y="5959"/>
                      <a:pt x="412695" y="11488"/>
                      <a:pt x="409290" y="14893"/>
                    </a:cubicBezTo>
                    <a:lnTo>
                      <a:pt x="14893" y="409290"/>
                    </a:lnTo>
                    <a:cubicBezTo>
                      <a:pt x="13176" y="411007"/>
                      <a:pt x="10964" y="411851"/>
                      <a:pt x="8724" y="411851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42"/>
              <p:cNvSpPr/>
              <p:nvPr/>
            </p:nvSpPr>
            <p:spPr>
              <a:xfrm>
                <a:off x="3715723" y="3763531"/>
                <a:ext cx="387980" cy="387987"/>
              </a:xfrm>
              <a:custGeom>
                <a:rect b="b" l="l" r="r" t="t"/>
                <a:pathLst>
                  <a:path extrusionOk="0" h="387987" w="387980">
                    <a:moveTo>
                      <a:pt x="8724" y="387987"/>
                    </a:moveTo>
                    <a:cubicBezTo>
                      <a:pt x="6483" y="387987"/>
                      <a:pt x="4242" y="387143"/>
                      <a:pt x="2554" y="385426"/>
                    </a:cubicBezTo>
                    <a:cubicBezTo>
                      <a:pt x="-851" y="382021"/>
                      <a:pt x="-851" y="376492"/>
                      <a:pt x="2554" y="373087"/>
                    </a:cubicBezTo>
                    <a:lnTo>
                      <a:pt x="373087" y="2554"/>
                    </a:lnTo>
                    <a:cubicBezTo>
                      <a:pt x="376492" y="-851"/>
                      <a:pt x="382021" y="-851"/>
                      <a:pt x="385426" y="2554"/>
                    </a:cubicBezTo>
                    <a:cubicBezTo>
                      <a:pt x="388831" y="5959"/>
                      <a:pt x="388831" y="11488"/>
                      <a:pt x="385426" y="14893"/>
                    </a:cubicBezTo>
                    <a:lnTo>
                      <a:pt x="14893" y="385426"/>
                    </a:lnTo>
                    <a:cubicBezTo>
                      <a:pt x="13176" y="387143"/>
                      <a:pt x="10964" y="387987"/>
                      <a:pt x="8724" y="387987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42"/>
              <p:cNvSpPr/>
              <p:nvPr/>
            </p:nvSpPr>
            <p:spPr>
              <a:xfrm>
                <a:off x="3787053" y="3900720"/>
                <a:ext cx="273228" cy="273236"/>
              </a:xfrm>
              <a:custGeom>
                <a:rect b="b" l="l" r="r" t="t"/>
                <a:pathLst>
                  <a:path extrusionOk="0" h="273236" w="273228">
                    <a:moveTo>
                      <a:pt x="8724" y="273236"/>
                    </a:moveTo>
                    <a:cubicBezTo>
                      <a:pt x="6483" y="273236"/>
                      <a:pt x="4242" y="272392"/>
                      <a:pt x="2554" y="270675"/>
                    </a:cubicBezTo>
                    <a:cubicBezTo>
                      <a:pt x="-851" y="267270"/>
                      <a:pt x="-851" y="261741"/>
                      <a:pt x="2554" y="258336"/>
                    </a:cubicBezTo>
                    <a:lnTo>
                      <a:pt x="258336" y="2554"/>
                    </a:lnTo>
                    <a:cubicBezTo>
                      <a:pt x="261741" y="-851"/>
                      <a:pt x="267270" y="-851"/>
                      <a:pt x="270675" y="2554"/>
                    </a:cubicBezTo>
                    <a:cubicBezTo>
                      <a:pt x="274080" y="5959"/>
                      <a:pt x="274080" y="11488"/>
                      <a:pt x="270675" y="14893"/>
                    </a:cubicBezTo>
                    <a:lnTo>
                      <a:pt x="14893" y="270675"/>
                    </a:lnTo>
                    <a:cubicBezTo>
                      <a:pt x="13176" y="272392"/>
                      <a:pt x="10964" y="273236"/>
                      <a:pt x="8724" y="273236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5" name="Google Shape;305;p42"/>
            <p:cNvGrpSpPr/>
            <p:nvPr/>
          </p:nvGrpSpPr>
          <p:grpSpPr>
            <a:xfrm>
              <a:off x="5042485" y="3573630"/>
              <a:ext cx="1415734" cy="827172"/>
              <a:chOff x="3862749" y="3364885"/>
              <a:chExt cx="1415734" cy="827172"/>
            </a:xfrm>
          </p:grpSpPr>
          <p:sp>
            <p:nvSpPr>
              <p:cNvPr id="306" name="Google Shape;306;p42"/>
              <p:cNvSpPr/>
              <p:nvPr/>
            </p:nvSpPr>
            <p:spPr>
              <a:xfrm>
                <a:off x="3862749" y="4112295"/>
                <a:ext cx="79755" cy="79762"/>
              </a:xfrm>
              <a:custGeom>
                <a:rect b="b" l="l" r="r" t="t"/>
                <a:pathLst>
                  <a:path extrusionOk="0" h="79762" w="79755">
                    <a:moveTo>
                      <a:pt x="8723" y="79763"/>
                    </a:moveTo>
                    <a:cubicBezTo>
                      <a:pt x="6483" y="79763"/>
                      <a:pt x="4242" y="78919"/>
                      <a:pt x="2554" y="77202"/>
                    </a:cubicBezTo>
                    <a:cubicBezTo>
                      <a:pt x="-851" y="73797"/>
                      <a:pt x="-851" y="68267"/>
                      <a:pt x="2554" y="64862"/>
                    </a:cubicBezTo>
                    <a:lnTo>
                      <a:pt x="64862" y="2554"/>
                    </a:lnTo>
                    <a:cubicBezTo>
                      <a:pt x="68267" y="-851"/>
                      <a:pt x="73797" y="-851"/>
                      <a:pt x="77202" y="2554"/>
                    </a:cubicBezTo>
                    <a:cubicBezTo>
                      <a:pt x="80607" y="5959"/>
                      <a:pt x="80607" y="11488"/>
                      <a:pt x="77202" y="14893"/>
                    </a:cubicBezTo>
                    <a:lnTo>
                      <a:pt x="14893" y="77202"/>
                    </a:lnTo>
                    <a:cubicBezTo>
                      <a:pt x="13176" y="78919"/>
                      <a:pt x="10964" y="79763"/>
                      <a:pt x="8723" y="79763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42"/>
              <p:cNvSpPr/>
              <p:nvPr/>
            </p:nvSpPr>
            <p:spPr>
              <a:xfrm>
                <a:off x="4128571" y="3577537"/>
                <a:ext cx="254894" cy="254901"/>
              </a:xfrm>
              <a:custGeom>
                <a:rect b="b" l="l" r="r" t="t"/>
                <a:pathLst>
                  <a:path extrusionOk="0" h="254901" w="254894">
                    <a:moveTo>
                      <a:pt x="8723" y="254902"/>
                    </a:moveTo>
                    <a:cubicBezTo>
                      <a:pt x="6482" y="254902"/>
                      <a:pt x="4242" y="254057"/>
                      <a:pt x="2554" y="252341"/>
                    </a:cubicBezTo>
                    <a:cubicBezTo>
                      <a:pt x="-851" y="248935"/>
                      <a:pt x="-851" y="243406"/>
                      <a:pt x="2554" y="240001"/>
                    </a:cubicBezTo>
                    <a:lnTo>
                      <a:pt x="240001" y="2554"/>
                    </a:lnTo>
                    <a:cubicBezTo>
                      <a:pt x="243406" y="-851"/>
                      <a:pt x="248935" y="-851"/>
                      <a:pt x="252341" y="2554"/>
                    </a:cubicBezTo>
                    <a:cubicBezTo>
                      <a:pt x="255745" y="5959"/>
                      <a:pt x="255745" y="11488"/>
                      <a:pt x="252341" y="14893"/>
                    </a:cubicBezTo>
                    <a:lnTo>
                      <a:pt x="14893" y="252341"/>
                    </a:lnTo>
                    <a:cubicBezTo>
                      <a:pt x="13176" y="254057"/>
                      <a:pt x="10964" y="254902"/>
                      <a:pt x="8723" y="254902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42"/>
              <p:cNvSpPr/>
              <p:nvPr/>
            </p:nvSpPr>
            <p:spPr>
              <a:xfrm>
                <a:off x="4169548" y="3464764"/>
                <a:ext cx="420458" cy="420465"/>
              </a:xfrm>
              <a:custGeom>
                <a:rect b="b" l="l" r="r" t="t"/>
                <a:pathLst>
                  <a:path extrusionOk="0" h="420465" w="420458">
                    <a:moveTo>
                      <a:pt x="8724" y="420466"/>
                    </a:moveTo>
                    <a:cubicBezTo>
                      <a:pt x="6483" y="420466"/>
                      <a:pt x="4242" y="419622"/>
                      <a:pt x="2554" y="417905"/>
                    </a:cubicBezTo>
                    <a:cubicBezTo>
                      <a:pt x="-851" y="414500"/>
                      <a:pt x="-851" y="408970"/>
                      <a:pt x="2554" y="405565"/>
                    </a:cubicBezTo>
                    <a:lnTo>
                      <a:pt x="405565" y="2554"/>
                    </a:lnTo>
                    <a:cubicBezTo>
                      <a:pt x="408970" y="-851"/>
                      <a:pt x="414500" y="-851"/>
                      <a:pt x="417905" y="2554"/>
                    </a:cubicBezTo>
                    <a:cubicBezTo>
                      <a:pt x="421310" y="5959"/>
                      <a:pt x="421310" y="11488"/>
                      <a:pt x="417905" y="14893"/>
                    </a:cubicBezTo>
                    <a:lnTo>
                      <a:pt x="14893" y="417905"/>
                    </a:lnTo>
                    <a:cubicBezTo>
                      <a:pt x="13176" y="419622"/>
                      <a:pt x="10964" y="420466"/>
                      <a:pt x="8724" y="420466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42"/>
              <p:cNvSpPr/>
              <p:nvPr/>
            </p:nvSpPr>
            <p:spPr>
              <a:xfrm>
                <a:off x="4207905" y="3412933"/>
                <a:ext cx="527701" cy="527708"/>
              </a:xfrm>
              <a:custGeom>
                <a:rect b="b" l="l" r="r" t="t"/>
                <a:pathLst>
                  <a:path extrusionOk="0" h="527708" w="527701">
                    <a:moveTo>
                      <a:pt x="8724" y="527708"/>
                    </a:moveTo>
                    <a:cubicBezTo>
                      <a:pt x="6483" y="527708"/>
                      <a:pt x="4242" y="526864"/>
                      <a:pt x="2554" y="525147"/>
                    </a:cubicBezTo>
                    <a:cubicBezTo>
                      <a:pt x="-851" y="521742"/>
                      <a:pt x="-851" y="516213"/>
                      <a:pt x="2554" y="512808"/>
                    </a:cubicBezTo>
                    <a:lnTo>
                      <a:pt x="512808" y="2554"/>
                    </a:lnTo>
                    <a:cubicBezTo>
                      <a:pt x="516213" y="-851"/>
                      <a:pt x="521742" y="-851"/>
                      <a:pt x="525148" y="2554"/>
                    </a:cubicBezTo>
                    <a:cubicBezTo>
                      <a:pt x="528552" y="5959"/>
                      <a:pt x="528552" y="11488"/>
                      <a:pt x="525148" y="14893"/>
                    </a:cubicBezTo>
                    <a:lnTo>
                      <a:pt x="14893" y="525147"/>
                    </a:lnTo>
                    <a:cubicBezTo>
                      <a:pt x="13176" y="526864"/>
                      <a:pt x="10964" y="527708"/>
                      <a:pt x="8724" y="527708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42"/>
              <p:cNvSpPr/>
              <p:nvPr/>
            </p:nvSpPr>
            <p:spPr>
              <a:xfrm>
                <a:off x="4243584" y="3384471"/>
                <a:ext cx="614252" cy="614259"/>
              </a:xfrm>
              <a:custGeom>
                <a:rect b="b" l="l" r="r" t="t"/>
                <a:pathLst>
                  <a:path extrusionOk="0" h="614259" w="614252">
                    <a:moveTo>
                      <a:pt x="8724" y="614259"/>
                    </a:moveTo>
                    <a:cubicBezTo>
                      <a:pt x="6483" y="614259"/>
                      <a:pt x="4242" y="613415"/>
                      <a:pt x="2554" y="611698"/>
                    </a:cubicBezTo>
                    <a:cubicBezTo>
                      <a:pt x="-851" y="608293"/>
                      <a:pt x="-851" y="602764"/>
                      <a:pt x="2554" y="599359"/>
                    </a:cubicBezTo>
                    <a:lnTo>
                      <a:pt x="599359" y="2554"/>
                    </a:lnTo>
                    <a:cubicBezTo>
                      <a:pt x="602764" y="-851"/>
                      <a:pt x="608293" y="-851"/>
                      <a:pt x="611698" y="2554"/>
                    </a:cubicBezTo>
                    <a:cubicBezTo>
                      <a:pt x="615103" y="5959"/>
                      <a:pt x="615103" y="11488"/>
                      <a:pt x="611698" y="14893"/>
                    </a:cubicBezTo>
                    <a:lnTo>
                      <a:pt x="14893" y="611698"/>
                    </a:lnTo>
                    <a:cubicBezTo>
                      <a:pt x="13176" y="613415"/>
                      <a:pt x="10964" y="614259"/>
                      <a:pt x="8724" y="614259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42"/>
              <p:cNvSpPr/>
              <p:nvPr/>
            </p:nvSpPr>
            <p:spPr>
              <a:xfrm>
                <a:off x="4276528" y="3369832"/>
                <a:ext cx="689714" cy="689721"/>
              </a:xfrm>
              <a:custGeom>
                <a:rect b="b" l="l" r="r" t="t"/>
                <a:pathLst>
                  <a:path extrusionOk="0" h="689721" w="689714">
                    <a:moveTo>
                      <a:pt x="8723" y="689722"/>
                    </a:moveTo>
                    <a:cubicBezTo>
                      <a:pt x="6483" y="689722"/>
                      <a:pt x="4242" y="688878"/>
                      <a:pt x="2554" y="687161"/>
                    </a:cubicBezTo>
                    <a:cubicBezTo>
                      <a:pt x="-851" y="683756"/>
                      <a:pt x="-851" y="678226"/>
                      <a:pt x="2554" y="674821"/>
                    </a:cubicBezTo>
                    <a:lnTo>
                      <a:pt x="674822" y="2554"/>
                    </a:lnTo>
                    <a:cubicBezTo>
                      <a:pt x="678227" y="-851"/>
                      <a:pt x="683756" y="-851"/>
                      <a:pt x="687161" y="2554"/>
                    </a:cubicBezTo>
                    <a:cubicBezTo>
                      <a:pt x="690566" y="5959"/>
                      <a:pt x="690566" y="11488"/>
                      <a:pt x="687161" y="14893"/>
                    </a:cubicBezTo>
                    <a:lnTo>
                      <a:pt x="14893" y="687161"/>
                    </a:lnTo>
                    <a:cubicBezTo>
                      <a:pt x="13176" y="688878"/>
                      <a:pt x="10964" y="689722"/>
                      <a:pt x="8723" y="689722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42"/>
              <p:cNvSpPr/>
              <p:nvPr/>
            </p:nvSpPr>
            <p:spPr>
              <a:xfrm>
                <a:off x="4306562" y="3364885"/>
                <a:ext cx="758396" cy="758403"/>
              </a:xfrm>
              <a:custGeom>
                <a:rect b="b" l="l" r="r" t="t"/>
                <a:pathLst>
                  <a:path extrusionOk="0" h="758403" w="758396">
                    <a:moveTo>
                      <a:pt x="8723" y="758404"/>
                    </a:moveTo>
                    <a:cubicBezTo>
                      <a:pt x="6483" y="758404"/>
                      <a:pt x="4242" y="757560"/>
                      <a:pt x="2554" y="755843"/>
                    </a:cubicBezTo>
                    <a:cubicBezTo>
                      <a:pt x="-851" y="752438"/>
                      <a:pt x="-851" y="746908"/>
                      <a:pt x="2554" y="743503"/>
                    </a:cubicBezTo>
                    <a:lnTo>
                      <a:pt x="743504" y="2554"/>
                    </a:lnTo>
                    <a:cubicBezTo>
                      <a:pt x="746908" y="-851"/>
                      <a:pt x="752438" y="-851"/>
                      <a:pt x="755843" y="2554"/>
                    </a:cubicBezTo>
                    <a:cubicBezTo>
                      <a:pt x="759248" y="5959"/>
                      <a:pt x="759248" y="11488"/>
                      <a:pt x="755843" y="14893"/>
                    </a:cubicBezTo>
                    <a:lnTo>
                      <a:pt x="14893" y="755843"/>
                    </a:lnTo>
                    <a:cubicBezTo>
                      <a:pt x="13176" y="757560"/>
                      <a:pt x="10964" y="758404"/>
                      <a:pt x="8723" y="758404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42"/>
              <p:cNvSpPr/>
              <p:nvPr/>
            </p:nvSpPr>
            <p:spPr>
              <a:xfrm>
                <a:off x="4333482" y="3367358"/>
                <a:ext cx="822771" cy="822778"/>
              </a:xfrm>
              <a:custGeom>
                <a:rect b="b" l="l" r="r" t="t"/>
                <a:pathLst>
                  <a:path extrusionOk="0" h="822778" w="822771">
                    <a:moveTo>
                      <a:pt x="8723" y="822779"/>
                    </a:moveTo>
                    <a:cubicBezTo>
                      <a:pt x="6483" y="822779"/>
                      <a:pt x="4242" y="821935"/>
                      <a:pt x="2554" y="820218"/>
                    </a:cubicBezTo>
                    <a:cubicBezTo>
                      <a:pt x="-851" y="816813"/>
                      <a:pt x="-851" y="811283"/>
                      <a:pt x="2554" y="807878"/>
                    </a:cubicBezTo>
                    <a:lnTo>
                      <a:pt x="807878" y="2554"/>
                    </a:lnTo>
                    <a:cubicBezTo>
                      <a:pt x="811283" y="-851"/>
                      <a:pt x="816813" y="-851"/>
                      <a:pt x="820218" y="2554"/>
                    </a:cubicBezTo>
                    <a:cubicBezTo>
                      <a:pt x="823623" y="5959"/>
                      <a:pt x="823623" y="11488"/>
                      <a:pt x="820218" y="14893"/>
                    </a:cubicBezTo>
                    <a:lnTo>
                      <a:pt x="14893" y="820218"/>
                    </a:lnTo>
                    <a:cubicBezTo>
                      <a:pt x="13176" y="821935"/>
                      <a:pt x="10964" y="822779"/>
                      <a:pt x="8723" y="822779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42"/>
              <p:cNvSpPr/>
              <p:nvPr/>
            </p:nvSpPr>
            <p:spPr>
              <a:xfrm>
                <a:off x="4444799" y="3375856"/>
                <a:ext cx="796695" cy="796702"/>
              </a:xfrm>
              <a:custGeom>
                <a:rect b="b" l="l" r="r" t="t"/>
                <a:pathLst>
                  <a:path extrusionOk="0" h="796702" w="796695">
                    <a:moveTo>
                      <a:pt x="8723" y="796703"/>
                    </a:moveTo>
                    <a:cubicBezTo>
                      <a:pt x="6483" y="796703"/>
                      <a:pt x="4242" y="795859"/>
                      <a:pt x="2554" y="794142"/>
                    </a:cubicBezTo>
                    <a:cubicBezTo>
                      <a:pt x="-851" y="790737"/>
                      <a:pt x="-851" y="785207"/>
                      <a:pt x="2554" y="781802"/>
                    </a:cubicBezTo>
                    <a:lnTo>
                      <a:pt x="781803" y="2554"/>
                    </a:lnTo>
                    <a:cubicBezTo>
                      <a:pt x="785207" y="-851"/>
                      <a:pt x="790737" y="-851"/>
                      <a:pt x="794142" y="2554"/>
                    </a:cubicBezTo>
                    <a:cubicBezTo>
                      <a:pt x="797547" y="5959"/>
                      <a:pt x="797547" y="11488"/>
                      <a:pt x="794142" y="14893"/>
                    </a:cubicBezTo>
                    <a:lnTo>
                      <a:pt x="14893" y="794142"/>
                    </a:lnTo>
                    <a:cubicBezTo>
                      <a:pt x="13176" y="795859"/>
                      <a:pt x="10964" y="796703"/>
                      <a:pt x="8723" y="796703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42"/>
              <p:cNvSpPr/>
              <p:nvPr/>
            </p:nvSpPr>
            <p:spPr>
              <a:xfrm>
                <a:off x="4585335" y="3432635"/>
                <a:ext cx="693148" cy="693156"/>
              </a:xfrm>
              <a:custGeom>
                <a:rect b="b" l="l" r="r" t="t"/>
                <a:pathLst>
                  <a:path extrusionOk="0" h="693156" w="693148">
                    <a:moveTo>
                      <a:pt x="8724" y="693156"/>
                    </a:moveTo>
                    <a:cubicBezTo>
                      <a:pt x="6483" y="693156"/>
                      <a:pt x="4242" y="692312"/>
                      <a:pt x="2554" y="690595"/>
                    </a:cubicBezTo>
                    <a:cubicBezTo>
                      <a:pt x="-851" y="687190"/>
                      <a:pt x="-851" y="681661"/>
                      <a:pt x="2554" y="678256"/>
                    </a:cubicBezTo>
                    <a:lnTo>
                      <a:pt x="678256" y="2554"/>
                    </a:lnTo>
                    <a:cubicBezTo>
                      <a:pt x="681661" y="-851"/>
                      <a:pt x="687190" y="-851"/>
                      <a:pt x="690595" y="2554"/>
                    </a:cubicBezTo>
                    <a:cubicBezTo>
                      <a:pt x="694000" y="5959"/>
                      <a:pt x="694000" y="11488"/>
                      <a:pt x="690595" y="14893"/>
                    </a:cubicBezTo>
                    <a:lnTo>
                      <a:pt x="14893" y="690595"/>
                    </a:lnTo>
                    <a:cubicBezTo>
                      <a:pt x="13176" y="692312"/>
                      <a:pt x="10964" y="693156"/>
                      <a:pt x="8724" y="693156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42"/>
              <p:cNvSpPr/>
              <p:nvPr/>
            </p:nvSpPr>
            <p:spPr>
              <a:xfrm>
                <a:off x="4779070" y="3629543"/>
                <a:ext cx="396303" cy="396310"/>
              </a:xfrm>
              <a:custGeom>
                <a:rect b="b" l="l" r="r" t="t"/>
                <a:pathLst>
                  <a:path extrusionOk="0" h="396310" w="396303">
                    <a:moveTo>
                      <a:pt x="8724" y="396311"/>
                    </a:moveTo>
                    <a:cubicBezTo>
                      <a:pt x="6483" y="396311"/>
                      <a:pt x="4242" y="395467"/>
                      <a:pt x="2554" y="393749"/>
                    </a:cubicBezTo>
                    <a:cubicBezTo>
                      <a:pt x="-851" y="390345"/>
                      <a:pt x="-851" y="384815"/>
                      <a:pt x="2554" y="381410"/>
                    </a:cubicBezTo>
                    <a:lnTo>
                      <a:pt x="381410" y="2554"/>
                    </a:lnTo>
                    <a:cubicBezTo>
                      <a:pt x="384815" y="-851"/>
                      <a:pt x="390345" y="-851"/>
                      <a:pt x="393749" y="2554"/>
                    </a:cubicBezTo>
                    <a:cubicBezTo>
                      <a:pt x="397155" y="5959"/>
                      <a:pt x="397155" y="11488"/>
                      <a:pt x="393749" y="14893"/>
                    </a:cubicBezTo>
                    <a:lnTo>
                      <a:pt x="14893" y="393749"/>
                    </a:lnTo>
                    <a:cubicBezTo>
                      <a:pt x="13176" y="395467"/>
                      <a:pt x="10964" y="396311"/>
                      <a:pt x="8724" y="396311"/>
                    </a:cubicBezTo>
                    <a:close/>
                  </a:path>
                </a:pathLst>
              </a:custGeom>
              <a:solidFill>
                <a:srgbClr val="F3D5D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7" name="Google Shape;317;p42"/>
            <p:cNvGrpSpPr/>
            <p:nvPr/>
          </p:nvGrpSpPr>
          <p:grpSpPr>
            <a:xfrm>
              <a:off x="5004972" y="4392661"/>
              <a:ext cx="601417" cy="1188888"/>
              <a:chOff x="3825236" y="4183916"/>
              <a:chExt cx="601417" cy="1188888"/>
            </a:xfrm>
          </p:grpSpPr>
          <p:sp>
            <p:nvSpPr>
              <p:cNvPr id="318" name="Google Shape;318;p42"/>
              <p:cNvSpPr/>
              <p:nvPr/>
            </p:nvSpPr>
            <p:spPr>
              <a:xfrm>
                <a:off x="3873633" y="4188602"/>
                <a:ext cx="86303" cy="86310"/>
              </a:xfrm>
              <a:custGeom>
                <a:rect b="b" l="l" r="r" t="t"/>
                <a:pathLst>
                  <a:path extrusionOk="0" h="86310" w="86303">
                    <a:moveTo>
                      <a:pt x="8724" y="86311"/>
                    </a:moveTo>
                    <a:cubicBezTo>
                      <a:pt x="6483" y="86311"/>
                      <a:pt x="4242" y="85467"/>
                      <a:pt x="2554" y="83750"/>
                    </a:cubicBezTo>
                    <a:cubicBezTo>
                      <a:pt x="-851" y="80345"/>
                      <a:pt x="-851" y="74815"/>
                      <a:pt x="2554" y="71410"/>
                    </a:cubicBezTo>
                    <a:lnTo>
                      <a:pt x="71410" y="2554"/>
                    </a:lnTo>
                    <a:cubicBezTo>
                      <a:pt x="74815" y="-851"/>
                      <a:pt x="80345" y="-851"/>
                      <a:pt x="83750" y="2554"/>
                    </a:cubicBezTo>
                    <a:cubicBezTo>
                      <a:pt x="87155" y="5959"/>
                      <a:pt x="87155" y="11488"/>
                      <a:pt x="83750" y="14893"/>
                    </a:cubicBezTo>
                    <a:lnTo>
                      <a:pt x="14893" y="83750"/>
                    </a:lnTo>
                    <a:cubicBezTo>
                      <a:pt x="13176" y="85467"/>
                      <a:pt x="10964" y="86311"/>
                      <a:pt x="8724" y="86311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42"/>
              <p:cNvSpPr/>
              <p:nvPr/>
            </p:nvSpPr>
            <p:spPr>
              <a:xfrm>
                <a:off x="3845899" y="4197653"/>
                <a:ext cx="198784" cy="198791"/>
              </a:xfrm>
              <a:custGeom>
                <a:rect b="b" l="l" r="r" t="t"/>
                <a:pathLst>
                  <a:path extrusionOk="0" h="198791" w="198784">
                    <a:moveTo>
                      <a:pt x="8723" y="198792"/>
                    </a:moveTo>
                    <a:cubicBezTo>
                      <a:pt x="6482" y="198792"/>
                      <a:pt x="4242" y="197948"/>
                      <a:pt x="2554" y="196231"/>
                    </a:cubicBezTo>
                    <a:cubicBezTo>
                      <a:pt x="-851" y="192826"/>
                      <a:pt x="-851" y="187296"/>
                      <a:pt x="2554" y="183892"/>
                    </a:cubicBezTo>
                    <a:lnTo>
                      <a:pt x="183891" y="2554"/>
                    </a:lnTo>
                    <a:cubicBezTo>
                      <a:pt x="187296" y="-851"/>
                      <a:pt x="192826" y="-851"/>
                      <a:pt x="196231" y="2554"/>
                    </a:cubicBezTo>
                    <a:cubicBezTo>
                      <a:pt x="199636" y="5959"/>
                      <a:pt x="199636" y="11488"/>
                      <a:pt x="196231" y="14893"/>
                    </a:cubicBezTo>
                    <a:lnTo>
                      <a:pt x="14893" y="196231"/>
                    </a:lnTo>
                    <a:cubicBezTo>
                      <a:pt x="13176" y="197948"/>
                      <a:pt x="10964" y="198792"/>
                      <a:pt x="8723" y="198792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42"/>
              <p:cNvSpPr/>
              <p:nvPr/>
            </p:nvSpPr>
            <p:spPr>
              <a:xfrm>
                <a:off x="3829951" y="4201436"/>
                <a:ext cx="304688" cy="304695"/>
              </a:xfrm>
              <a:custGeom>
                <a:rect b="b" l="l" r="r" t="t"/>
                <a:pathLst>
                  <a:path extrusionOk="0" h="304695" w="304688">
                    <a:moveTo>
                      <a:pt x="8724" y="304696"/>
                    </a:moveTo>
                    <a:cubicBezTo>
                      <a:pt x="6483" y="304696"/>
                      <a:pt x="4242" y="303852"/>
                      <a:pt x="2554" y="302135"/>
                    </a:cubicBezTo>
                    <a:cubicBezTo>
                      <a:pt x="-851" y="298730"/>
                      <a:pt x="-851" y="293200"/>
                      <a:pt x="2554" y="289795"/>
                    </a:cubicBezTo>
                    <a:lnTo>
                      <a:pt x="289795" y="2554"/>
                    </a:lnTo>
                    <a:cubicBezTo>
                      <a:pt x="293201" y="-851"/>
                      <a:pt x="298730" y="-851"/>
                      <a:pt x="302135" y="2554"/>
                    </a:cubicBezTo>
                    <a:cubicBezTo>
                      <a:pt x="305540" y="5959"/>
                      <a:pt x="305540" y="11488"/>
                      <a:pt x="302135" y="14893"/>
                    </a:cubicBezTo>
                    <a:lnTo>
                      <a:pt x="14893" y="302135"/>
                    </a:lnTo>
                    <a:cubicBezTo>
                      <a:pt x="13176" y="303852"/>
                      <a:pt x="10964" y="304696"/>
                      <a:pt x="8724" y="304696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42"/>
              <p:cNvSpPr/>
              <p:nvPr/>
            </p:nvSpPr>
            <p:spPr>
              <a:xfrm>
                <a:off x="3825236" y="4197653"/>
                <a:ext cx="406954" cy="406962"/>
              </a:xfrm>
              <a:custGeom>
                <a:rect b="b" l="l" r="r" t="t"/>
                <a:pathLst>
                  <a:path extrusionOk="0" h="406962" w="406954">
                    <a:moveTo>
                      <a:pt x="8724" y="406962"/>
                    </a:moveTo>
                    <a:cubicBezTo>
                      <a:pt x="6483" y="406962"/>
                      <a:pt x="4242" y="406118"/>
                      <a:pt x="2554" y="404401"/>
                    </a:cubicBezTo>
                    <a:cubicBezTo>
                      <a:pt x="-851" y="400996"/>
                      <a:pt x="-851" y="395467"/>
                      <a:pt x="2554" y="392062"/>
                    </a:cubicBezTo>
                    <a:lnTo>
                      <a:pt x="392062" y="2554"/>
                    </a:lnTo>
                    <a:cubicBezTo>
                      <a:pt x="395467" y="-851"/>
                      <a:pt x="400996" y="-851"/>
                      <a:pt x="404401" y="2554"/>
                    </a:cubicBezTo>
                    <a:cubicBezTo>
                      <a:pt x="407806" y="5959"/>
                      <a:pt x="407806" y="11488"/>
                      <a:pt x="404401" y="14893"/>
                    </a:cubicBezTo>
                    <a:lnTo>
                      <a:pt x="14893" y="404401"/>
                    </a:lnTo>
                    <a:cubicBezTo>
                      <a:pt x="13176" y="406118"/>
                      <a:pt x="10964" y="406962"/>
                      <a:pt x="8724" y="406962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42"/>
              <p:cNvSpPr/>
              <p:nvPr/>
            </p:nvSpPr>
            <p:spPr>
              <a:xfrm>
                <a:off x="3827855" y="4183916"/>
                <a:ext cx="511811" cy="511818"/>
              </a:xfrm>
              <a:custGeom>
                <a:rect b="b" l="l" r="r" t="t"/>
                <a:pathLst>
                  <a:path extrusionOk="0" h="511818" w="511811">
                    <a:moveTo>
                      <a:pt x="8723" y="511818"/>
                    </a:moveTo>
                    <a:cubicBezTo>
                      <a:pt x="6483" y="511818"/>
                      <a:pt x="4242" y="510974"/>
                      <a:pt x="2554" y="509257"/>
                    </a:cubicBezTo>
                    <a:cubicBezTo>
                      <a:pt x="-851" y="505852"/>
                      <a:pt x="-851" y="500323"/>
                      <a:pt x="2554" y="496918"/>
                    </a:cubicBezTo>
                    <a:lnTo>
                      <a:pt x="496918" y="2554"/>
                    </a:lnTo>
                    <a:cubicBezTo>
                      <a:pt x="500323" y="-851"/>
                      <a:pt x="505852" y="-851"/>
                      <a:pt x="509257" y="2554"/>
                    </a:cubicBezTo>
                    <a:cubicBezTo>
                      <a:pt x="512662" y="5959"/>
                      <a:pt x="512662" y="11488"/>
                      <a:pt x="509257" y="14893"/>
                    </a:cubicBezTo>
                    <a:lnTo>
                      <a:pt x="14893" y="509257"/>
                    </a:lnTo>
                    <a:cubicBezTo>
                      <a:pt x="13176" y="510974"/>
                      <a:pt x="10964" y="511818"/>
                      <a:pt x="8723" y="511818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42"/>
              <p:cNvSpPr/>
              <p:nvPr/>
            </p:nvSpPr>
            <p:spPr>
              <a:xfrm>
                <a:off x="3836440" y="4242936"/>
                <a:ext cx="538003" cy="538039"/>
              </a:xfrm>
              <a:custGeom>
                <a:rect b="b" l="l" r="r" t="t"/>
                <a:pathLst>
                  <a:path extrusionOk="0" h="538039" w="538003">
                    <a:moveTo>
                      <a:pt x="8723" y="538011"/>
                    </a:moveTo>
                    <a:cubicBezTo>
                      <a:pt x="6482" y="538011"/>
                      <a:pt x="4242" y="537167"/>
                      <a:pt x="2554" y="535450"/>
                    </a:cubicBezTo>
                    <a:cubicBezTo>
                      <a:pt x="-851" y="532045"/>
                      <a:pt x="-851" y="526515"/>
                      <a:pt x="2554" y="523110"/>
                    </a:cubicBezTo>
                    <a:lnTo>
                      <a:pt x="523110" y="2554"/>
                    </a:lnTo>
                    <a:cubicBezTo>
                      <a:pt x="526515" y="-851"/>
                      <a:pt x="532045" y="-851"/>
                      <a:pt x="535450" y="2554"/>
                    </a:cubicBezTo>
                    <a:cubicBezTo>
                      <a:pt x="538855" y="5959"/>
                      <a:pt x="538855" y="11488"/>
                      <a:pt x="535450" y="14893"/>
                    </a:cubicBezTo>
                    <a:lnTo>
                      <a:pt x="14893" y="535479"/>
                    </a:lnTo>
                    <a:cubicBezTo>
                      <a:pt x="13176" y="537196"/>
                      <a:pt x="10964" y="538040"/>
                      <a:pt x="8723" y="538040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42"/>
              <p:cNvSpPr/>
              <p:nvPr/>
            </p:nvSpPr>
            <p:spPr>
              <a:xfrm>
                <a:off x="3850031" y="4316856"/>
                <a:ext cx="544260" cy="544267"/>
              </a:xfrm>
              <a:custGeom>
                <a:rect b="b" l="l" r="r" t="t"/>
                <a:pathLst>
                  <a:path extrusionOk="0" h="544267" w="544260">
                    <a:moveTo>
                      <a:pt x="8723" y="544268"/>
                    </a:moveTo>
                    <a:cubicBezTo>
                      <a:pt x="6483" y="544268"/>
                      <a:pt x="4242" y="543424"/>
                      <a:pt x="2554" y="541707"/>
                    </a:cubicBezTo>
                    <a:cubicBezTo>
                      <a:pt x="-851" y="538302"/>
                      <a:pt x="-851" y="532772"/>
                      <a:pt x="2554" y="529367"/>
                    </a:cubicBezTo>
                    <a:lnTo>
                      <a:pt x="529367" y="2554"/>
                    </a:lnTo>
                    <a:cubicBezTo>
                      <a:pt x="532772" y="-851"/>
                      <a:pt x="538302" y="-851"/>
                      <a:pt x="541707" y="2554"/>
                    </a:cubicBezTo>
                    <a:cubicBezTo>
                      <a:pt x="545112" y="5959"/>
                      <a:pt x="545112" y="11488"/>
                      <a:pt x="541707" y="14893"/>
                    </a:cubicBezTo>
                    <a:lnTo>
                      <a:pt x="14893" y="541707"/>
                    </a:lnTo>
                    <a:cubicBezTo>
                      <a:pt x="13176" y="543424"/>
                      <a:pt x="10964" y="544268"/>
                      <a:pt x="8723" y="544268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42"/>
              <p:cNvSpPr/>
              <p:nvPr/>
            </p:nvSpPr>
            <p:spPr>
              <a:xfrm>
                <a:off x="3867987" y="4394968"/>
                <a:ext cx="541961" cy="541968"/>
              </a:xfrm>
              <a:custGeom>
                <a:rect b="b" l="l" r="r" t="t"/>
                <a:pathLst>
                  <a:path extrusionOk="0" h="541968" w="541961">
                    <a:moveTo>
                      <a:pt x="8724" y="541969"/>
                    </a:moveTo>
                    <a:cubicBezTo>
                      <a:pt x="6483" y="541969"/>
                      <a:pt x="4242" y="541124"/>
                      <a:pt x="2554" y="539407"/>
                    </a:cubicBezTo>
                    <a:cubicBezTo>
                      <a:pt x="-851" y="536003"/>
                      <a:pt x="-851" y="530473"/>
                      <a:pt x="2554" y="527068"/>
                    </a:cubicBezTo>
                    <a:lnTo>
                      <a:pt x="527068" y="2554"/>
                    </a:lnTo>
                    <a:cubicBezTo>
                      <a:pt x="530473" y="-851"/>
                      <a:pt x="536003" y="-851"/>
                      <a:pt x="539408" y="2554"/>
                    </a:cubicBezTo>
                    <a:cubicBezTo>
                      <a:pt x="542813" y="5959"/>
                      <a:pt x="542813" y="11488"/>
                      <a:pt x="539408" y="14893"/>
                    </a:cubicBezTo>
                    <a:lnTo>
                      <a:pt x="14893" y="539407"/>
                    </a:lnTo>
                    <a:cubicBezTo>
                      <a:pt x="13176" y="541124"/>
                      <a:pt x="10964" y="541969"/>
                      <a:pt x="8724" y="541969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42"/>
              <p:cNvSpPr/>
              <p:nvPr/>
            </p:nvSpPr>
            <p:spPr>
              <a:xfrm>
                <a:off x="3889756" y="4477793"/>
                <a:ext cx="531106" cy="531113"/>
              </a:xfrm>
              <a:custGeom>
                <a:rect b="b" l="l" r="r" t="t"/>
                <a:pathLst>
                  <a:path extrusionOk="0" h="531113" w="531106">
                    <a:moveTo>
                      <a:pt x="8723" y="531113"/>
                    </a:moveTo>
                    <a:cubicBezTo>
                      <a:pt x="6482" y="531113"/>
                      <a:pt x="4242" y="530270"/>
                      <a:pt x="2554" y="528552"/>
                    </a:cubicBezTo>
                    <a:cubicBezTo>
                      <a:pt x="-851" y="525147"/>
                      <a:pt x="-851" y="519618"/>
                      <a:pt x="2554" y="516213"/>
                    </a:cubicBezTo>
                    <a:lnTo>
                      <a:pt x="516213" y="2554"/>
                    </a:lnTo>
                    <a:cubicBezTo>
                      <a:pt x="519618" y="-851"/>
                      <a:pt x="525147" y="-851"/>
                      <a:pt x="528552" y="2554"/>
                    </a:cubicBezTo>
                    <a:cubicBezTo>
                      <a:pt x="531957" y="5959"/>
                      <a:pt x="531957" y="11488"/>
                      <a:pt x="528552" y="14893"/>
                    </a:cubicBezTo>
                    <a:lnTo>
                      <a:pt x="14893" y="528552"/>
                    </a:lnTo>
                    <a:cubicBezTo>
                      <a:pt x="13176" y="530270"/>
                      <a:pt x="10964" y="531113"/>
                      <a:pt x="8723" y="531113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42"/>
              <p:cNvSpPr/>
              <p:nvPr/>
            </p:nvSpPr>
            <p:spPr>
              <a:xfrm>
                <a:off x="3914988" y="4565770"/>
                <a:ext cx="511665" cy="511672"/>
              </a:xfrm>
              <a:custGeom>
                <a:rect b="b" l="l" r="r" t="t"/>
                <a:pathLst>
                  <a:path extrusionOk="0" h="511672" w="511665">
                    <a:moveTo>
                      <a:pt x="8723" y="511673"/>
                    </a:moveTo>
                    <a:cubicBezTo>
                      <a:pt x="6482" y="511673"/>
                      <a:pt x="4242" y="510829"/>
                      <a:pt x="2554" y="509112"/>
                    </a:cubicBezTo>
                    <a:cubicBezTo>
                      <a:pt x="-851" y="505707"/>
                      <a:pt x="-851" y="500178"/>
                      <a:pt x="2554" y="496772"/>
                    </a:cubicBezTo>
                    <a:lnTo>
                      <a:pt x="496772" y="2554"/>
                    </a:lnTo>
                    <a:cubicBezTo>
                      <a:pt x="500177" y="-851"/>
                      <a:pt x="505707" y="-851"/>
                      <a:pt x="509112" y="2554"/>
                    </a:cubicBezTo>
                    <a:cubicBezTo>
                      <a:pt x="512517" y="5959"/>
                      <a:pt x="512517" y="11488"/>
                      <a:pt x="509112" y="14893"/>
                    </a:cubicBezTo>
                    <a:lnTo>
                      <a:pt x="14893" y="509112"/>
                    </a:lnTo>
                    <a:cubicBezTo>
                      <a:pt x="13176" y="510829"/>
                      <a:pt x="10964" y="511673"/>
                      <a:pt x="8723" y="511673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42"/>
              <p:cNvSpPr/>
              <p:nvPr/>
            </p:nvSpPr>
            <p:spPr>
              <a:xfrm>
                <a:off x="3943538" y="4661197"/>
                <a:ext cx="481457" cy="481464"/>
              </a:xfrm>
              <a:custGeom>
                <a:rect b="b" l="l" r="r" t="t"/>
                <a:pathLst>
                  <a:path extrusionOk="0" h="481464" w="481457">
                    <a:moveTo>
                      <a:pt x="8723" y="481465"/>
                    </a:moveTo>
                    <a:cubicBezTo>
                      <a:pt x="6483" y="481465"/>
                      <a:pt x="4242" y="480621"/>
                      <a:pt x="2554" y="478904"/>
                    </a:cubicBezTo>
                    <a:cubicBezTo>
                      <a:pt x="-851" y="475498"/>
                      <a:pt x="-851" y="469969"/>
                      <a:pt x="2554" y="466564"/>
                    </a:cubicBezTo>
                    <a:lnTo>
                      <a:pt x="466564" y="2554"/>
                    </a:lnTo>
                    <a:cubicBezTo>
                      <a:pt x="469969" y="-851"/>
                      <a:pt x="475499" y="-851"/>
                      <a:pt x="478903" y="2554"/>
                    </a:cubicBezTo>
                    <a:cubicBezTo>
                      <a:pt x="482309" y="5959"/>
                      <a:pt x="482309" y="11488"/>
                      <a:pt x="478903" y="14893"/>
                    </a:cubicBezTo>
                    <a:lnTo>
                      <a:pt x="14893" y="478904"/>
                    </a:lnTo>
                    <a:cubicBezTo>
                      <a:pt x="13176" y="480621"/>
                      <a:pt x="10964" y="481465"/>
                      <a:pt x="8723" y="481465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42"/>
              <p:cNvSpPr/>
              <p:nvPr/>
            </p:nvSpPr>
            <p:spPr>
              <a:xfrm>
                <a:off x="3975027" y="4764744"/>
                <a:ext cx="440189" cy="440196"/>
              </a:xfrm>
              <a:custGeom>
                <a:rect b="b" l="l" r="r" t="t"/>
                <a:pathLst>
                  <a:path extrusionOk="0" h="440196" w="440189">
                    <a:moveTo>
                      <a:pt x="8723" y="440197"/>
                    </a:moveTo>
                    <a:cubicBezTo>
                      <a:pt x="6482" y="440197"/>
                      <a:pt x="4242" y="439353"/>
                      <a:pt x="2554" y="437636"/>
                    </a:cubicBezTo>
                    <a:cubicBezTo>
                      <a:pt x="-851" y="434231"/>
                      <a:pt x="-851" y="428702"/>
                      <a:pt x="2554" y="425297"/>
                    </a:cubicBezTo>
                    <a:lnTo>
                      <a:pt x="425297" y="2554"/>
                    </a:lnTo>
                    <a:cubicBezTo>
                      <a:pt x="428702" y="-851"/>
                      <a:pt x="434231" y="-851"/>
                      <a:pt x="437636" y="2554"/>
                    </a:cubicBezTo>
                    <a:cubicBezTo>
                      <a:pt x="441041" y="5959"/>
                      <a:pt x="441041" y="11488"/>
                      <a:pt x="437636" y="14893"/>
                    </a:cubicBezTo>
                    <a:lnTo>
                      <a:pt x="14893" y="437636"/>
                    </a:lnTo>
                    <a:cubicBezTo>
                      <a:pt x="13176" y="439353"/>
                      <a:pt x="10964" y="440197"/>
                      <a:pt x="8723" y="440197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42"/>
              <p:cNvSpPr/>
              <p:nvPr/>
            </p:nvSpPr>
            <p:spPr>
              <a:xfrm>
                <a:off x="4009455" y="4879466"/>
                <a:ext cx="384807" cy="384815"/>
              </a:xfrm>
              <a:custGeom>
                <a:rect b="b" l="l" r="r" t="t"/>
                <a:pathLst>
                  <a:path extrusionOk="0" h="384815" w="384807">
                    <a:moveTo>
                      <a:pt x="8724" y="384815"/>
                    </a:moveTo>
                    <a:cubicBezTo>
                      <a:pt x="6483" y="384815"/>
                      <a:pt x="4242" y="383971"/>
                      <a:pt x="2554" y="382254"/>
                    </a:cubicBezTo>
                    <a:cubicBezTo>
                      <a:pt x="-851" y="378849"/>
                      <a:pt x="-851" y="373320"/>
                      <a:pt x="2554" y="369915"/>
                    </a:cubicBezTo>
                    <a:lnTo>
                      <a:pt x="369915" y="2554"/>
                    </a:lnTo>
                    <a:cubicBezTo>
                      <a:pt x="373320" y="-851"/>
                      <a:pt x="378849" y="-851"/>
                      <a:pt x="382254" y="2554"/>
                    </a:cubicBezTo>
                    <a:cubicBezTo>
                      <a:pt x="385659" y="5959"/>
                      <a:pt x="385659" y="11489"/>
                      <a:pt x="382254" y="14893"/>
                    </a:cubicBezTo>
                    <a:lnTo>
                      <a:pt x="14893" y="382254"/>
                    </a:lnTo>
                    <a:cubicBezTo>
                      <a:pt x="13176" y="383971"/>
                      <a:pt x="10964" y="384815"/>
                      <a:pt x="8724" y="384815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42"/>
              <p:cNvSpPr/>
              <p:nvPr/>
            </p:nvSpPr>
            <p:spPr>
              <a:xfrm>
                <a:off x="4046590" y="5012814"/>
                <a:ext cx="308093" cy="308100"/>
              </a:xfrm>
              <a:custGeom>
                <a:rect b="b" l="l" r="r" t="t"/>
                <a:pathLst>
                  <a:path extrusionOk="0" h="308100" w="308093">
                    <a:moveTo>
                      <a:pt x="8724" y="308101"/>
                    </a:moveTo>
                    <a:cubicBezTo>
                      <a:pt x="6483" y="308101"/>
                      <a:pt x="4242" y="307257"/>
                      <a:pt x="2554" y="305540"/>
                    </a:cubicBezTo>
                    <a:cubicBezTo>
                      <a:pt x="-851" y="302135"/>
                      <a:pt x="-851" y="296605"/>
                      <a:pt x="2554" y="293201"/>
                    </a:cubicBezTo>
                    <a:lnTo>
                      <a:pt x="293201" y="2554"/>
                    </a:lnTo>
                    <a:cubicBezTo>
                      <a:pt x="296605" y="-851"/>
                      <a:pt x="302135" y="-851"/>
                      <a:pt x="305540" y="2554"/>
                    </a:cubicBezTo>
                    <a:cubicBezTo>
                      <a:pt x="308945" y="5959"/>
                      <a:pt x="308945" y="11488"/>
                      <a:pt x="305540" y="14893"/>
                    </a:cubicBezTo>
                    <a:lnTo>
                      <a:pt x="14893" y="305540"/>
                    </a:lnTo>
                    <a:cubicBezTo>
                      <a:pt x="13176" y="307257"/>
                      <a:pt x="10964" y="308101"/>
                      <a:pt x="8724" y="308101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42"/>
              <p:cNvSpPr/>
              <p:nvPr/>
            </p:nvSpPr>
            <p:spPr>
              <a:xfrm>
                <a:off x="4088468" y="5181055"/>
                <a:ext cx="191741" cy="191749"/>
              </a:xfrm>
              <a:custGeom>
                <a:rect b="b" l="l" r="r" t="t"/>
                <a:pathLst>
                  <a:path extrusionOk="0" h="191749" w="191741">
                    <a:moveTo>
                      <a:pt x="8723" y="191749"/>
                    </a:moveTo>
                    <a:cubicBezTo>
                      <a:pt x="6483" y="191749"/>
                      <a:pt x="4242" y="190905"/>
                      <a:pt x="2554" y="189188"/>
                    </a:cubicBezTo>
                    <a:cubicBezTo>
                      <a:pt x="-851" y="185783"/>
                      <a:pt x="-851" y="180254"/>
                      <a:pt x="2554" y="176849"/>
                    </a:cubicBezTo>
                    <a:lnTo>
                      <a:pt x="176849" y="2554"/>
                    </a:lnTo>
                    <a:cubicBezTo>
                      <a:pt x="180254" y="-851"/>
                      <a:pt x="185783" y="-851"/>
                      <a:pt x="189188" y="2554"/>
                    </a:cubicBezTo>
                    <a:cubicBezTo>
                      <a:pt x="192593" y="5959"/>
                      <a:pt x="192593" y="11489"/>
                      <a:pt x="189188" y="14893"/>
                    </a:cubicBezTo>
                    <a:lnTo>
                      <a:pt x="14893" y="189188"/>
                    </a:lnTo>
                    <a:cubicBezTo>
                      <a:pt x="13176" y="190905"/>
                      <a:pt x="10964" y="191749"/>
                      <a:pt x="8723" y="191749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3" name="Google Shape;333;p42"/>
            <p:cNvGrpSpPr/>
            <p:nvPr/>
          </p:nvGrpSpPr>
          <p:grpSpPr>
            <a:xfrm>
              <a:off x="3112872" y="1934279"/>
              <a:ext cx="4385587" cy="4132786"/>
              <a:chOff x="1933136" y="1725534"/>
              <a:chExt cx="4385587" cy="4132786"/>
            </a:xfrm>
          </p:grpSpPr>
          <p:sp>
            <p:nvSpPr>
              <p:cNvPr id="334" name="Google Shape;334;p42"/>
              <p:cNvSpPr/>
              <p:nvPr/>
            </p:nvSpPr>
            <p:spPr>
              <a:xfrm>
                <a:off x="2875236" y="1725534"/>
                <a:ext cx="2501447" cy="2449586"/>
              </a:xfrm>
              <a:custGeom>
                <a:rect b="b" l="l" r="r" t="t"/>
                <a:pathLst>
                  <a:path extrusionOk="0" h="2449586" w="2501447">
                    <a:moveTo>
                      <a:pt x="1606080" y="2449587"/>
                    </a:moveTo>
                    <a:cubicBezTo>
                      <a:pt x="1598571" y="2449587"/>
                      <a:pt x="1591645" y="2444698"/>
                      <a:pt x="1589375" y="2437131"/>
                    </a:cubicBezTo>
                    <a:cubicBezTo>
                      <a:pt x="1586610" y="2427905"/>
                      <a:pt x="1591849" y="2418156"/>
                      <a:pt x="1601074" y="2415391"/>
                    </a:cubicBezTo>
                    <a:cubicBezTo>
                      <a:pt x="1846146" y="2341762"/>
                      <a:pt x="2066511" y="2188130"/>
                      <a:pt x="2221598" y="1982812"/>
                    </a:cubicBezTo>
                    <a:cubicBezTo>
                      <a:pt x="2381865" y="1770596"/>
                      <a:pt x="2466583" y="1517463"/>
                      <a:pt x="2466583" y="1250796"/>
                    </a:cubicBezTo>
                    <a:cubicBezTo>
                      <a:pt x="2466583" y="580362"/>
                      <a:pt x="1921143" y="34952"/>
                      <a:pt x="1250738" y="34952"/>
                    </a:cubicBezTo>
                    <a:cubicBezTo>
                      <a:pt x="580333" y="34952"/>
                      <a:pt x="34894" y="580391"/>
                      <a:pt x="34894" y="1250796"/>
                    </a:cubicBezTo>
                    <a:cubicBezTo>
                      <a:pt x="34894" y="1344972"/>
                      <a:pt x="45691" y="1438769"/>
                      <a:pt x="67023" y="1529627"/>
                    </a:cubicBezTo>
                    <a:cubicBezTo>
                      <a:pt x="69235" y="1539028"/>
                      <a:pt x="63385" y="1548428"/>
                      <a:pt x="54014" y="1550610"/>
                    </a:cubicBezTo>
                    <a:cubicBezTo>
                      <a:pt x="44643" y="1552793"/>
                      <a:pt x="35243" y="1546973"/>
                      <a:pt x="33031" y="1537602"/>
                    </a:cubicBezTo>
                    <a:cubicBezTo>
                      <a:pt x="11117" y="1444153"/>
                      <a:pt x="0" y="1347679"/>
                      <a:pt x="0" y="1250796"/>
                    </a:cubicBezTo>
                    <a:cubicBezTo>
                      <a:pt x="0" y="916700"/>
                      <a:pt x="130117" y="602596"/>
                      <a:pt x="366342" y="366371"/>
                    </a:cubicBezTo>
                    <a:cubicBezTo>
                      <a:pt x="602480" y="130117"/>
                      <a:pt x="916583" y="0"/>
                      <a:pt x="1250680" y="0"/>
                    </a:cubicBezTo>
                    <a:cubicBezTo>
                      <a:pt x="1584777" y="0"/>
                      <a:pt x="1898880" y="130117"/>
                      <a:pt x="2135105" y="366342"/>
                    </a:cubicBezTo>
                    <a:cubicBezTo>
                      <a:pt x="2371359" y="602567"/>
                      <a:pt x="2501447" y="916671"/>
                      <a:pt x="2501447" y="1250767"/>
                    </a:cubicBezTo>
                    <a:cubicBezTo>
                      <a:pt x="2501447" y="1525117"/>
                      <a:pt x="2414286" y="1785497"/>
                      <a:pt x="2249420" y="2003853"/>
                    </a:cubicBezTo>
                    <a:cubicBezTo>
                      <a:pt x="2089909" y="2215050"/>
                      <a:pt x="1863230" y="2373105"/>
                      <a:pt x="1611085" y="2448830"/>
                    </a:cubicBezTo>
                    <a:cubicBezTo>
                      <a:pt x="1609397" y="2449325"/>
                      <a:pt x="1607710" y="2449587"/>
                      <a:pt x="1606051" y="2449587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42"/>
              <p:cNvSpPr/>
              <p:nvPr/>
            </p:nvSpPr>
            <p:spPr>
              <a:xfrm>
                <a:off x="1933136" y="3355877"/>
                <a:ext cx="2114109" cy="2502443"/>
              </a:xfrm>
              <a:custGeom>
                <a:rect b="b" l="l" r="r" t="t"/>
                <a:pathLst>
                  <a:path extrusionOk="0" h="2502443" w="2114109">
                    <a:moveTo>
                      <a:pt x="1253351" y="2502444"/>
                    </a:moveTo>
                    <a:cubicBezTo>
                      <a:pt x="1144712" y="2502444"/>
                      <a:pt x="1035344" y="2488155"/>
                      <a:pt x="927578" y="2459285"/>
                    </a:cubicBezTo>
                    <a:cubicBezTo>
                      <a:pt x="604860" y="2372822"/>
                      <a:pt x="335138" y="2165845"/>
                      <a:pt x="168090" y="1876508"/>
                    </a:cubicBezTo>
                    <a:cubicBezTo>
                      <a:pt x="1070" y="1587170"/>
                      <a:pt x="-43311" y="1250105"/>
                      <a:pt x="43153" y="927388"/>
                    </a:cubicBezTo>
                    <a:cubicBezTo>
                      <a:pt x="129616" y="604670"/>
                      <a:pt x="336593" y="334948"/>
                      <a:pt x="625930" y="167900"/>
                    </a:cubicBezTo>
                    <a:cubicBezTo>
                      <a:pt x="861661" y="31787"/>
                      <a:pt x="1128734" y="-23187"/>
                      <a:pt x="1398282" y="8913"/>
                    </a:cubicBezTo>
                    <a:cubicBezTo>
                      <a:pt x="1658895" y="39936"/>
                      <a:pt x="1908041" y="154600"/>
                      <a:pt x="2099856" y="331718"/>
                    </a:cubicBezTo>
                    <a:cubicBezTo>
                      <a:pt x="2106928" y="338266"/>
                      <a:pt x="2107393" y="349296"/>
                      <a:pt x="2100845" y="356397"/>
                    </a:cubicBezTo>
                    <a:cubicBezTo>
                      <a:pt x="2094297" y="363498"/>
                      <a:pt x="2083267" y="363905"/>
                      <a:pt x="2076166" y="357386"/>
                    </a:cubicBezTo>
                    <a:cubicBezTo>
                      <a:pt x="1889736" y="185216"/>
                      <a:pt x="1647515" y="73753"/>
                      <a:pt x="1394149" y="43603"/>
                    </a:cubicBezTo>
                    <a:cubicBezTo>
                      <a:pt x="1132168" y="12405"/>
                      <a:pt x="872545" y="65837"/>
                      <a:pt x="643392" y="198137"/>
                    </a:cubicBezTo>
                    <a:cubicBezTo>
                      <a:pt x="62768" y="533369"/>
                      <a:pt x="-136875" y="1278451"/>
                      <a:pt x="198356" y="1859046"/>
                    </a:cubicBezTo>
                    <a:cubicBezTo>
                      <a:pt x="360748" y="2140293"/>
                      <a:pt x="622933" y="2341478"/>
                      <a:pt x="936629" y="2425555"/>
                    </a:cubicBezTo>
                    <a:cubicBezTo>
                      <a:pt x="1250325" y="2509604"/>
                      <a:pt x="1577989" y="2466473"/>
                      <a:pt x="1859236" y="2304082"/>
                    </a:cubicBezTo>
                    <a:cubicBezTo>
                      <a:pt x="1940810" y="2256965"/>
                      <a:pt x="2016681" y="2200710"/>
                      <a:pt x="2084693" y="2136800"/>
                    </a:cubicBezTo>
                    <a:cubicBezTo>
                      <a:pt x="2091736" y="2130194"/>
                      <a:pt x="2102766" y="2130543"/>
                      <a:pt x="2109372" y="2137586"/>
                    </a:cubicBezTo>
                    <a:cubicBezTo>
                      <a:pt x="2115979" y="2144600"/>
                      <a:pt x="2115629" y="2155659"/>
                      <a:pt x="2108616" y="2162265"/>
                    </a:cubicBezTo>
                    <a:cubicBezTo>
                      <a:pt x="2038653" y="2228008"/>
                      <a:pt x="1960629" y="2285893"/>
                      <a:pt x="1876698" y="2334319"/>
                    </a:cubicBezTo>
                    <a:cubicBezTo>
                      <a:pt x="1683981" y="2445578"/>
                      <a:pt x="1470078" y="2502444"/>
                      <a:pt x="1253351" y="2502444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42"/>
              <p:cNvSpPr/>
              <p:nvPr/>
            </p:nvSpPr>
            <p:spPr>
              <a:xfrm>
                <a:off x="3816802" y="3407607"/>
                <a:ext cx="2501921" cy="2450713"/>
              </a:xfrm>
              <a:custGeom>
                <a:rect b="b" l="l" r="r" t="t"/>
                <a:pathLst>
                  <a:path extrusionOk="0" h="2450713" w="2501921">
                    <a:moveTo>
                      <a:pt x="1248572" y="2450714"/>
                    </a:moveTo>
                    <a:cubicBezTo>
                      <a:pt x="1031816" y="2450714"/>
                      <a:pt x="817971" y="2393877"/>
                      <a:pt x="625225" y="2282589"/>
                    </a:cubicBezTo>
                    <a:cubicBezTo>
                      <a:pt x="387603" y="2145400"/>
                      <a:pt x="205654" y="1939674"/>
                      <a:pt x="99023" y="1687676"/>
                    </a:cubicBezTo>
                    <a:cubicBezTo>
                      <a:pt x="-4145" y="1443884"/>
                      <a:pt x="-27602" y="1168516"/>
                      <a:pt x="32902" y="912239"/>
                    </a:cubicBezTo>
                    <a:cubicBezTo>
                      <a:pt x="35114" y="902868"/>
                      <a:pt x="44543" y="897048"/>
                      <a:pt x="53914" y="899260"/>
                    </a:cubicBezTo>
                    <a:cubicBezTo>
                      <a:pt x="63314" y="901471"/>
                      <a:pt x="69106" y="910872"/>
                      <a:pt x="66894" y="920272"/>
                    </a:cubicBezTo>
                    <a:cubicBezTo>
                      <a:pt x="8049" y="1169360"/>
                      <a:pt x="30894" y="1437045"/>
                      <a:pt x="131181" y="1674055"/>
                    </a:cubicBezTo>
                    <a:cubicBezTo>
                      <a:pt x="234815" y="1919011"/>
                      <a:pt x="411700" y="2118975"/>
                      <a:pt x="642687" y="2252322"/>
                    </a:cubicBezTo>
                    <a:cubicBezTo>
                      <a:pt x="1223282" y="2587525"/>
                      <a:pt x="1968364" y="2387882"/>
                      <a:pt x="2303567" y="1807287"/>
                    </a:cubicBezTo>
                    <a:cubicBezTo>
                      <a:pt x="2638769" y="1226692"/>
                      <a:pt x="2439126" y="481610"/>
                      <a:pt x="1858531" y="146407"/>
                    </a:cubicBezTo>
                    <a:cubicBezTo>
                      <a:pt x="1776346" y="98970"/>
                      <a:pt x="1689009" y="61195"/>
                      <a:pt x="1598937" y="34188"/>
                    </a:cubicBezTo>
                    <a:cubicBezTo>
                      <a:pt x="1589711" y="31423"/>
                      <a:pt x="1584473" y="21674"/>
                      <a:pt x="1587238" y="12448"/>
                    </a:cubicBezTo>
                    <a:cubicBezTo>
                      <a:pt x="1590031" y="3223"/>
                      <a:pt x="1599722" y="-2045"/>
                      <a:pt x="1608977" y="749"/>
                    </a:cubicBezTo>
                    <a:cubicBezTo>
                      <a:pt x="1701610" y="28542"/>
                      <a:pt x="1791450" y="67365"/>
                      <a:pt x="1875993" y="116170"/>
                    </a:cubicBezTo>
                    <a:cubicBezTo>
                      <a:pt x="2165330" y="283218"/>
                      <a:pt x="2372278" y="552940"/>
                      <a:pt x="2458770" y="875658"/>
                    </a:cubicBezTo>
                    <a:cubicBezTo>
                      <a:pt x="2545234" y="1198375"/>
                      <a:pt x="2500852" y="1535440"/>
                      <a:pt x="2333804" y="1824777"/>
                    </a:cubicBezTo>
                    <a:cubicBezTo>
                      <a:pt x="2166756" y="2114115"/>
                      <a:pt x="1897034" y="2321092"/>
                      <a:pt x="1574316" y="2407555"/>
                    </a:cubicBezTo>
                    <a:cubicBezTo>
                      <a:pt x="1466578" y="2436425"/>
                      <a:pt x="1357182" y="2450714"/>
                      <a:pt x="1248543" y="2450714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7" name="Google Shape;337;p42"/>
            <p:cNvGrpSpPr/>
            <p:nvPr/>
          </p:nvGrpSpPr>
          <p:grpSpPr>
            <a:xfrm>
              <a:off x="4020306" y="3383392"/>
              <a:ext cx="2652030" cy="2402645"/>
              <a:chOff x="2840570" y="3174647"/>
              <a:chExt cx="2652030" cy="2402645"/>
            </a:xfrm>
          </p:grpSpPr>
          <p:sp>
            <p:nvSpPr>
              <p:cNvPr id="338" name="Google Shape;338;p42"/>
              <p:cNvSpPr/>
              <p:nvPr/>
            </p:nvSpPr>
            <p:spPr>
              <a:xfrm rot="-4603200">
                <a:off x="5360787" y="3365153"/>
                <a:ext cx="119669" cy="119669"/>
              </a:xfrm>
              <a:custGeom>
                <a:rect b="b" l="l" r="r" t="t"/>
                <a:pathLst>
                  <a:path extrusionOk="0" h="119669" w="119669">
                    <a:moveTo>
                      <a:pt x="119669" y="59835"/>
                    </a:moveTo>
                    <a:cubicBezTo>
                      <a:pt x="119669" y="92881"/>
                      <a:pt x="92880" y="119669"/>
                      <a:pt x="59834" y="119669"/>
                    </a:cubicBezTo>
                    <a:cubicBezTo>
                      <a:pt x="26789" y="119669"/>
                      <a:pt x="-1" y="92881"/>
                      <a:pt x="-1" y="59835"/>
                    </a:cubicBezTo>
                    <a:cubicBezTo>
                      <a:pt x="-1" y="26789"/>
                      <a:pt x="26789" y="0"/>
                      <a:pt x="59834" y="0"/>
                    </a:cubicBezTo>
                    <a:cubicBezTo>
                      <a:pt x="92880" y="0"/>
                      <a:pt x="119669" y="26789"/>
                      <a:pt x="119669" y="59835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42"/>
              <p:cNvSpPr/>
              <p:nvPr/>
            </p:nvSpPr>
            <p:spPr>
              <a:xfrm rot="-4635601">
                <a:off x="3806887" y="4264086"/>
                <a:ext cx="119669" cy="119669"/>
              </a:xfrm>
              <a:custGeom>
                <a:rect b="b" l="l" r="r" t="t"/>
                <a:pathLst>
                  <a:path extrusionOk="0" h="119669" w="119669">
                    <a:moveTo>
                      <a:pt x="119670" y="59835"/>
                    </a:moveTo>
                    <a:cubicBezTo>
                      <a:pt x="119670" y="92881"/>
                      <a:pt x="92881" y="119670"/>
                      <a:pt x="59835" y="119670"/>
                    </a:cubicBezTo>
                    <a:cubicBezTo>
                      <a:pt x="26789" y="119670"/>
                      <a:pt x="0" y="92881"/>
                      <a:pt x="0" y="59835"/>
                    </a:cubicBezTo>
                    <a:cubicBezTo>
                      <a:pt x="0" y="26789"/>
                      <a:pt x="26789" y="0"/>
                      <a:pt x="59835" y="0"/>
                    </a:cubicBezTo>
                    <a:cubicBezTo>
                      <a:pt x="92881" y="0"/>
                      <a:pt x="119670" y="26789"/>
                      <a:pt x="119670" y="59835"/>
                    </a:cubicBezTo>
                    <a:close/>
                  </a:path>
                </a:pathLst>
              </a:custGeom>
              <a:solidFill>
                <a:srgbClr val="C0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42"/>
              <p:cNvSpPr/>
              <p:nvPr/>
            </p:nvSpPr>
            <p:spPr>
              <a:xfrm rot="-4596000">
                <a:off x="3969873" y="5445386"/>
                <a:ext cx="119669" cy="119669"/>
              </a:xfrm>
              <a:custGeom>
                <a:rect b="b" l="l" r="r" t="t"/>
                <a:pathLst>
                  <a:path extrusionOk="0" h="119669" w="119669">
                    <a:moveTo>
                      <a:pt x="119669" y="59835"/>
                    </a:moveTo>
                    <a:cubicBezTo>
                      <a:pt x="119669" y="92881"/>
                      <a:pt x="92881" y="119670"/>
                      <a:pt x="59835" y="119670"/>
                    </a:cubicBezTo>
                    <a:cubicBezTo>
                      <a:pt x="26789" y="119670"/>
                      <a:pt x="0" y="92881"/>
                      <a:pt x="0" y="59835"/>
                    </a:cubicBezTo>
                    <a:cubicBezTo>
                      <a:pt x="0" y="26789"/>
                      <a:pt x="26789" y="0"/>
                      <a:pt x="59835" y="0"/>
                    </a:cubicBezTo>
                    <a:cubicBezTo>
                      <a:pt x="92881" y="0"/>
                      <a:pt x="119669" y="26789"/>
                      <a:pt x="119669" y="59835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42"/>
              <p:cNvSpPr/>
              <p:nvPr/>
            </p:nvSpPr>
            <p:spPr>
              <a:xfrm rot="-2700000">
                <a:off x="3961285" y="3640620"/>
                <a:ext cx="119669" cy="119669"/>
              </a:xfrm>
              <a:custGeom>
                <a:rect b="b" l="l" r="r" t="t"/>
                <a:pathLst>
                  <a:path extrusionOk="0" h="119669" w="119669">
                    <a:moveTo>
                      <a:pt x="119670" y="59835"/>
                    </a:moveTo>
                    <a:cubicBezTo>
                      <a:pt x="119670" y="92881"/>
                      <a:pt x="92881" y="119669"/>
                      <a:pt x="59835" y="119669"/>
                    </a:cubicBezTo>
                    <a:cubicBezTo>
                      <a:pt x="26789" y="119669"/>
                      <a:pt x="0" y="92881"/>
                      <a:pt x="0" y="59835"/>
                    </a:cubicBezTo>
                    <a:cubicBezTo>
                      <a:pt x="0" y="26789"/>
                      <a:pt x="26789" y="0"/>
                      <a:pt x="59835" y="0"/>
                    </a:cubicBezTo>
                    <a:cubicBezTo>
                      <a:pt x="92881" y="0"/>
                      <a:pt x="119670" y="26789"/>
                      <a:pt x="119670" y="59835"/>
                    </a:cubicBezTo>
                    <a:close/>
                  </a:path>
                </a:pathLst>
              </a:custGeom>
              <a:solidFill>
                <a:srgbClr val="FF747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42"/>
              <p:cNvSpPr/>
              <p:nvPr/>
            </p:nvSpPr>
            <p:spPr>
              <a:xfrm rot="-4543199">
                <a:off x="4421545" y="4097914"/>
                <a:ext cx="119669" cy="119669"/>
              </a:xfrm>
              <a:custGeom>
                <a:rect b="b" l="l" r="r" t="t"/>
                <a:pathLst>
                  <a:path extrusionOk="0" h="119669" w="119669">
                    <a:moveTo>
                      <a:pt x="119670" y="59835"/>
                    </a:moveTo>
                    <a:cubicBezTo>
                      <a:pt x="119670" y="92881"/>
                      <a:pt x="92881" y="119670"/>
                      <a:pt x="59835" y="119670"/>
                    </a:cubicBezTo>
                    <a:cubicBezTo>
                      <a:pt x="26789" y="119670"/>
                      <a:pt x="0" y="92881"/>
                      <a:pt x="0" y="59835"/>
                    </a:cubicBezTo>
                    <a:cubicBezTo>
                      <a:pt x="0" y="26789"/>
                      <a:pt x="26789" y="0"/>
                      <a:pt x="59835" y="0"/>
                    </a:cubicBezTo>
                    <a:cubicBezTo>
                      <a:pt x="92881" y="0"/>
                      <a:pt x="119670" y="26789"/>
                      <a:pt x="119670" y="59835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42"/>
              <p:cNvSpPr/>
              <p:nvPr/>
            </p:nvSpPr>
            <p:spPr>
              <a:xfrm rot="-2595000">
                <a:off x="2865315" y="3199392"/>
                <a:ext cx="119669" cy="119669"/>
              </a:xfrm>
              <a:custGeom>
                <a:rect b="b" l="l" r="r" t="t"/>
                <a:pathLst>
                  <a:path extrusionOk="0" h="119669" w="119669">
                    <a:moveTo>
                      <a:pt x="119669" y="59835"/>
                    </a:moveTo>
                    <a:cubicBezTo>
                      <a:pt x="119669" y="92881"/>
                      <a:pt x="92881" y="119670"/>
                      <a:pt x="59835" y="119670"/>
                    </a:cubicBezTo>
                    <a:cubicBezTo>
                      <a:pt x="26789" y="119670"/>
                      <a:pt x="0" y="92881"/>
                      <a:pt x="0" y="59835"/>
                    </a:cubicBezTo>
                    <a:cubicBezTo>
                      <a:pt x="0" y="26789"/>
                      <a:pt x="26789" y="0"/>
                      <a:pt x="59835" y="0"/>
                    </a:cubicBezTo>
                    <a:cubicBezTo>
                      <a:pt x="92881" y="0"/>
                      <a:pt x="119669" y="26789"/>
                      <a:pt x="119669" y="59835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4" name="Google Shape;344;p42"/>
            <p:cNvSpPr txBox="1"/>
            <p:nvPr/>
          </p:nvSpPr>
          <p:spPr>
            <a:xfrm>
              <a:off x="-786084" y="3445852"/>
              <a:ext cx="3425961" cy="1237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FF7474"/>
                  </a:solidFill>
                  <a:latin typeface="Arial"/>
                  <a:ea typeface="Arial"/>
                  <a:cs typeface="Arial"/>
                  <a:sym typeface="Arial"/>
                </a:rPr>
                <a:t>Massive Underutilized Resources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1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 commercial kitchens </a:t>
              </a:r>
              <a:r>
                <a:rPr b="1" i="1" lang="en-US" sz="900" u="none" cap="none" strike="noStrike">
                  <a:solidFill>
                    <a:srgbClr val="F04B4A"/>
                  </a:solidFill>
                  <a:latin typeface="Arial"/>
                  <a:ea typeface="Arial"/>
                  <a:cs typeface="Arial"/>
                  <a:sym typeface="Arial"/>
                </a:rPr>
                <a:t>(40% average utilization)</a:t>
              </a:r>
              <a:endParaRPr b="0" i="1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42"/>
            <p:cNvSpPr txBox="1"/>
            <p:nvPr/>
          </p:nvSpPr>
          <p:spPr>
            <a:xfrm>
              <a:off x="6987635" y="1496422"/>
              <a:ext cx="3792276" cy="14700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F04B4A"/>
                  </a:solidFill>
                  <a:latin typeface="Arial"/>
                  <a:ea typeface="Arial"/>
                  <a:cs typeface="Arial"/>
                  <a:sym typeface="Arial"/>
                </a:rPr>
                <a:t>Challenges in Logistics Fulfillment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1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1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Ex. A brand in Jeddah takes </a:t>
              </a:r>
              <a:r>
                <a:rPr b="1" i="1" lang="en-US" sz="900" u="none" cap="none" strike="noStrike">
                  <a:solidFill>
                    <a:srgbClr val="F04B4A"/>
                  </a:solidFill>
                  <a:latin typeface="Arial"/>
                  <a:ea typeface="Arial"/>
                  <a:cs typeface="Arial"/>
                  <a:sym typeface="Arial"/>
                </a:rPr>
                <a:t>1-week</a:t>
              </a:r>
              <a:r>
                <a:rPr b="0" i="1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1" lang="en-US" sz="900" u="none" cap="none" strike="noStrike">
                  <a:solidFill>
                    <a:srgbClr val="F04B4A"/>
                  </a:solidFill>
                  <a:latin typeface="Arial"/>
                  <a:ea typeface="Arial"/>
                  <a:cs typeface="Arial"/>
                  <a:sym typeface="Arial"/>
                </a:rPr>
                <a:t>delivery </a:t>
              </a:r>
              <a:r>
                <a:rPr b="0" i="1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 Riyadh and is losing customer base</a:t>
              </a:r>
              <a:endParaRPr b="0" i="1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42"/>
            <p:cNvSpPr txBox="1"/>
            <p:nvPr/>
          </p:nvSpPr>
          <p:spPr>
            <a:xfrm>
              <a:off x="8170438" y="3627106"/>
              <a:ext cx="3304397" cy="1237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C03A34"/>
                  </a:solidFill>
                  <a:latin typeface="Arial"/>
                  <a:ea typeface="Arial"/>
                  <a:cs typeface="Arial"/>
                  <a:sym typeface="Arial"/>
                </a:rPr>
                <a:t>Sales Driven by Aggregators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Brands are only available to </a:t>
              </a:r>
              <a:r>
                <a:rPr b="1" i="0" lang="en-US" sz="900" u="none" cap="none" strike="noStrike">
                  <a:solidFill>
                    <a:srgbClr val="C03A34"/>
                  </a:solidFill>
                  <a:latin typeface="Arial"/>
                  <a:ea typeface="Arial"/>
                  <a:cs typeface="Arial"/>
                  <a:sym typeface="Arial"/>
                </a:rPr>
                <a:t>15 Km radius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7" name="Google Shape;347;p42"/>
            <p:cNvGrpSpPr/>
            <p:nvPr/>
          </p:nvGrpSpPr>
          <p:grpSpPr>
            <a:xfrm>
              <a:off x="6190077" y="2010940"/>
              <a:ext cx="797559" cy="289681"/>
              <a:chOff x="5995762" y="1802195"/>
              <a:chExt cx="797559" cy="289681"/>
            </a:xfrm>
          </p:grpSpPr>
          <p:cxnSp>
            <p:nvCxnSpPr>
              <p:cNvPr id="348" name="Google Shape;348;p42"/>
              <p:cNvCxnSpPr>
                <a:stCxn id="334" idx="13"/>
              </p:cNvCxnSpPr>
              <p:nvPr/>
            </p:nvCxnSpPr>
            <p:spPr>
              <a:xfrm flipH="1" rot="10800000">
                <a:off x="5995762" y="1802976"/>
                <a:ext cx="338400" cy="2889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04B4A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49" name="Google Shape;349;p42"/>
              <p:cNvCxnSpPr/>
              <p:nvPr/>
            </p:nvCxnSpPr>
            <p:spPr>
              <a:xfrm>
                <a:off x="6331682" y="1802195"/>
                <a:ext cx="461639" cy="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04B4A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50" name="Google Shape;350;p42"/>
            <p:cNvGrpSpPr/>
            <p:nvPr/>
          </p:nvGrpSpPr>
          <p:grpSpPr>
            <a:xfrm>
              <a:off x="7372880" y="4008144"/>
              <a:ext cx="797559" cy="289681"/>
              <a:chOff x="5995762" y="1802195"/>
              <a:chExt cx="797559" cy="289681"/>
            </a:xfrm>
          </p:grpSpPr>
          <p:cxnSp>
            <p:nvCxnSpPr>
              <p:cNvPr id="351" name="Google Shape;351;p42"/>
              <p:cNvCxnSpPr/>
              <p:nvPr/>
            </p:nvCxnSpPr>
            <p:spPr>
              <a:xfrm flipH="1" rot="10800000">
                <a:off x="5995762" y="1802841"/>
                <a:ext cx="338301" cy="289035"/>
              </a:xfrm>
              <a:prstGeom prst="straightConnector1">
                <a:avLst/>
              </a:prstGeom>
              <a:noFill/>
              <a:ln cap="flat" cmpd="sng" w="12700">
                <a:solidFill>
                  <a:srgbClr val="C03A34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2" name="Google Shape;352;p42"/>
              <p:cNvCxnSpPr/>
              <p:nvPr/>
            </p:nvCxnSpPr>
            <p:spPr>
              <a:xfrm>
                <a:off x="6331682" y="1802195"/>
                <a:ext cx="461639" cy="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C03A34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53" name="Google Shape;353;p42"/>
            <p:cNvGrpSpPr/>
            <p:nvPr/>
          </p:nvGrpSpPr>
          <p:grpSpPr>
            <a:xfrm flipH="1">
              <a:off x="2400830" y="4008144"/>
              <a:ext cx="797559" cy="289681"/>
              <a:chOff x="5995762" y="1802195"/>
              <a:chExt cx="797559" cy="289681"/>
            </a:xfrm>
          </p:grpSpPr>
          <p:cxnSp>
            <p:nvCxnSpPr>
              <p:cNvPr id="354" name="Google Shape;354;p42"/>
              <p:cNvCxnSpPr/>
              <p:nvPr/>
            </p:nvCxnSpPr>
            <p:spPr>
              <a:xfrm flipH="1" rot="10800000">
                <a:off x="5995762" y="1802841"/>
                <a:ext cx="338301" cy="289035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7474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5" name="Google Shape;355;p42"/>
              <p:cNvCxnSpPr/>
              <p:nvPr/>
            </p:nvCxnSpPr>
            <p:spPr>
              <a:xfrm>
                <a:off x="6331682" y="1802195"/>
                <a:ext cx="461639" cy="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7474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56" name="Google Shape;356;p42"/>
          <p:cNvGrpSpPr/>
          <p:nvPr/>
        </p:nvGrpSpPr>
        <p:grpSpPr>
          <a:xfrm>
            <a:off x="4096593" y="2121694"/>
            <a:ext cx="486409" cy="298129"/>
            <a:chOff x="4059240" y="2058166"/>
            <a:chExt cx="519189" cy="318221"/>
          </a:xfrm>
        </p:grpSpPr>
        <p:sp>
          <p:nvSpPr>
            <p:cNvPr id="357" name="Google Shape;357;p42"/>
            <p:cNvSpPr/>
            <p:nvPr/>
          </p:nvSpPr>
          <p:spPr>
            <a:xfrm>
              <a:off x="4175869" y="2285157"/>
              <a:ext cx="91230" cy="91230"/>
            </a:xfrm>
            <a:custGeom>
              <a:rect b="b" l="l" r="r" t="t"/>
              <a:pathLst>
                <a:path extrusionOk="0" h="91230" w="91230">
                  <a:moveTo>
                    <a:pt x="45615" y="0"/>
                  </a:moveTo>
                  <a:cubicBezTo>
                    <a:pt x="20421" y="0"/>
                    <a:pt x="0" y="20408"/>
                    <a:pt x="0" y="45615"/>
                  </a:cubicBezTo>
                  <a:cubicBezTo>
                    <a:pt x="0" y="70822"/>
                    <a:pt x="20421" y="91231"/>
                    <a:pt x="45615" y="91231"/>
                  </a:cubicBezTo>
                  <a:cubicBezTo>
                    <a:pt x="70810" y="91231"/>
                    <a:pt x="91231" y="70822"/>
                    <a:pt x="91231" y="45615"/>
                  </a:cubicBezTo>
                  <a:cubicBezTo>
                    <a:pt x="91231" y="20408"/>
                    <a:pt x="70822" y="0"/>
                    <a:pt x="45615" y="0"/>
                  </a:cubicBezTo>
                  <a:close/>
                  <a:moveTo>
                    <a:pt x="45615" y="65436"/>
                  </a:moveTo>
                  <a:cubicBezTo>
                    <a:pt x="34665" y="65436"/>
                    <a:pt x="25781" y="56566"/>
                    <a:pt x="25781" y="45603"/>
                  </a:cubicBezTo>
                  <a:cubicBezTo>
                    <a:pt x="25781" y="34639"/>
                    <a:pt x="34652" y="25769"/>
                    <a:pt x="45615" y="25769"/>
                  </a:cubicBezTo>
                  <a:cubicBezTo>
                    <a:pt x="56579" y="25769"/>
                    <a:pt x="65449" y="34639"/>
                    <a:pt x="65449" y="45603"/>
                  </a:cubicBezTo>
                  <a:cubicBezTo>
                    <a:pt x="65449" y="56566"/>
                    <a:pt x="56566" y="65436"/>
                    <a:pt x="45615" y="65436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42"/>
            <p:cNvSpPr/>
            <p:nvPr/>
          </p:nvSpPr>
          <p:spPr>
            <a:xfrm>
              <a:off x="4416415" y="2285157"/>
              <a:ext cx="91230" cy="91230"/>
            </a:xfrm>
            <a:custGeom>
              <a:rect b="b" l="l" r="r" t="t"/>
              <a:pathLst>
                <a:path extrusionOk="0" h="91230" w="91230">
                  <a:moveTo>
                    <a:pt x="45615" y="0"/>
                  </a:moveTo>
                  <a:cubicBezTo>
                    <a:pt x="20421" y="0"/>
                    <a:pt x="0" y="20408"/>
                    <a:pt x="0" y="45615"/>
                  </a:cubicBezTo>
                  <a:cubicBezTo>
                    <a:pt x="0" y="70822"/>
                    <a:pt x="20421" y="91231"/>
                    <a:pt x="45615" y="91231"/>
                  </a:cubicBezTo>
                  <a:cubicBezTo>
                    <a:pt x="70810" y="91231"/>
                    <a:pt x="91231" y="70822"/>
                    <a:pt x="91231" y="45615"/>
                  </a:cubicBezTo>
                  <a:cubicBezTo>
                    <a:pt x="91231" y="20408"/>
                    <a:pt x="70822" y="0"/>
                    <a:pt x="45615" y="0"/>
                  </a:cubicBezTo>
                  <a:close/>
                  <a:moveTo>
                    <a:pt x="45615" y="65436"/>
                  </a:moveTo>
                  <a:cubicBezTo>
                    <a:pt x="34665" y="65436"/>
                    <a:pt x="25781" y="56566"/>
                    <a:pt x="25781" y="45603"/>
                  </a:cubicBezTo>
                  <a:cubicBezTo>
                    <a:pt x="25781" y="34639"/>
                    <a:pt x="34652" y="25769"/>
                    <a:pt x="45615" y="25769"/>
                  </a:cubicBezTo>
                  <a:cubicBezTo>
                    <a:pt x="56579" y="25769"/>
                    <a:pt x="65449" y="34639"/>
                    <a:pt x="65449" y="45603"/>
                  </a:cubicBezTo>
                  <a:cubicBezTo>
                    <a:pt x="65449" y="56566"/>
                    <a:pt x="56566" y="65436"/>
                    <a:pt x="45615" y="65436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42"/>
            <p:cNvSpPr/>
            <p:nvPr/>
          </p:nvSpPr>
          <p:spPr>
            <a:xfrm>
              <a:off x="4089207" y="2126410"/>
              <a:ext cx="183597" cy="30197"/>
            </a:xfrm>
            <a:custGeom>
              <a:rect b="b" l="l" r="r" t="t"/>
              <a:pathLst>
                <a:path extrusionOk="0" h="30197" w="183597">
                  <a:moveTo>
                    <a:pt x="183597" y="18583"/>
                  </a:moveTo>
                  <a:cubicBezTo>
                    <a:pt x="183597" y="24977"/>
                    <a:pt x="178364" y="30197"/>
                    <a:pt x="171983" y="30197"/>
                  </a:cubicBezTo>
                  <a:lnTo>
                    <a:pt x="11614" y="30197"/>
                  </a:lnTo>
                  <a:cubicBezTo>
                    <a:pt x="5220" y="30197"/>
                    <a:pt x="0" y="24965"/>
                    <a:pt x="0" y="18583"/>
                  </a:cubicBezTo>
                  <a:lnTo>
                    <a:pt x="0" y="11614"/>
                  </a:lnTo>
                  <a:cubicBezTo>
                    <a:pt x="0" y="5220"/>
                    <a:pt x="5233" y="0"/>
                    <a:pt x="11614" y="0"/>
                  </a:cubicBezTo>
                  <a:lnTo>
                    <a:pt x="171983" y="0"/>
                  </a:lnTo>
                  <a:cubicBezTo>
                    <a:pt x="178377" y="0"/>
                    <a:pt x="183597" y="5233"/>
                    <a:pt x="183597" y="11614"/>
                  </a:cubicBezTo>
                  <a:lnTo>
                    <a:pt x="183597" y="18583"/>
                  </a:ln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4117452" y="2058166"/>
              <a:ext cx="460977" cy="275376"/>
            </a:xfrm>
            <a:custGeom>
              <a:rect b="b" l="l" r="r" t="t"/>
              <a:pathLst>
                <a:path extrusionOk="0" h="275376" w="460977">
                  <a:moveTo>
                    <a:pt x="433958" y="154867"/>
                  </a:moveTo>
                  <a:cubicBezTo>
                    <a:pt x="417226" y="150515"/>
                    <a:pt x="407666" y="147784"/>
                    <a:pt x="401093" y="135097"/>
                  </a:cubicBezTo>
                  <a:lnTo>
                    <a:pt x="379128" y="90631"/>
                  </a:lnTo>
                  <a:cubicBezTo>
                    <a:pt x="372555" y="77944"/>
                    <a:pt x="355491" y="67568"/>
                    <a:pt x="341209" y="67568"/>
                  </a:cubicBezTo>
                  <a:lnTo>
                    <a:pt x="311164" y="67568"/>
                  </a:lnTo>
                  <a:cubicBezTo>
                    <a:pt x="311164" y="67568"/>
                    <a:pt x="307118" y="67657"/>
                    <a:pt x="307118" y="63586"/>
                  </a:cubicBezTo>
                  <a:lnTo>
                    <a:pt x="307118" y="26292"/>
                  </a:lnTo>
                  <a:cubicBezTo>
                    <a:pt x="307118" y="11831"/>
                    <a:pt x="298937" y="0"/>
                    <a:pt x="281528" y="0"/>
                  </a:cubicBezTo>
                  <a:lnTo>
                    <a:pt x="36745" y="0"/>
                  </a:lnTo>
                  <a:cubicBezTo>
                    <a:pt x="11831" y="0"/>
                    <a:pt x="0" y="11831"/>
                    <a:pt x="0" y="26292"/>
                  </a:cubicBezTo>
                  <a:lnTo>
                    <a:pt x="0" y="49661"/>
                  </a:lnTo>
                  <a:cubicBezTo>
                    <a:pt x="0" y="49661"/>
                    <a:pt x="0" y="56617"/>
                    <a:pt x="6726" y="56617"/>
                  </a:cubicBezTo>
                  <a:lnTo>
                    <a:pt x="143725" y="56617"/>
                  </a:lnTo>
                  <a:cubicBezTo>
                    <a:pt x="156539" y="56617"/>
                    <a:pt x="166967" y="67045"/>
                    <a:pt x="166967" y="79859"/>
                  </a:cubicBezTo>
                  <a:lnTo>
                    <a:pt x="166967" y="86827"/>
                  </a:lnTo>
                  <a:cubicBezTo>
                    <a:pt x="166967" y="99641"/>
                    <a:pt x="156539" y="110069"/>
                    <a:pt x="143725" y="110069"/>
                  </a:cubicBezTo>
                  <a:lnTo>
                    <a:pt x="6739" y="110069"/>
                  </a:lnTo>
                  <a:cubicBezTo>
                    <a:pt x="6739" y="110069"/>
                    <a:pt x="13" y="109507"/>
                    <a:pt x="13" y="116770"/>
                  </a:cubicBezTo>
                  <a:lnTo>
                    <a:pt x="13" y="124810"/>
                  </a:lnTo>
                  <a:cubicBezTo>
                    <a:pt x="13" y="131205"/>
                    <a:pt x="8768" y="131205"/>
                    <a:pt x="8768" y="131205"/>
                  </a:cubicBezTo>
                  <a:lnTo>
                    <a:pt x="100982" y="131205"/>
                  </a:lnTo>
                  <a:cubicBezTo>
                    <a:pt x="113796" y="131205"/>
                    <a:pt x="124223" y="141632"/>
                    <a:pt x="124223" y="154446"/>
                  </a:cubicBezTo>
                  <a:lnTo>
                    <a:pt x="124223" y="161415"/>
                  </a:lnTo>
                  <a:cubicBezTo>
                    <a:pt x="124223" y="174229"/>
                    <a:pt x="113796" y="184656"/>
                    <a:pt x="100982" y="184656"/>
                  </a:cubicBezTo>
                  <a:lnTo>
                    <a:pt x="10223" y="184656"/>
                  </a:lnTo>
                  <a:cubicBezTo>
                    <a:pt x="10223" y="184656"/>
                    <a:pt x="13" y="184465"/>
                    <a:pt x="13" y="192608"/>
                  </a:cubicBezTo>
                  <a:lnTo>
                    <a:pt x="13" y="249085"/>
                  </a:lnTo>
                  <a:cubicBezTo>
                    <a:pt x="13" y="263545"/>
                    <a:pt x="11844" y="275376"/>
                    <a:pt x="26305" y="275376"/>
                  </a:cubicBezTo>
                  <a:lnTo>
                    <a:pt x="40829" y="275376"/>
                  </a:lnTo>
                  <a:cubicBezTo>
                    <a:pt x="44122" y="275376"/>
                    <a:pt x="44607" y="273539"/>
                    <a:pt x="44607" y="272620"/>
                  </a:cubicBezTo>
                  <a:cubicBezTo>
                    <a:pt x="44607" y="239844"/>
                    <a:pt x="71269" y="213182"/>
                    <a:pt x="104045" y="213182"/>
                  </a:cubicBezTo>
                  <a:cubicBezTo>
                    <a:pt x="136820" y="213182"/>
                    <a:pt x="163482" y="239844"/>
                    <a:pt x="163482" y="272620"/>
                  </a:cubicBezTo>
                  <a:cubicBezTo>
                    <a:pt x="163482" y="273551"/>
                    <a:pt x="163214" y="275376"/>
                    <a:pt x="165742" y="275376"/>
                  </a:cubicBezTo>
                  <a:lnTo>
                    <a:pt x="282920" y="275376"/>
                  </a:lnTo>
                  <a:cubicBezTo>
                    <a:pt x="285242" y="275376"/>
                    <a:pt x="285153" y="273424"/>
                    <a:pt x="285153" y="272620"/>
                  </a:cubicBezTo>
                  <a:cubicBezTo>
                    <a:pt x="285153" y="239844"/>
                    <a:pt x="311815" y="213182"/>
                    <a:pt x="344591" y="213182"/>
                  </a:cubicBezTo>
                  <a:cubicBezTo>
                    <a:pt x="377366" y="213182"/>
                    <a:pt x="404029" y="239844"/>
                    <a:pt x="404029" y="272620"/>
                  </a:cubicBezTo>
                  <a:cubicBezTo>
                    <a:pt x="404029" y="273551"/>
                    <a:pt x="404003" y="275376"/>
                    <a:pt x="405458" y="275376"/>
                  </a:cubicBezTo>
                  <a:lnTo>
                    <a:pt x="435005" y="275376"/>
                  </a:lnTo>
                  <a:cubicBezTo>
                    <a:pt x="449299" y="275376"/>
                    <a:pt x="460978" y="263685"/>
                    <a:pt x="460978" y="249404"/>
                  </a:cubicBezTo>
                  <a:lnTo>
                    <a:pt x="460978" y="200061"/>
                  </a:lnTo>
                  <a:cubicBezTo>
                    <a:pt x="460978" y="158505"/>
                    <a:pt x="447857" y="158505"/>
                    <a:pt x="433971" y="154893"/>
                  </a:cubicBezTo>
                  <a:close/>
                  <a:moveTo>
                    <a:pt x="384527" y="152557"/>
                  </a:moveTo>
                  <a:lnTo>
                    <a:pt x="310590" y="152557"/>
                  </a:lnTo>
                  <a:cubicBezTo>
                    <a:pt x="307540" y="152557"/>
                    <a:pt x="307131" y="149583"/>
                    <a:pt x="307131" y="149583"/>
                  </a:cubicBezTo>
                  <a:lnTo>
                    <a:pt x="307131" y="87989"/>
                  </a:lnTo>
                  <a:cubicBezTo>
                    <a:pt x="307131" y="87989"/>
                    <a:pt x="306952" y="85628"/>
                    <a:pt x="310884" y="85628"/>
                  </a:cubicBezTo>
                  <a:lnTo>
                    <a:pt x="331981" y="85628"/>
                  </a:lnTo>
                  <a:cubicBezTo>
                    <a:pt x="344693" y="85628"/>
                    <a:pt x="359881" y="94868"/>
                    <a:pt x="365714" y="106151"/>
                  </a:cubicBezTo>
                  <a:lnTo>
                    <a:pt x="385254" y="145716"/>
                  </a:lnTo>
                  <a:cubicBezTo>
                    <a:pt x="386071" y="147312"/>
                    <a:pt x="386952" y="148728"/>
                    <a:pt x="387896" y="149992"/>
                  </a:cubicBezTo>
                  <a:cubicBezTo>
                    <a:pt x="388585" y="150924"/>
                    <a:pt x="387424" y="152557"/>
                    <a:pt x="384514" y="152557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42"/>
            <p:cNvSpPr/>
            <p:nvPr/>
          </p:nvSpPr>
          <p:spPr>
            <a:xfrm>
              <a:off x="4059240" y="2200998"/>
              <a:ext cx="170821" cy="30197"/>
            </a:xfrm>
            <a:custGeom>
              <a:rect b="b" l="l" r="r" t="t"/>
              <a:pathLst>
                <a:path extrusionOk="0" h="30197" w="170821">
                  <a:moveTo>
                    <a:pt x="170821" y="18583"/>
                  </a:moveTo>
                  <a:cubicBezTo>
                    <a:pt x="170821" y="24977"/>
                    <a:pt x="165588" y="30197"/>
                    <a:pt x="159207" y="30197"/>
                  </a:cubicBezTo>
                  <a:lnTo>
                    <a:pt x="11614" y="30197"/>
                  </a:lnTo>
                  <a:cubicBezTo>
                    <a:pt x="5220" y="30197"/>
                    <a:pt x="0" y="24965"/>
                    <a:pt x="0" y="18583"/>
                  </a:cubicBezTo>
                  <a:lnTo>
                    <a:pt x="0" y="11614"/>
                  </a:lnTo>
                  <a:cubicBezTo>
                    <a:pt x="0" y="5220"/>
                    <a:pt x="5233" y="0"/>
                    <a:pt x="11614" y="0"/>
                  </a:cubicBezTo>
                  <a:lnTo>
                    <a:pt x="159194" y="0"/>
                  </a:lnTo>
                  <a:cubicBezTo>
                    <a:pt x="165588" y="0"/>
                    <a:pt x="170809" y="5233"/>
                    <a:pt x="170809" y="11614"/>
                  </a:cubicBezTo>
                  <a:lnTo>
                    <a:pt x="170809" y="18583"/>
                  </a:ln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2" name="Google Shape;36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4815" y="3144164"/>
            <a:ext cx="356968" cy="3569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3" name="Google Shape;363;p42"/>
          <p:cNvGrpSpPr/>
          <p:nvPr/>
        </p:nvGrpSpPr>
        <p:grpSpPr>
          <a:xfrm>
            <a:off x="3480108" y="3103868"/>
            <a:ext cx="410963" cy="397265"/>
            <a:chOff x="3556538" y="3091159"/>
            <a:chExt cx="410963" cy="397265"/>
          </a:xfrm>
        </p:grpSpPr>
        <p:sp>
          <p:nvSpPr>
            <p:cNvPr id="364" name="Google Shape;364;p42"/>
            <p:cNvSpPr/>
            <p:nvPr/>
          </p:nvSpPr>
          <p:spPr>
            <a:xfrm>
              <a:off x="3666129" y="3091159"/>
              <a:ext cx="191782" cy="123289"/>
            </a:xfrm>
            <a:custGeom>
              <a:rect b="b" l="l" r="r" t="t"/>
              <a:pathLst>
                <a:path extrusionOk="0" h="123289" w="191782">
                  <a:moveTo>
                    <a:pt x="191783" y="89042"/>
                  </a:moveTo>
                  <a:cubicBezTo>
                    <a:pt x="191783" y="87010"/>
                    <a:pt x="190893" y="85189"/>
                    <a:pt x="189487" y="83935"/>
                  </a:cubicBezTo>
                  <a:lnTo>
                    <a:pt x="143837" y="44795"/>
                  </a:lnTo>
                  <a:lnTo>
                    <a:pt x="143837" y="6849"/>
                  </a:lnTo>
                  <a:cubicBezTo>
                    <a:pt x="143837" y="3067"/>
                    <a:pt x="140770" y="0"/>
                    <a:pt x="136988" y="0"/>
                  </a:cubicBezTo>
                  <a:lnTo>
                    <a:pt x="54795" y="0"/>
                  </a:lnTo>
                  <a:cubicBezTo>
                    <a:pt x="51013" y="0"/>
                    <a:pt x="47946" y="3067"/>
                    <a:pt x="47946" y="6849"/>
                  </a:cubicBezTo>
                  <a:lnTo>
                    <a:pt x="47946" y="44795"/>
                  </a:lnTo>
                  <a:lnTo>
                    <a:pt x="2596" y="83679"/>
                  </a:lnTo>
                  <a:cubicBezTo>
                    <a:pt x="1016" y="84934"/>
                    <a:pt x="0" y="86867"/>
                    <a:pt x="0" y="89042"/>
                  </a:cubicBezTo>
                  <a:lnTo>
                    <a:pt x="0" y="116440"/>
                  </a:lnTo>
                  <a:cubicBezTo>
                    <a:pt x="0" y="120222"/>
                    <a:pt x="3067" y="123289"/>
                    <a:pt x="6849" y="123289"/>
                  </a:cubicBezTo>
                  <a:lnTo>
                    <a:pt x="184934" y="123289"/>
                  </a:lnTo>
                  <a:cubicBezTo>
                    <a:pt x="188716" y="123289"/>
                    <a:pt x="191783" y="120222"/>
                    <a:pt x="191783" y="116440"/>
                  </a:cubicBezTo>
                  <a:close/>
                  <a:moveTo>
                    <a:pt x="25365" y="82193"/>
                  </a:moveTo>
                  <a:lnTo>
                    <a:pt x="57329" y="54795"/>
                  </a:lnTo>
                  <a:lnTo>
                    <a:pt x="134454" y="54795"/>
                  </a:lnTo>
                  <a:lnTo>
                    <a:pt x="166417" y="82193"/>
                  </a:ln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42"/>
            <p:cNvSpPr/>
            <p:nvPr/>
          </p:nvSpPr>
          <p:spPr>
            <a:xfrm>
              <a:off x="3556538" y="3187051"/>
              <a:ext cx="95891" cy="82192"/>
            </a:xfrm>
            <a:custGeom>
              <a:rect b="b" l="l" r="r" t="t"/>
              <a:pathLst>
                <a:path extrusionOk="0" h="82192" w="95891">
                  <a:moveTo>
                    <a:pt x="41096" y="61645"/>
                  </a:moveTo>
                  <a:lnTo>
                    <a:pt x="41096" y="41096"/>
                  </a:lnTo>
                  <a:cubicBezTo>
                    <a:pt x="41096" y="37314"/>
                    <a:pt x="38030" y="34247"/>
                    <a:pt x="34247" y="34247"/>
                  </a:cubicBezTo>
                  <a:lnTo>
                    <a:pt x="27398" y="34247"/>
                  </a:lnTo>
                  <a:lnTo>
                    <a:pt x="27398" y="13699"/>
                  </a:lnTo>
                  <a:lnTo>
                    <a:pt x="68494" y="13699"/>
                  </a:lnTo>
                  <a:lnTo>
                    <a:pt x="68494" y="35425"/>
                  </a:lnTo>
                  <a:cubicBezTo>
                    <a:pt x="60522" y="38252"/>
                    <a:pt x="54795" y="45866"/>
                    <a:pt x="54795" y="54795"/>
                  </a:cubicBezTo>
                  <a:cubicBezTo>
                    <a:pt x="54795" y="66125"/>
                    <a:pt x="64013" y="75343"/>
                    <a:pt x="75343" y="75343"/>
                  </a:cubicBezTo>
                  <a:cubicBezTo>
                    <a:pt x="86674" y="75343"/>
                    <a:pt x="95891" y="66125"/>
                    <a:pt x="95891" y="54795"/>
                  </a:cubicBezTo>
                  <a:cubicBezTo>
                    <a:pt x="95891" y="45866"/>
                    <a:pt x="90165" y="38253"/>
                    <a:pt x="82193" y="35425"/>
                  </a:cubicBezTo>
                  <a:lnTo>
                    <a:pt x="82193" y="13699"/>
                  </a:lnTo>
                  <a:lnTo>
                    <a:pt x="89042" y="13699"/>
                  </a:lnTo>
                  <a:cubicBezTo>
                    <a:pt x="92825" y="13699"/>
                    <a:pt x="95891" y="10632"/>
                    <a:pt x="95891" y="6849"/>
                  </a:cubicBezTo>
                  <a:cubicBezTo>
                    <a:pt x="95891" y="3067"/>
                    <a:pt x="92825" y="0"/>
                    <a:pt x="89042" y="0"/>
                  </a:cubicBezTo>
                  <a:lnTo>
                    <a:pt x="6849" y="0"/>
                  </a:lnTo>
                  <a:cubicBezTo>
                    <a:pt x="3067" y="0"/>
                    <a:pt x="0" y="3067"/>
                    <a:pt x="0" y="6849"/>
                  </a:cubicBezTo>
                  <a:cubicBezTo>
                    <a:pt x="0" y="10632"/>
                    <a:pt x="3067" y="13699"/>
                    <a:pt x="6849" y="13699"/>
                  </a:cubicBezTo>
                  <a:lnTo>
                    <a:pt x="13699" y="13699"/>
                  </a:lnTo>
                  <a:lnTo>
                    <a:pt x="13699" y="34247"/>
                  </a:lnTo>
                  <a:lnTo>
                    <a:pt x="6849" y="34247"/>
                  </a:lnTo>
                  <a:cubicBezTo>
                    <a:pt x="3067" y="34247"/>
                    <a:pt x="0" y="37314"/>
                    <a:pt x="0" y="41096"/>
                  </a:cubicBezTo>
                  <a:lnTo>
                    <a:pt x="0" y="61645"/>
                  </a:lnTo>
                  <a:cubicBezTo>
                    <a:pt x="0" y="72974"/>
                    <a:pt x="9218" y="82193"/>
                    <a:pt x="20548" y="82193"/>
                  </a:cubicBezTo>
                  <a:cubicBezTo>
                    <a:pt x="31879" y="82193"/>
                    <a:pt x="41096" y="72974"/>
                    <a:pt x="41096" y="61645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42"/>
            <p:cNvSpPr/>
            <p:nvPr/>
          </p:nvSpPr>
          <p:spPr>
            <a:xfrm>
              <a:off x="3700375" y="3371984"/>
              <a:ext cx="13698" cy="13698"/>
            </a:xfrm>
            <a:custGeom>
              <a:rect b="b" l="l" r="r" t="t"/>
              <a:pathLst>
                <a:path extrusionOk="0" h="13698" w="13698">
                  <a:moveTo>
                    <a:pt x="13699" y="6849"/>
                  </a:moveTo>
                  <a:cubicBezTo>
                    <a:pt x="13699" y="10632"/>
                    <a:pt x="10632" y="13699"/>
                    <a:pt x="6849" y="13699"/>
                  </a:cubicBezTo>
                  <a:cubicBezTo>
                    <a:pt x="3067" y="13699"/>
                    <a:pt x="0" y="10632"/>
                    <a:pt x="0" y="6849"/>
                  </a:cubicBezTo>
                  <a:cubicBezTo>
                    <a:pt x="0" y="3067"/>
                    <a:pt x="3067" y="0"/>
                    <a:pt x="6849" y="0"/>
                  </a:cubicBezTo>
                  <a:cubicBezTo>
                    <a:pt x="10632" y="0"/>
                    <a:pt x="13699" y="3067"/>
                    <a:pt x="13699" y="6849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42"/>
            <p:cNvSpPr/>
            <p:nvPr/>
          </p:nvSpPr>
          <p:spPr>
            <a:xfrm>
              <a:off x="3755171" y="3371984"/>
              <a:ext cx="13698" cy="13698"/>
            </a:xfrm>
            <a:custGeom>
              <a:rect b="b" l="l" r="r" t="t"/>
              <a:pathLst>
                <a:path extrusionOk="0" h="13698" w="13698">
                  <a:moveTo>
                    <a:pt x="13699" y="6849"/>
                  </a:moveTo>
                  <a:cubicBezTo>
                    <a:pt x="13699" y="10632"/>
                    <a:pt x="10632" y="13699"/>
                    <a:pt x="6849" y="13699"/>
                  </a:cubicBezTo>
                  <a:cubicBezTo>
                    <a:pt x="3067" y="13699"/>
                    <a:pt x="0" y="10632"/>
                    <a:pt x="0" y="6849"/>
                  </a:cubicBezTo>
                  <a:cubicBezTo>
                    <a:pt x="0" y="3067"/>
                    <a:pt x="3067" y="0"/>
                    <a:pt x="6849" y="0"/>
                  </a:cubicBezTo>
                  <a:cubicBezTo>
                    <a:pt x="10632" y="0"/>
                    <a:pt x="13699" y="3067"/>
                    <a:pt x="13699" y="6849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42"/>
            <p:cNvSpPr/>
            <p:nvPr/>
          </p:nvSpPr>
          <p:spPr>
            <a:xfrm>
              <a:off x="3809966" y="3371984"/>
              <a:ext cx="13698" cy="13698"/>
            </a:xfrm>
            <a:custGeom>
              <a:rect b="b" l="l" r="r" t="t"/>
              <a:pathLst>
                <a:path extrusionOk="0" h="13698" w="13698">
                  <a:moveTo>
                    <a:pt x="13699" y="6849"/>
                  </a:moveTo>
                  <a:cubicBezTo>
                    <a:pt x="13699" y="10632"/>
                    <a:pt x="10632" y="13699"/>
                    <a:pt x="6849" y="13699"/>
                  </a:cubicBezTo>
                  <a:cubicBezTo>
                    <a:pt x="3067" y="13699"/>
                    <a:pt x="0" y="10632"/>
                    <a:pt x="0" y="6849"/>
                  </a:cubicBezTo>
                  <a:cubicBezTo>
                    <a:pt x="0" y="3067"/>
                    <a:pt x="3067" y="0"/>
                    <a:pt x="6849" y="0"/>
                  </a:cubicBezTo>
                  <a:cubicBezTo>
                    <a:pt x="10632" y="0"/>
                    <a:pt x="13699" y="3067"/>
                    <a:pt x="13699" y="6849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2"/>
            <p:cNvSpPr/>
            <p:nvPr/>
          </p:nvSpPr>
          <p:spPr>
            <a:xfrm>
              <a:off x="3857911" y="3413081"/>
              <a:ext cx="6849" cy="27397"/>
            </a:xfrm>
            <a:custGeom>
              <a:rect b="b" l="l" r="r" t="t"/>
              <a:pathLst>
                <a:path extrusionOk="0" h="27397" w="6849">
                  <a:moveTo>
                    <a:pt x="0" y="0"/>
                  </a:moveTo>
                  <a:lnTo>
                    <a:pt x="6849" y="0"/>
                  </a:lnTo>
                  <a:lnTo>
                    <a:pt x="6849" y="27398"/>
                  </a:lnTo>
                  <a:lnTo>
                    <a:pt x="0" y="27398"/>
                  </a:ln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2"/>
            <p:cNvSpPr/>
            <p:nvPr/>
          </p:nvSpPr>
          <p:spPr>
            <a:xfrm>
              <a:off x="3570237" y="3310340"/>
              <a:ext cx="95891" cy="41096"/>
            </a:xfrm>
            <a:custGeom>
              <a:rect b="b" l="l" r="r" t="t"/>
              <a:pathLst>
                <a:path extrusionOk="0" h="41096" w="95891">
                  <a:moveTo>
                    <a:pt x="0" y="41096"/>
                  </a:moveTo>
                  <a:lnTo>
                    <a:pt x="95891" y="41096"/>
                  </a:lnTo>
                  <a:lnTo>
                    <a:pt x="95891" y="34247"/>
                  </a:lnTo>
                  <a:lnTo>
                    <a:pt x="95891" y="0"/>
                  </a:lnTo>
                  <a:lnTo>
                    <a:pt x="0" y="0"/>
                  </a:lnTo>
                  <a:close/>
                  <a:moveTo>
                    <a:pt x="27398" y="13699"/>
                  </a:moveTo>
                  <a:lnTo>
                    <a:pt x="68494" y="13699"/>
                  </a:lnTo>
                  <a:cubicBezTo>
                    <a:pt x="72276" y="13699"/>
                    <a:pt x="75343" y="16766"/>
                    <a:pt x="75343" y="20548"/>
                  </a:cubicBezTo>
                  <a:cubicBezTo>
                    <a:pt x="75343" y="24331"/>
                    <a:pt x="72276" y="27398"/>
                    <a:pt x="68494" y="27398"/>
                  </a:cubicBezTo>
                  <a:lnTo>
                    <a:pt x="27398" y="27398"/>
                  </a:lnTo>
                  <a:cubicBezTo>
                    <a:pt x="23615" y="27398"/>
                    <a:pt x="20548" y="24331"/>
                    <a:pt x="20548" y="20548"/>
                  </a:cubicBezTo>
                  <a:cubicBezTo>
                    <a:pt x="20548" y="16766"/>
                    <a:pt x="23615" y="13699"/>
                    <a:pt x="27398" y="13699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2"/>
            <p:cNvSpPr/>
            <p:nvPr/>
          </p:nvSpPr>
          <p:spPr>
            <a:xfrm>
              <a:off x="3570237" y="3365135"/>
              <a:ext cx="95891" cy="123289"/>
            </a:xfrm>
            <a:custGeom>
              <a:rect b="b" l="l" r="r" t="t"/>
              <a:pathLst>
                <a:path extrusionOk="0" h="123289" w="95891">
                  <a:moveTo>
                    <a:pt x="0" y="123289"/>
                  </a:moveTo>
                  <a:lnTo>
                    <a:pt x="95891" y="123289"/>
                  </a:lnTo>
                  <a:lnTo>
                    <a:pt x="95891" y="0"/>
                  </a:lnTo>
                  <a:lnTo>
                    <a:pt x="0" y="0"/>
                  </a:lnTo>
                  <a:close/>
                  <a:moveTo>
                    <a:pt x="68494" y="34247"/>
                  </a:moveTo>
                  <a:cubicBezTo>
                    <a:pt x="68494" y="30464"/>
                    <a:pt x="71561" y="27398"/>
                    <a:pt x="75343" y="27398"/>
                  </a:cubicBezTo>
                  <a:cubicBezTo>
                    <a:pt x="79126" y="27398"/>
                    <a:pt x="82193" y="30464"/>
                    <a:pt x="82193" y="34247"/>
                  </a:cubicBezTo>
                  <a:lnTo>
                    <a:pt x="82193" y="75343"/>
                  </a:lnTo>
                  <a:cubicBezTo>
                    <a:pt x="82193" y="79126"/>
                    <a:pt x="79126" y="82193"/>
                    <a:pt x="75343" y="82193"/>
                  </a:cubicBezTo>
                  <a:cubicBezTo>
                    <a:pt x="71561" y="82193"/>
                    <a:pt x="68494" y="79126"/>
                    <a:pt x="68494" y="75343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2"/>
            <p:cNvSpPr/>
            <p:nvPr/>
          </p:nvSpPr>
          <p:spPr>
            <a:xfrm>
              <a:off x="3700375" y="3426779"/>
              <a:ext cx="123289" cy="41096"/>
            </a:xfrm>
            <a:custGeom>
              <a:rect b="b" l="l" r="r" t="t"/>
              <a:pathLst>
                <a:path extrusionOk="0" h="41096" w="123289">
                  <a:moveTo>
                    <a:pt x="0" y="0"/>
                  </a:moveTo>
                  <a:lnTo>
                    <a:pt x="123289" y="0"/>
                  </a:lnTo>
                  <a:lnTo>
                    <a:pt x="123289" y="41096"/>
                  </a:lnTo>
                  <a:lnTo>
                    <a:pt x="0" y="41096"/>
                  </a:ln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42"/>
            <p:cNvSpPr/>
            <p:nvPr/>
          </p:nvSpPr>
          <p:spPr>
            <a:xfrm>
              <a:off x="3857911" y="3365135"/>
              <a:ext cx="95891" cy="123289"/>
            </a:xfrm>
            <a:custGeom>
              <a:rect b="b" l="l" r="r" t="t"/>
              <a:pathLst>
                <a:path extrusionOk="0" h="123289" w="95891">
                  <a:moveTo>
                    <a:pt x="0" y="34247"/>
                  </a:moveTo>
                  <a:lnTo>
                    <a:pt x="13699" y="34247"/>
                  </a:lnTo>
                  <a:cubicBezTo>
                    <a:pt x="17481" y="34247"/>
                    <a:pt x="20548" y="37314"/>
                    <a:pt x="20548" y="41096"/>
                  </a:cubicBezTo>
                  <a:lnTo>
                    <a:pt x="20548" y="82193"/>
                  </a:lnTo>
                  <a:cubicBezTo>
                    <a:pt x="20548" y="85975"/>
                    <a:pt x="17481" y="89042"/>
                    <a:pt x="13699" y="89042"/>
                  </a:cubicBezTo>
                  <a:lnTo>
                    <a:pt x="0" y="89042"/>
                  </a:lnTo>
                  <a:lnTo>
                    <a:pt x="0" y="123289"/>
                  </a:lnTo>
                  <a:lnTo>
                    <a:pt x="95891" y="123289"/>
                  </a:lnTo>
                  <a:lnTo>
                    <a:pt x="958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42"/>
            <p:cNvSpPr/>
            <p:nvPr/>
          </p:nvSpPr>
          <p:spPr>
            <a:xfrm>
              <a:off x="3679827" y="3351436"/>
              <a:ext cx="164385" cy="136987"/>
            </a:xfrm>
            <a:custGeom>
              <a:rect b="b" l="l" r="r" t="t"/>
              <a:pathLst>
                <a:path extrusionOk="0" h="136987" w="164385">
                  <a:moveTo>
                    <a:pt x="0" y="136988"/>
                  </a:moveTo>
                  <a:lnTo>
                    <a:pt x="164385" y="136988"/>
                  </a:lnTo>
                  <a:lnTo>
                    <a:pt x="164385" y="0"/>
                  </a:lnTo>
                  <a:lnTo>
                    <a:pt x="0" y="0"/>
                  </a:lnTo>
                  <a:close/>
                  <a:moveTo>
                    <a:pt x="136988" y="6849"/>
                  </a:moveTo>
                  <a:cubicBezTo>
                    <a:pt x="148318" y="6849"/>
                    <a:pt x="157536" y="16068"/>
                    <a:pt x="157536" y="27398"/>
                  </a:cubicBezTo>
                  <a:cubicBezTo>
                    <a:pt x="157536" y="38727"/>
                    <a:pt x="148318" y="47946"/>
                    <a:pt x="136988" y="47946"/>
                  </a:cubicBezTo>
                  <a:cubicBezTo>
                    <a:pt x="125657" y="47946"/>
                    <a:pt x="116440" y="38727"/>
                    <a:pt x="116440" y="27398"/>
                  </a:cubicBezTo>
                  <a:cubicBezTo>
                    <a:pt x="116440" y="16068"/>
                    <a:pt x="125657" y="6849"/>
                    <a:pt x="136988" y="6849"/>
                  </a:cubicBezTo>
                  <a:close/>
                  <a:moveTo>
                    <a:pt x="82193" y="6849"/>
                  </a:moveTo>
                  <a:cubicBezTo>
                    <a:pt x="93523" y="6849"/>
                    <a:pt x="102741" y="16068"/>
                    <a:pt x="102741" y="27398"/>
                  </a:cubicBezTo>
                  <a:cubicBezTo>
                    <a:pt x="102741" y="38727"/>
                    <a:pt x="93523" y="47946"/>
                    <a:pt x="82193" y="47946"/>
                  </a:cubicBezTo>
                  <a:cubicBezTo>
                    <a:pt x="70862" y="47946"/>
                    <a:pt x="61645" y="38727"/>
                    <a:pt x="61645" y="27398"/>
                  </a:cubicBezTo>
                  <a:cubicBezTo>
                    <a:pt x="61645" y="16068"/>
                    <a:pt x="70862" y="6849"/>
                    <a:pt x="82193" y="6849"/>
                  </a:cubicBezTo>
                  <a:close/>
                  <a:moveTo>
                    <a:pt x="27398" y="6849"/>
                  </a:moveTo>
                  <a:cubicBezTo>
                    <a:pt x="38728" y="6849"/>
                    <a:pt x="47946" y="16068"/>
                    <a:pt x="47946" y="27398"/>
                  </a:cubicBezTo>
                  <a:cubicBezTo>
                    <a:pt x="47946" y="38727"/>
                    <a:pt x="38728" y="47946"/>
                    <a:pt x="27398" y="47946"/>
                  </a:cubicBezTo>
                  <a:cubicBezTo>
                    <a:pt x="16067" y="47946"/>
                    <a:pt x="6849" y="38727"/>
                    <a:pt x="6849" y="27398"/>
                  </a:cubicBezTo>
                  <a:cubicBezTo>
                    <a:pt x="6849" y="16068"/>
                    <a:pt x="16067" y="6849"/>
                    <a:pt x="27398" y="6849"/>
                  </a:cubicBezTo>
                  <a:close/>
                  <a:moveTo>
                    <a:pt x="6849" y="68494"/>
                  </a:moveTo>
                  <a:cubicBezTo>
                    <a:pt x="6849" y="64711"/>
                    <a:pt x="9916" y="61645"/>
                    <a:pt x="13699" y="61645"/>
                  </a:cubicBezTo>
                  <a:lnTo>
                    <a:pt x="150687" y="61645"/>
                  </a:lnTo>
                  <a:cubicBezTo>
                    <a:pt x="154469" y="61645"/>
                    <a:pt x="157536" y="64711"/>
                    <a:pt x="157536" y="68494"/>
                  </a:cubicBezTo>
                  <a:lnTo>
                    <a:pt x="157536" y="123289"/>
                  </a:lnTo>
                  <a:cubicBezTo>
                    <a:pt x="157536" y="127072"/>
                    <a:pt x="154469" y="130138"/>
                    <a:pt x="150687" y="130138"/>
                  </a:cubicBezTo>
                  <a:lnTo>
                    <a:pt x="13699" y="130138"/>
                  </a:lnTo>
                  <a:cubicBezTo>
                    <a:pt x="9916" y="130138"/>
                    <a:pt x="6849" y="127072"/>
                    <a:pt x="6849" y="123289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42"/>
            <p:cNvSpPr/>
            <p:nvPr/>
          </p:nvSpPr>
          <p:spPr>
            <a:xfrm>
              <a:off x="3679826" y="3276093"/>
              <a:ext cx="164385" cy="61644"/>
            </a:xfrm>
            <a:custGeom>
              <a:rect b="b" l="l" r="r" t="t"/>
              <a:pathLst>
                <a:path extrusionOk="0" h="61644" w="164385">
                  <a:moveTo>
                    <a:pt x="143838" y="6850"/>
                  </a:moveTo>
                  <a:cubicBezTo>
                    <a:pt x="143838" y="4648"/>
                    <a:pt x="142780" y="2581"/>
                    <a:pt x="140994" y="1293"/>
                  </a:cubicBezTo>
                  <a:cubicBezTo>
                    <a:pt x="139208" y="6"/>
                    <a:pt x="136912" y="-345"/>
                    <a:pt x="134823" y="351"/>
                  </a:cubicBezTo>
                  <a:lnTo>
                    <a:pt x="114274" y="7201"/>
                  </a:lnTo>
                  <a:cubicBezTo>
                    <a:pt x="110686" y="8397"/>
                    <a:pt x="108746" y="12276"/>
                    <a:pt x="109942" y="15865"/>
                  </a:cubicBezTo>
                  <a:cubicBezTo>
                    <a:pt x="111137" y="19452"/>
                    <a:pt x="115018" y="21392"/>
                    <a:pt x="118606" y="20197"/>
                  </a:cubicBezTo>
                  <a:lnTo>
                    <a:pt x="130139" y="16353"/>
                  </a:lnTo>
                  <a:lnTo>
                    <a:pt x="130139" y="34247"/>
                  </a:lnTo>
                  <a:lnTo>
                    <a:pt x="89043" y="34247"/>
                  </a:lnTo>
                  <a:lnTo>
                    <a:pt x="89043" y="6850"/>
                  </a:lnTo>
                  <a:cubicBezTo>
                    <a:pt x="89043" y="3067"/>
                    <a:pt x="85976" y="0"/>
                    <a:pt x="82194" y="0"/>
                  </a:cubicBezTo>
                  <a:cubicBezTo>
                    <a:pt x="78411" y="0"/>
                    <a:pt x="75344" y="3067"/>
                    <a:pt x="75344" y="6850"/>
                  </a:cubicBezTo>
                  <a:lnTo>
                    <a:pt x="75344" y="34247"/>
                  </a:lnTo>
                  <a:lnTo>
                    <a:pt x="34248" y="34247"/>
                  </a:lnTo>
                  <a:lnTo>
                    <a:pt x="34248" y="16353"/>
                  </a:lnTo>
                  <a:lnTo>
                    <a:pt x="45780" y="20197"/>
                  </a:lnTo>
                  <a:cubicBezTo>
                    <a:pt x="49370" y="21393"/>
                    <a:pt x="53248" y="19453"/>
                    <a:pt x="54444" y="15865"/>
                  </a:cubicBezTo>
                  <a:cubicBezTo>
                    <a:pt x="55640" y="12276"/>
                    <a:pt x="53701" y="8397"/>
                    <a:pt x="50112" y="7201"/>
                  </a:cubicBezTo>
                  <a:lnTo>
                    <a:pt x="29564" y="351"/>
                  </a:lnTo>
                  <a:cubicBezTo>
                    <a:pt x="27476" y="-345"/>
                    <a:pt x="25179" y="6"/>
                    <a:pt x="23392" y="1293"/>
                  </a:cubicBezTo>
                  <a:cubicBezTo>
                    <a:pt x="21606" y="2581"/>
                    <a:pt x="20548" y="4648"/>
                    <a:pt x="20548" y="6850"/>
                  </a:cubicBezTo>
                  <a:lnTo>
                    <a:pt x="20548" y="34247"/>
                  </a:lnTo>
                  <a:lnTo>
                    <a:pt x="0" y="34247"/>
                  </a:lnTo>
                  <a:lnTo>
                    <a:pt x="0" y="61645"/>
                  </a:lnTo>
                  <a:lnTo>
                    <a:pt x="164385" y="61645"/>
                  </a:lnTo>
                  <a:lnTo>
                    <a:pt x="164385" y="34247"/>
                  </a:lnTo>
                  <a:lnTo>
                    <a:pt x="143837" y="34247"/>
                  </a:lnTo>
                  <a:lnTo>
                    <a:pt x="143837" y="6850"/>
                  </a:ln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42"/>
            <p:cNvSpPr/>
            <p:nvPr/>
          </p:nvSpPr>
          <p:spPr>
            <a:xfrm>
              <a:off x="3857911" y="3221298"/>
              <a:ext cx="109590" cy="130138"/>
            </a:xfrm>
            <a:custGeom>
              <a:rect b="b" l="l" r="r" t="t"/>
              <a:pathLst>
                <a:path extrusionOk="0" h="130138" w="109590">
                  <a:moveTo>
                    <a:pt x="102741" y="54795"/>
                  </a:moveTo>
                  <a:lnTo>
                    <a:pt x="95891" y="54795"/>
                  </a:lnTo>
                  <a:lnTo>
                    <a:pt x="95891" y="34247"/>
                  </a:lnTo>
                  <a:cubicBezTo>
                    <a:pt x="95891" y="15363"/>
                    <a:pt x="80528" y="0"/>
                    <a:pt x="61645" y="0"/>
                  </a:cubicBezTo>
                  <a:cubicBezTo>
                    <a:pt x="42761" y="0"/>
                    <a:pt x="27398" y="15363"/>
                    <a:pt x="27398" y="34247"/>
                  </a:cubicBezTo>
                  <a:lnTo>
                    <a:pt x="27398" y="41096"/>
                  </a:lnTo>
                  <a:cubicBezTo>
                    <a:pt x="27398" y="44879"/>
                    <a:pt x="30464" y="47946"/>
                    <a:pt x="34247" y="47946"/>
                  </a:cubicBezTo>
                  <a:cubicBezTo>
                    <a:pt x="38030" y="47946"/>
                    <a:pt x="41096" y="44879"/>
                    <a:pt x="41096" y="41096"/>
                  </a:cubicBezTo>
                  <a:lnTo>
                    <a:pt x="41096" y="34247"/>
                  </a:lnTo>
                  <a:cubicBezTo>
                    <a:pt x="41096" y="22917"/>
                    <a:pt x="50314" y="13699"/>
                    <a:pt x="61645" y="13699"/>
                  </a:cubicBezTo>
                  <a:cubicBezTo>
                    <a:pt x="72975" y="13699"/>
                    <a:pt x="82193" y="22917"/>
                    <a:pt x="82193" y="34247"/>
                  </a:cubicBezTo>
                  <a:lnTo>
                    <a:pt x="82193" y="54795"/>
                  </a:lnTo>
                  <a:lnTo>
                    <a:pt x="75343" y="54795"/>
                  </a:lnTo>
                  <a:cubicBezTo>
                    <a:pt x="71561" y="54795"/>
                    <a:pt x="68494" y="57862"/>
                    <a:pt x="68494" y="61645"/>
                  </a:cubicBezTo>
                  <a:cubicBezTo>
                    <a:pt x="68494" y="65427"/>
                    <a:pt x="71561" y="68494"/>
                    <a:pt x="75343" y="68494"/>
                  </a:cubicBezTo>
                  <a:lnTo>
                    <a:pt x="82193" y="68494"/>
                  </a:lnTo>
                  <a:lnTo>
                    <a:pt x="82193" y="89042"/>
                  </a:lnTo>
                  <a:lnTo>
                    <a:pt x="0" y="89042"/>
                  </a:lnTo>
                  <a:lnTo>
                    <a:pt x="0" y="130138"/>
                  </a:lnTo>
                  <a:lnTo>
                    <a:pt x="95891" y="130138"/>
                  </a:lnTo>
                  <a:lnTo>
                    <a:pt x="95891" y="89042"/>
                  </a:lnTo>
                  <a:lnTo>
                    <a:pt x="95891" y="68494"/>
                  </a:lnTo>
                  <a:lnTo>
                    <a:pt x="102741" y="68494"/>
                  </a:lnTo>
                  <a:cubicBezTo>
                    <a:pt x="106523" y="68494"/>
                    <a:pt x="109590" y="65427"/>
                    <a:pt x="109590" y="61645"/>
                  </a:cubicBezTo>
                  <a:cubicBezTo>
                    <a:pt x="109590" y="57862"/>
                    <a:pt x="106523" y="54795"/>
                    <a:pt x="102741" y="54795"/>
                  </a:cubicBezTo>
                  <a:close/>
                  <a:moveTo>
                    <a:pt x="68494" y="116440"/>
                  </a:moveTo>
                  <a:lnTo>
                    <a:pt x="27398" y="116440"/>
                  </a:lnTo>
                  <a:cubicBezTo>
                    <a:pt x="23615" y="116440"/>
                    <a:pt x="20548" y="113373"/>
                    <a:pt x="20548" y="109590"/>
                  </a:cubicBezTo>
                  <a:cubicBezTo>
                    <a:pt x="20548" y="105808"/>
                    <a:pt x="23615" y="102741"/>
                    <a:pt x="27398" y="102741"/>
                  </a:cubicBezTo>
                  <a:lnTo>
                    <a:pt x="68494" y="102741"/>
                  </a:lnTo>
                  <a:cubicBezTo>
                    <a:pt x="72276" y="102741"/>
                    <a:pt x="75343" y="105808"/>
                    <a:pt x="75343" y="109590"/>
                  </a:cubicBezTo>
                  <a:cubicBezTo>
                    <a:pt x="75343" y="113373"/>
                    <a:pt x="72276" y="116440"/>
                    <a:pt x="68494" y="116440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86ed7bd415_0_52"/>
          <p:cNvSpPr txBox="1"/>
          <p:nvPr/>
        </p:nvSpPr>
        <p:spPr>
          <a:xfrm>
            <a:off x="573560" y="470604"/>
            <a:ext cx="7884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C03A34"/>
                </a:solidFill>
                <a:latin typeface="Arial"/>
                <a:ea typeface="Arial"/>
                <a:cs typeface="Arial"/>
                <a:sym typeface="Arial"/>
              </a:rPr>
              <a:t>Solution: A Micro Fulfillment Platform</a:t>
            </a:r>
            <a:endParaRPr b="1" i="0" sz="2800" u="none" cap="none" strike="noStrike">
              <a:solidFill>
                <a:srgbClr val="C03A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g286ed7bd415_0_52"/>
          <p:cNvSpPr txBox="1"/>
          <p:nvPr/>
        </p:nvSpPr>
        <p:spPr>
          <a:xfrm>
            <a:off x="573550" y="884127"/>
            <a:ext cx="8288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07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Kitchefy offers a solution to increase utilization of commercial kitchens through converting them into fulfillment partners for food brands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286ed7bd415_0_52"/>
          <p:cNvSpPr/>
          <p:nvPr/>
        </p:nvSpPr>
        <p:spPr>
          <a:xfrm>
            <a:off x="2968487" y="2470104"/>
            <a:ext cx="171831" cy="159258"/>
          </a:xfrm>
          <a:custGeom>
            <a:rect b="b" l="l" r="r" t="t"/>
            <a:pathLst>
              <a:path extrusionOk="0" h="419100" w="419100">
                <a:moveTo>
                  <a:pt x="0" y="0"/>
                </a:moveTo>
                <a:lnTo>
                  <a:pt x="419100" y="0"/>
                </a:lnTo>
                <a:lnTo>
                  <a:pt x="419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g286ed7bd415_0_52"/>
          <p:cNvSpPr/>
          <p:nvPr/>
        </p:nvSpPr>
        <p:spPr>
          <a:xfrm>
            <a:off x="5801990" y="2503480"/>
            <a:ext cx="175736" cy="38608"/>
          </a:xfrm>
          <a:custGeom>
            <a:rect b="b" l="l" r="r" t="t"/>
            <a:pathLst>
              <a:path extrusionOk="0" h="101600" w="428625">
                <a:moveTo>
                  <a:pt x="0" y="0"/>
                </a:moveTo>
                <a:lnTo>
                  <a:pt x="428625" y="0"/>
                </a:lnTo>
                <a:lnTo>
                  <a:pt x="428625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g286ed7bd415_0_52"/>
          <p:cNvSpPr/>
          <p:nvPr/>
        </p:nvSpPr>
        <p:spPr>
          <a:xfrm>
            <a:off x="5801990" y="2564830"/>
            <a:ext cx="175736" cy="38608"/>
          </a:xfrm>
          <a:custGeom>
            <a:rect b="b" l="l" r="r" t="t"/>
            <a:pathLst>
              <a:path extrusionOk="0" h="101600" w="428625">
                <a:moveTo>
                  <a:pt x="0" y="0"/>
                </a:moveTo>
                <a:lnTo>
                  <a:pt x="428625" y="0"/>
                </a:lnTo>
                <a:lnTo>
                  <a:pt x="428625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g286ed7bd415_0_52"/>
          <p:cNvSpPr/>
          <p:nvPr/>
        </p:nvSpPr>
        <p:spPr>
          <a:xfrm>
            <a:off x="3973338" y="1476740"/>
            <a:ext cx="1010991" cy="910377"/>
          </a:xfrm>
          <a:custGeom>
            <a:rect b="b" l="l" r="r" t="t"/>
            <a:pathLst>
              <a:path extrusionOk="0" h="2395728" w="2465831">
                <a:moveTo>
                  <a:pt x="0" y="0"/>
                </a:moveTo>
                <a:lnTo>
                  <a:pt x="2465831" y="0"/>
                </a:lnTo>
                <a:lnTo>
                  <a:pt x="2465831" y="2395728"/>
                </a:lnTo>
                <a:lnTo>
                  <a:pt x="0" y="2395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6" l="0" r="0" t="-12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286ed7bd415_0_52"/>
          <p:cNvSpPr/>
          <p:nvPr/>
        </p:nvSpPr>
        <p:spPr>
          <a:xfrm>
            <a:off x="3983968" y="1486579"/>
            <a:ext cx="969804" cy="871576"/>
          </a:xfrm>
          <a:custGeom>
            <a:rect b="b" l="l" r="r" t="t"/>
            <a:pathLst>
              <a:path extrusionOk="0" h="2293620" w="2365375">
                <a:moveTo>
                  <a:pt x="0" y="0"/>
                </a:moveTo>
                <a:lnTo>
                  <a:pt x="2365375" y="0"/>
                </a:lnTo>
                <a:lnTo>
                  <a:pt x="2365375" y="2293620"/>
                </a:lnTo>
                <a:lnTo>
                  <a:pt x="0" y="22936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g286ed7bd415_0_52"/>
          <p:cNvSpPr/>
          <p:nvPr/>
        </p:nvSpPr>
        <p:spPr>
          <a:xfrm>
            <a:off x="4496704" y="1550063"/>
            <a:ext cx="326166" cy="302880"/>
          </a:xfrm>
          <a:custGeom>
            <a:rect b="b" l="l" r="r" t="t"/>
            <a:pathLst>
              <a:path extrusionOk="0" h="797052" w="795527">
                <a:moveTo>
                  <a:pt x="0" y="0"/>
                </a:moveTo>
                <a:lnTo>
                  <a:pt x="795527" y="0"/>
                </a:lnTo>
                <a:lnTo>
                  <a:pt x="795527" y="797052"/>
                </a:lnTo>
                <a:lnTo>
                  <a:pt x="0" y="7970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87" r="-86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286ed7bd415_0_52"/>
          <p:cNvSpPr/>
          <p:nvPr/>
        </p:nvSpPr>
        <p:spPr>
          <a:xfrm>
            <a:off x="4118405" y="1537330"/>
            <a:ext cx="347411" cy="321991"/>
          </a:xfrm>
          <a:custGeom>
            <a:rect b="b" l="l" r="r" t="t"/>
            <a:pathLst>
              <a:path extrusionOk="0" h="847344" w="847343">
                <a:moveTo>
                  <a:pt x="0" y="0"/>
                </a:moveTo>
                <a:lnTo>
                  <a:pt x="847343" y="0"/>
                </a:lnTo>
                <a:lnTo>
                  <a:pt x="847343" y="847344"/>
                </a:lnTo>
                <a:lnTo>
                  <a:pt x="0" y="847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286ed7bd415_0_52"/>
          <p:cNvSpPr/>
          <p:nvPr/>
        </p:nvSpPr>
        <p:spPr>
          <a:xfrm>
            <a:off x="3405578" y="2458925"/>
            <a:ext cx="1010991" cy="910377"/>
          </a:xfrm>
          <a:custGeom>
            <a:rect b="b" l="l" r="r" t="t"/>
            <a:pathLst>
              <a:path extrusionOk="0" h="2395728" w="2465832">
                <a:moveTo>
                  <a:pt x="0" y="0"/>
                </a:moveTo>
                <a:lnTo>
                  <a:pt x="2465832" y="0"/>
                </a:lnTo>
                <a:lnTo>
                  <a:pt x="2465832" y="2395728"/>
                </a:lnTo>
                <a:lnTo>
                  <a:pt x="0" y="2395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6" l="0" r="0" t="-12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286ed7bd415_0_52"/>
          <p:cNvSpPr/>
          <p:nvPr/>
        </p:nvSpPr>
        <p:spPr>
          <a:xfrm>
            <a:off x="3416208" y="2468765"/>
            <a:ext cx="969804" cy="871576"/>
          </a:xfrm>
          <a:custGeom>
            <a:rect b="b" l="l" r="r" t="t"/>
            <a:pathLst>
              <a:path extrusionOk="0" h="2293620" w="2365375">
                <a:moveTo>
                  <a:pt x="0" y="0"/>
                </a:moveTo>
                <a:lnTo>
                  <a:pt x="2365375" y="0"/>
                </a:lnTo>
                <a:lnTo>
                  <a:pt x="2365375" y="2293619"/>
                </a:lnTo>
                <a:lnTo>
                  <a:pt x="0" y="2293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286ed7bd415_0_52"/>
          <p:cNvSpPr/>
          <p:nvPr/>
        </p:nvSpPr>
        <p:spPr>
          <a:xfrm>
            <a:off x="3653817" y="2674628"/>
            <a:ext cx="204948" cy="189951"/>
          </a:xfrm>
          <a:custGeom>
            <a:rect b="b" l="l" r="r" t="t"/>
            <a:pathLst>
              <a:path extrusionOk="0" h="499872" w="499872">
                <a:moveTo>
                  <a:pt x="0" y="0"/>
                </a:moveTo>
                <a:lnTo>
                  <a:pt x="499872" y="0"/>
                </a:lnTo>
                <a:lnTo>
                  <a:pt x="499872" y="499872"/>
                </a:lnTo>
                <a:lnTo>
                  <a:pt x="0" y="499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g286ed7bd415_0_52"/>
          <p:cNvSpPr/>
          <p:nvPr/>
        </p:nvSpPr>
        <p:spPr>
          <a:xfrm>
            <a:off x="3930819" y="2658423"/>
            <a:ext cx="221818" cy="205588"/>
          </a:xfrm>
          <a:custGeom>
            <a:rect b="b" l="l" r="r" t="t"/>
            <a:pathLst>
              <a:path extrusionOk="0" h="541020" w="541020">
                <a:moveTo>
                  <a:pt x="0" y="0"/>
                </a:moveTo>
                <a:lnTo>
                  <a:pt x="541020" y="0"/>
                </a:lnTo>
                <a:lnTo>
                  <a:pt x="541020" y="541019"/>
                </a:lnTo>
                <a:lnTo>
                  <a:pt x="0" y="5410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g286ed7bd415_0_52"/>
          <p:cNvSpPr/>
          <p:nvPr/>
        </p:nvSpPr>
        <p:spPr>
          <a:xfrm>
            <a:off x="3788254" y="2519896"/>
            <a:ext cx="213695" cy="197480"/>
          </a:xfrm>
          <a:custGeom>
            <a:rect b="b" l="l" r="r" t="t"/>
            <a:pathLst>
              <a:path extrusionOk="0" h="519684" w="521208">
                <a:moveTo>
                  <a:pt x="0" y="0"/>
                </a:moveTo>
                <a:lnTo>
                  <a:pt x="521208" y="0"/>
                </a:lnTo>
                <a:lnTo>
                  <a:pt x="521208" y="519684"/>
                </a:lnTo>
                <a:lnTo>
                  <a:pt x="0" y="5196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127" l="0" r="0" t="-14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286ed7bd415_0_52"/>
          <p:cNvSpPr/>
          <p:nvPr/>
        </p:nvSpPr>
        <p:spPr>
          <a:xfrm>
            <a:off x="4469816" y="2476868"/>
            <a:ext cx="1010991" cy="910376"/>
          </a:xfrm>
          <a:custGeom>
            <a:rect b="b" l="l" r="r" t="t"/>
            <a:pathLst>
              <a:path extrusionOk="0" h="2395727" w="2465831">
                <a:moveTo>
                  <a:pt x="0" y="0"/>
                </a:moveTo>
                <a:lnTo>
                  <a:pt x="2465831" y="0"/>
                </a:lnTo>
                <a:lnTo>
                  <a:pt x="2465831" y="2395726"/>
                </a:lnTo>
                <a:lnTo>
                  <a:pt x="0" y="23957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6" l="0" r="0" t="-12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286ed7bd415_0_52"/>
          <p:cNvSpPr/>
          <p:nvPr/>
        </p:nvSpPr>
        <p:spPr>
          <a:xfrm>
            <a:off x="4480446" y="2486707"/>
            <a:ext cx="969804" cy="871576"/>
          </a:xfrm>
          <a:custGeom>
            <a:rect b="b" l="l" r="r" t="t"/>
            <a:pathLst>
              <a:path extrusionOk="0" h="2293620" w="2365375">
                <a:moveTo>
                  <a:pt x="0" y="0"/>
                </a:moveTo>
                <a:lnTo>
                  <a:pt x="2365375" y="0"/>
                </a:lnTo>
                <a:lnTo>
                  <a:pt x="2365375" y="2293619"/>
                </a:lnTo>
                <a:lnTo>
                  <a:pt x="0" y="2293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286ed7bd415_0_52"/>
          <p:cNvSpPr/>
          <p:nvPr/>
        </p:nvSpPr>
        <p:spPr>
          <a:xfrm>
            <a:off x="4781209" y="2501954"/>
            <a:ext cx="372405" cy="345155"/>
          </a:xfrm>
          <a:custGeom>
            <a:rect b="b" l="l" r="r" t="t"/>
            <a:pathLst>
              <a:path extrusionOk="0" h="908303" w="908304">
                <a:moveTo>
                  <a:pt x="0" y="0"/>
                </a:moveTo>
                <a:lnTo>
                  <a:pt x="908304" y="0"/>
                </a:lnTo>
                <a:lnTo>
                  <a:pt x="908304" y="908302"/>
                </a:lnTo>
                <a:lnTo>
                  <a:pt x="0" y="9083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286ed7bd415_0_52"/>
          <p:cNvSpPr/>
          <p:nvPr/>
        </p:nvSpPr>
        <p:spPr>
          <a:xfrm>
            <a:off x="5210000" y="2530115"/>
            <a:ext cx="179954" cy="166787"/>
          </a:xfrm>
          <a:custGeom>
            <a:rect b="b" l="l" r="r" t="t"/>
            <a:pathLst>
              <a:path extrusionOk="0" h="438912" w="438911">
                <a:moveTo>
                  <a:pt x="0" y="0"/>
                </a:moveTo>
                <a:lnTo>
                  <a:pt x="438911" y="0"/>
                </a:lnTo>
                <a:lnTo>
                  <a:pt x="438911" y="438912"/>
                </a:lnTo>
                <a:lnTo>
                  <a:pt x="0" y="438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g286ed7bd415_0_52"/>
          <p:cNvSpPr/>
          <p:nvPr/>
        </p:nvSpPr>
        <p:spPr>
          <a:xfrm>
            <a:off x="6741610" y="2954690"/>
            <a:ext cx="257434" cy="302049"/>
          </a:xfrm>
          <a:custGeom>
            <a:rect b="b" l="l" r="r" t="t"/>
            <a:pathLst>
              <a:path extrusionOk="0" h="667512" w="627888">
                <a:moveTo>
                  <a:pt x="0" y="0"/>
                </a:moveTo>
                <a:lnTo>
                  <a:pt x="627888" y="0"/>
                </a:lnTo>
                <a:lnTo>
                  <a:pt x="627888" y="667512"/>
                </a:lnTo>
                <a:lnTo>
                  <a:pt x="0" y="667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-276" r="-26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286ed7bd415_0_52"/>
          <p:cNvSpPr/>
          <p:nvPr/>
        </p:nvSpPr>
        <p:spPr>
          <a:xfrm>
            <a:off x="6273699" y="2828198"/>
            <a:ext cx="299923" cy="452679"/>
          </a:xfrm>
          <a:custGeom>
            <a:rect b="b" l="l" r="r" t="t"/>
            <a:pathLst>
              <a:path extrusionOk="0" h="1191260" w="731520">
                <a:moveTo>
                  <a:pt x="0" y="0"/>
                </a:moveTo>
                <a:lnTo>
                  <a:pt x="731520" y="0"/>
                </a:lnTo>
                <a:lnTo>
                  <a:pt x="731520" y="1191260"/>
                </a:lnTo>
                <a:lnTo>
                  <a:pt x="0" y="1191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g286ed7bd415_0_52"/>
          <p:cNvSpPr txBox="1"/>
          <p:nvPr/>
        </p:nvSpPr>
        <p:spPr>
          <a:xfrm>
            <a:off x="1118649" y="2555375"/>
            <a:ext cx="1693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1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Existing brands from the market with high demand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286ed7bd415_0_52"/>
          <p:cNvSpPr txBox="1"/>
          <p:nvPr/>
        </p:nvSpPr>
        <p:spPr>
          <a:xfrm>
            <a:off x="6049655" y="2082899"/>
            <a:ext cx="11967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6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6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+ 20%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399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49"/>
              <a:buFont typeface="Arial"/>
              <a:buNone/>
            </a:pPr>
            <a:r>
              <a:t/>
            </a:r>
            <a:endParaRPr b="0" i="0" sz="6049" u="none" cap="none" strike="noStrike">
              <a:solidFill>
                <a:srgbClr val="04092E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03" name="Google Shape;403;g286ed7bd415_0_52"/>
          <p:cNvSpPr txBox="1"/>
          <p:nvPr/>
        </p:nvSpPr>
        <p:spPr>
          <a:xfrm>
            <a:off x="4207492" y="1952678"/>
            <a:ext cx="542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Existing Staff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g286ed7bd415_0_52"/>
          <p:cNvSpPr txBox="1"/>
          <p:nvPr/>
        </p:nvSpPr>
        <p:spPr>
          <a:xfrm>
            <a:off x="3526018" y="2946395"/>
            <a:ext cx="77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Existing Equipment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286ed7bd415_0_52"/>
          <p:cNvSpPr txBox="1"/>
          <p:nvPr/>
        </p:nvSpPr>
        <p:spPr>
          <a:xfrm>
            <a:off x="4580286" y="2931090"/>
            <a:ext cx="770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Existing Utilities Cost and Rent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286ed7bd415_0_52"/>
          <p:cNvSpPr txBox="1"/>
          <p:nvPr/>
        </p:nvSpPr>
        <p:spPr>
          <a:xfrm>
            <a:off x="6661785" y="3347040"/>
            <a:ext cx="12903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4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A new delivery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4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location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g286ed7bd415_0_52"/>
          <p:cNvSpPr txBox="1"/>
          <p:nvPr/>
        </p:nvSpPr>
        <p:spPr>
          <a:xfrm>
            <a:off x="6708587" y="2052440"/>
            <a:ext cx="11967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3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Extra Profit for the Kitchen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g286ed7bd415_0_52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415435" y="1545715"/>
            <a:ext cx="969800" cy="9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g286ed7bd415_0_52"/>
          <p:cNvSpPr/>
          <p:nvPr/>
        </p:nvSpPr>
        <p:spPr>
          <a:xfrm>
            <a:off x="3854625" y="3452800"/>
            <a:ext cx="1335028" cy="1198778"/>
          </a:xfrm>
          <a:custGeom>
            <a:rect b="b" l="l" r="r" t="t"/>
            <a:pathLst>
              <a:path extrusionOk="0" h="8412479" w="9051036">
                <a:moveTo>
                  <a:pt x="0" y="0"/>
                </a:moveTo>
                <a:lnTo>
                  <a:pt x="9051036" y="0"/>
                </a:lnTo>
                <a:lnTo>
                  <a:pt x="9051036" y="8412479"/>
                </a:lnTo>
                <a:lnTo>
                  <a:pt x="0" y="8412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-835" l="0" r="0" t="-83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286ed7bd415_0_52"/>
          <p:cNvSpPr/>
          <p:nvPr/>
        </p:nvSpPr>
        <p:spPr>
          <a:xfrm>
            <a:off x="4391973" y="3540131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286ed7bd415_0_52"/>
          <p:cNvSpPr/>
          <p:nvPr/>
        </p:nvSpPr>
        <p:spPr>
          <a:xfrm>
            <a:off x="4407380" y="3554849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-757" r="-73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286ed7bd415_0_52"/>
          <p:cNvSpPr/>
          <p:nvPr/>
        </p:nvSpPr>
        <p:spPr>
          <a:xfrm>
            <a:off x="4391172" y="3539379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g286ed7bd415_0_52"/>
          <p:cNvSpPr/>
          <p:nvPr/>
        </p:nvSpPr>
        <p:spPr>
          <a:xfrm>
            <a:off x="4847252" y="4164445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g286ed7bd415_0_52"/>
          <p:cNvSpPr/>
          <p:nvPr/>
        </p:nvSpPr>
        <p:spPr>
          <a:xfrm>
            <a:off x="4862659" y="4179164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g286ed7bd415_0_52"/>
          <p:cNvSpPr/>
          <p:nvPr/>
        </p:nvSpPr>
        <p:spPr>
          <a:xfrm>
            <a:off x="4846451" y="4163693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g286ed7bd415_0_52"/>
          <p:cNvSpPr/>
          <p:nvPr/>
        </p:nvSpPr>
        <p:spPr>
          <a:xfrm>
            <a:off x="4622435" y="3742259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g286ed7bd415_0_52"/>
          <p:cNvSpPr/>
          <p:nvPr/>
        </p:nvSpPr>
        <p:spPr>
          <a:xfrm>
            <a:off x="4637842" y="3756978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3">
              <a:alphaModFix/>
            </a:blip>
            <a:stretch>
              <a:fillRect b="-826" l="0" r="0" t="-8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g286ed7bd415_0_52"/>
          <p:cNvSpPr/>
          <p:nvPr/>
        </p:nvSpPr>
        <p:spPr>
          <a:xfrm>
            <a:off x="4621634" y="3741507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g286ed7bd415_0_52"/>
          <p:cNvSpPr/>
          <p:nvPr/>
        </p:nvSpPr>
        <p:spPr>
          <a:xfrm>
            <a:off x="4272619" y="3686894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g286ed7bd415_0_52"/>
          <p:cNvSpPr/>
          <p:nvPr/>
        </p:nvSpPr>
        <p:spPr>
          <a:xfrm>
            <a:off x="4288026" y="3701613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4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g286ed7bd415_0_52"/>
          <p:cNvSpPr/>
          <p:nvPr/>
        </p:nvSpPr>
        <p:spPr>
          <a:xfrm>
            <a:off x="4271817" y="3686142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286ed7bd415_0_52"/>
          <p:cNvSpPr/>
          <p:nvPr/>
        </p:nvSpPr>
        <p:spPr>
          <a:xfrm>
            <a:off x="4812083" y="3925386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g286ed7bd415_0_52"/>
          <p:cNvSpPr/>
          <p:nvPr/>
        </p:nvSpPr>
        <p:spPr>
          <a:xfrm>
            <a:off x="4827490" y="3940105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g286ed7bd415_0_52"/>
          <p:cNvSpPr/>
          <p:nvPr/>
        </p:nvSpPr>
        <p:spPr>
          <a:xfrm>
            <a:off x="4811281" y="3924633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g286ed7bd415_0_52"/>
          <p:cNvSpPr/>
          <p:nvPr/>
        </p:nvSpPr>
        <p:spPr>
          <a:xfrm>
            <a:off x="4114536" y="4029423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g286ed7bd415_0_52"/>
          <p:cNvSpPr/>
          <p:nvPr/>
        </p:nvSpPr>
        <p:spPr>
          <a:xfrm>
            <a:off x="4129943" y="4044142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 b="-826" l="0" r="0" t="-8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g286ed7bd415_0_52"/>
          <p:cNvSpPr/>
          <p:nvPr/>
        </p:nvSpPr>
        <p:spPr>
          <a:xfrm>
            <a:off x="4113735" y="4028671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g286ed7bd415_0_52"/>
          <p:cNvSpPr/>
          <p:nvPr/>
        </p:nvSpPr>
        <p:spPr>
          <a:xfrm>
            <a:off x="4068860" y="3757730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g286ed7bd415_0_52"/>
          <p:cNvSpPr/>
          <p:nvPr/>
        </p:nvSpPr>
        <p:spPr>
          <a:xfrm>
            <a:off x="4084267" y="3772449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>
              <a:alphaModFix/>
            </a:blip>
            <a:stretch>
              <a:fillRect b="-826" l="0" r="0" t="-8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g286ed7bd415_0_52"/>
          <p:cNvSpPr/>
          <p:nvPr/>
        </p:nvSpPr>
        <p:spPr>
          <a:xfrm>
            <a:off x="4068058" y="3756978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g286ed7bd415_0_52"/>
          <p:cNvSpPr/>
          <p:nvPr/>
        </p:nvSpPr>
        <p:spPr>
          <a:xfrm>
            <a:off x="4556666" y="4084453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g286ed7bd415_0_52"/>
          <p:cNvSpPr/>
          <p:nvPr/>
        </p:nvSpPr>
        <p:spPr>
          <a:xfrm>
            <a:off x="4572074" y="4099172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-757" r="-73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g286ed7bd415_0_52"/>
          <p:cNvSpPr/>
          <p:nvPr/>
        </p:nvSpPr>
        <p:spPr>
          <a:xfrm>
            <a:off x="4555865" y="4083701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g286ed7bd415_0_52"/>
          <p:cNvSpPr/>
          <p:nvPr/>
        </p:nvSpPr>
        <p:spPr>
          <a:xfrm>
            <a:off x="4398595" y="4368208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g286ed7bd415_0_52"/>
          <p:cNvSpPr/>
          <p:nvPr/>
        </p:nvSpPr>
        <p:spPr>
          <a:xfrm>
            <a:off x="4414003" y="4382927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>
              <a:alphaModFix/>
            </a:blip>
            <a:stretch>
              <a:fillRect b="-826" l="0" r="0" t="-8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g286ed7bd415_0_52"/>
          <p:cNvSpPr/>
          <p:nvPr/>
        </p:nvSpPr>
        <p:spPr>
          <a:xfrm>
            <a:off x="4397794" y="4367457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g286ed7bd415_0_52"/>
          <p:cNvSpPr/>
          <p:nvPr/>
        </p:nvSpPr>
        <p:spPr>
          <a:xfrm>
            <a:off x="4379545" y="3926667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g286ed7bd415_0_52"/>
          <p:cNvSpPr/>
          <p:nvPr/>
        </p:nvSpPr>
        <p:spPr>
          <a:xfrm>
            <a:off x="4394953" y="3941386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/>
            </a:blip>
            <a:stretch>
              <a:fillRect b="-826" l="0" r="0" t="-8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g286ed7bd415_0_52"/>
          <p:cNvSpPr/>
          <p:nvPr/>
        </p:nvSpPr>
        <p:spPr>
          <a:xfrm>
            <a:off x="4378744" y="3925915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g286ed7bd415_0_52"/>
          <p:cNvSpPr/>
          <p:nvPr/>
        </p:nvSpPr>
        <p:spPr>
          <a:xfrm>
            <a:off x="4189592" y="4192271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g286ed7bd415_0_52"/>
          <p:cNvSpPr/>
          <p:nvPr/>
        </p:nvSpPr>
        <p:spPr>
          <a:xfrm>
            <a:off x="4205000" y="4206990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/>
            </a:blip>
            <a:stretch>
              <a:fillRect b="-826" l="0" r="0" t="-8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g286ed7bd415_0_52"/>
          <p:cNvSpPr/>
          <p:nvPr/>
        </p:nvSpPr>
        <p:spPr>
          <a:xfrm>
            <a:off x="4188791" y="4191519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g286ed7bd415_0_52"/>
          <p:cNvSpPr/>
          <p:nvPr/>
        </p:nvSpPr>
        <p:spPr>
          <a:xfrm>
            <a:off x="4749436" y="4342019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g286ed7bd415_0_52"/>
          <p:cNvSpPr/>
          <p:nvPr/>
        </p:nvSpPr>
        <p:spPr>
          <a:xfrm>
            <a:off x="4764843" y="4356738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9">
              <a:alphaModFix/>
            </a:blip>
            <a:stretch>
              <a:fillRect b="0" l="-757" r="-73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g286ed7bd415_0_52"/>
          <p:cNvSpPr/>
          <p:nvPr/>
        </p:nvSpPr>
        <p:spPr>
          <a:xfrm>
            <a:off x="4748635" y="4341267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g286ed7bd415_0_52"/>
          <p:cNvSpPr/>
          <p:nvPr/>
        </p:nvSpPr>
        <p:spPr>
          <a:xfrm>
            <a:off x="4636042" y="4401324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286ed7bd415_0_52"/>
          <p:cNvSpPr/>
          <p:nvPr/>
        </p:nvSpPr>
        <p:spPr>
          <a:xfrm>
            <a:off x="4651449" y="4416043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/>
            </a:blip>
            <a:stretch>
              <a:fillRect b="-826" l="0" r="0" t="-8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g286ed7bd415_0_52"/>
          <p:cNvSpPr/>
          <p:nvPr/>
        </p:nvSpPr>
        <p:spPr>
          <a:xfrm>
            <a:off x="4635241" y="4400572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g286ed7bd415_0_52"/>
          <p:cNvSpPr/>
          <p:nvPr/>
        </p:nvSpPr>
        <p:spPr>
          <a:xfrm>
            <a:off x="4679132" y="4232067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g286ed7bd415_0_52"/>
          <p:cNvSpPr/>
          <p:nvPr/>
        </p:nvSpPr>
        <p:spPr>
          <a:xfrm>
            <a:off x="4694539" y="4246785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1">
              <a:alphaModFix/>
            </a:blip>
            <a:stretch>
              <a:fillRect b="-826" l="0" r="0" t="-8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g286ed7bd415_0_52"/>
          <p:cNvSpPr/>
          <p:nvPr/>
        </p:nvSpPr>
        <p:spPr>
          <a:xfrm>
            <a:off x="4678331" y="4231314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g286ed7bd415_0_52"/>
          <p:cNvSpPr/>
          <p:nvPr/>
        </p:nvSpPr>
        <p:spPr>
          <a:xfrm>
            <a:off x="4629835" y="3884236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g286ed7bd415_0_52"/>
          <p:cNvSpPr/>
          <p:nvPr/>
        </p:nvSpPr>
        <p:spPr>
          <a:xfrm>
            <a:off x="4645242" y="3898954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286ed7bd415_0_52"/>
          <p:cNvSpPr/>
          <p:nvPr/>
        </p:nvSpPr>
        <p:spPr>
          <a:xfrm>
            <a:off x="4629034" y="3883483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g286ed7bd415_0_52"/>
          <p:cNvSpPr/>
          <p:nvPr/>
        </p:nvSpPr>
        <p:spPr>
          <a:xfrm>
            <a:off x="4362600" y="4126458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g286ed7bd415_0_52"/>
          <p:cNvSpPr/>
          <p:nvPr/>
        </p:nvSpPr>
        <p:spPr>
          <a:xfrm>
            <a:off x="4378008" y="4141177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g286ed7bd415_0_52"/>
          <p:cNvSpPr/>
          <p:nvPr/>
        </p:nvSpPr>
        <p:spPr>
          <a:xfrm>
            <a:off x="4361799" y="4125706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g286ed7bd415_0_52"/>
          <p:cNvSpPr/>
          <p:nvPr/>
        </p:nvSpPr>
        <p:spPr>
          <a:xfrm>
            <a:off x="4545188" y="4252961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g286ed7bd415_0_52"/>
          <p:cNvSpPr/>
          <p:nvPr/>
        </p:nvSpPr>
        <p:spPr>
          <a:xfrm>
            <a:off x="4560596" y="4267680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g286ed7bd415_0_52"/>
          <p:cNvSpPr/>
          <p:nvPr/>
        </p:nvSpPr>
        <p:spPr>
          <a:xfrm>
            <a:off x="4544387" y="4252209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g286ed7bd415_0_52"/>
          <p:cNvSpPr/>
          <p:nvPr/>
        </p:nvSpPr>
        <p:spPr>
          <a:xfrm>
            <a:off x="4934394" y="3784481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g286ed7bd415_0_52"/>
          <p:cNvSpPr/>
          <p:nvPr/>
        </p:nvSpPr>
        <p:spPr>
          <a:xfrm>
            <a:off x="4949802" y="3799200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g286ed7bd415_0_52"/>
          <p:cNvSpPr/>
          <p:nvPr/>
        </p:nvSpPr>
        <p:spPr>
          <a:xfrm>
            <a:off x="4933593" y="3783729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g286ed7bd415_0_52"/>
          <p:cNvSpPr/>
          <p:nvPr/>
        </p:nvSpPr>
        <p:spPr>
          <a:xfrm>
            <a:off x="4934440" y="4028671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g286ed7bd415_0_52"/>
          <p:cNvSpPr/>
          <p:nvPr/>
        </p:nvSpPr>
        <p:spPr>
          <a:xfrm>
            <a:off x="4949847" y="4043390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g286ed7bd415_0_52"/>
          <p:cNvSpPr/>
          <p:nvPr/>
        </p:nvSpPr>
        <p:spPr>
          <a:xfrm>
            <a:off x="4933638" y="4027919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286ed7bd415_0_52"/>
          <p:cNvSpPr/>
          <p:nvPr/>
        </p:nvSpPr>
        <p:spPr>
          <a:xfrm>
            <a:off x="4182036" y="3876344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286ed7bd415_0_52"/>
          <p:cNvSpPr/>
          <p:nvPr/>
        </p:nvSpPr>
        <p:spPr>
          <a:xfrm>
            <a:off x="4197444" y="3891063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g286ed7bd415_0_52"/>
          <p:cNvSpPr/>
          <p:nvPr/>
        </p:nvSpPr>
        <p:spPr>
          <a:xfrm>
            <a:off x="4181235" y="3875592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286ed7bd415_0_52"/>
          <p:cNvSpPr/>
          <p:nvPr/>
        </p:nvSpPr>
        <p:spPr>
          <a:xfrm>
            <a:off x="4650507" y="3491089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286ed7bd415_0_52"/>
          <p:cNvSpPr/>
          <p:nvPr/>
        </p:nvSpPr>
        <p:spPr>
          <a:xfrm>
            <a:off x="4766909" y="3505808"/>
            <a:ext cx="26980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g286ed7bd415_0_52"/>
          <p:cNvSpPr/>
          <p:nvPr/>
        </p:nvSpPr>
        <p:spPr>
          <a:xfrm>
            <a:off x="4649706" y="3490337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286ed7bd415_0_52"/>
          <p:cNvSpPr/>
          <p:nvPr/>
        </p:nvSpPr>
        <p:spPr>
          <a:xfrm>
            <a:off x="4472834" y="3821525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g286ed7bd415_0_52"/>
          <p:cNvSpPr/>
          <p:nvPr/>
        </p:nvSpPr>
        <p:spPr>
          <a:xfrm>
            <a:off x="4488242" y="3836244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g286ed7bd415_0_52"/>
          <p:cNvSpPr/>
          <p:nvPr/>
        </p:nvSpPr>
        <p:spPr>
          <a:xfrm>
            <a:off x="4472033" y="3820773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g286ed7bd415_0_52"/>
          <p:cNvSpPr/>
          <p:nvPr/>
        </p:nvSpPr>
        <p:spPr>
          <a:xfrm>
            <a:off x="4763229" y="3703680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286ed7bd415_0_52"/>
          <p:cNvSpPr/>
          <p:nvPr/>
        </p:nvSpPr>
        <p:spPr>
          <a:xfrm>
            <a:off x="4778637" y="3718398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g286ed7bd415_0_52"/>
          <p:cNvSpPr/>
          <p:nvPr/>
        </p:nvSpPr>
        <p:spPr>
          <a:xfrm>
            <a:off x="4762428" y="3702928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g286ed7bd415_0_52"/>
          <p:cNvSpPr/>
          <p:nvPr/>
        </p:nvSpPr>
        <p:spPr>
          <a:xfrm>
            <a:off x="4237375" y="4352282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g286ed7bd415_0_52"/>
          <p:cNvSpPr/>
          <p:nvPr/>
        </p:nvSpPr>
        <p:spPr>
          <a:xfrm>
            <a:off x="4252783" y="4367001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g286ed7bd415_0_52"/>
          <p:cNvSpPr/>
          <p:nvPr/>
        </p:nvSpPr>
        <p:spPr>
          <a:xfrm>
            <a:off x="4236574" y="4351530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g286ed7bd415_0_52"/>
          <p:cNvSpPr/>
          <p:nvPr/>
        </p:nvSpPr>
        <p:spPr>
          <a:xfrm>
            <a:off x="3992559" y="3961663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g286ed7bd415_0_52"/>
          <p:cNvSpPr/>
          <p:nvPr/>
        </p:nvSpPr>
        <p:spPr>
          <a:xfrm>
            <a:off x="4007967" y="3976382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g286ed7bd415_0_52"/>
          <p:cNvSpPr/>
          <p:nvPr/>
        </p:nvSpPr>
        <p:spPr>
          <a:xfrm>
            <a:off x="3991758" y="3960911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g286ed7bd415_0_52"/>
          <p:cNvSpPr/>
          <p:nvPr/>
        </p:nvSpPr>
        <p:spPr>
          <a:xfrm>
            <a:off x="4528873" y="3633884"/>
            <a:ext cx="56683" cy="88059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g286ed7bd415_0_52"/>
          <p:cNvSpPr/>
          <p:nvPr/>
        </p:nvSpPr>
        <p:spPr>
          <a:xfrm>
            <a:off x="4544280" y="3648603"/>
            <a:ext cx="26096" cy="24794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-2466" l="0" r="0" t="-24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g286ed7bd415_0_52"/>
          <p:cNvSpPr/>
          <p:nvPr/>
        </p:nvSpPr>
        <p:spPr>
          <a:xfrm>
            <a:off x="4528072" y="3633132"/>
            <a:ext cx="58271" cy="89569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8" name="Google Shape;488;g286ed7bd415_0_52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1301975" y="3010125"/>
            <a:ext cx="1196698" cy="1196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7e6b119c64_2_9"/>
          <p:cNvSpPr/>
          <p:nvPr/>
        </p:nvSpPr>
        <p:spPr>
          <a:xfrm>
            <a:off x="-388651" y="177652"/>
            <a:ext cx="7025700" cy="808500"/>
          </a:xfrm>
          <a:prstGeom prst="roundRect">
            <a:avLst>
              <a:gd fmla="val 15840" name="adj"/>
            </a:avLst>
          </a:prstGeom>
          <a:gradFill>
            <a:gsLst>
              <a:gs pos="0">
                <a:srgbClr val="C03A34"/>
              </a:gs>
              <a:gs pos="55000">
                <a:srgbClr val="F04B4A"/>
              </a:gs>
              <a:gs pos="100000">
                <a:srgbClr val="FF7474"/>
              </a:gs>
            </a:gsLst>
            <a:lin ang="10800025" scaled="0"/>
          </a:gradFill>
          <a:ln>
            <a:noFill/>
          </a:ln>
          <a:effectLst>
            <a:outerShdw blurRad="584200" rotWithShape="0" algn="t" dir="5400000" dist="457200">
              <a:srgbClr val="000000">
                <a:alpha val="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g27e6b119c64_2_9"/>
          <p:cNvSpPr txBox="1"/>
          <p:nvPr/>
        </p:nvSpPr>
        <p:spPr>
          <a:xfrm>
            <a:off x="216552" y="320298"/>
            <a:ext cx="6359508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Having this coverage 8 days after a food brand is launched is a dream for any brand owner….But how?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g27e6b119c64_2_9"/>
          <p:cNvSpPr txBox="1"/>
          <p:nvPr/>
        </p:nvSpPr>
        <p:spPr>
          <a:xfrm>
            <a:off x="571500" y="1728957"/>
            <a:ext cx="4427220" cy="2028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active location within 15 km of high demand points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Lower preparation time and faster delivery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$0.00 Set up cost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6" name="Google Shape;496;g27e6b119c64_2_9"/>
          <p:cNvCxnSpPr/>
          <p:nvPr/>
        </p:nvCxnSpPr>
        <p:spPr>
          <a:xfrm>
            <a:off x="701722" y="1900881"/>
            <a:ext cx="0" cy="1893879"/>
          </a:xfrm>
          <a:prstGeom prst="straightConnector1">
            <a:avLst/>
          </a:prstGeom>
          <a:noFill/>
          <a:ln cap="flat" cmpd="sng" w="9525">
            <a:solidFill>
              <a:srgbClr val="FF747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97" name="Google Shape;497;g27e6b119c64_2_9"/>
          <p:cNvGrpSpPr/>
          <p:nvPr/>
        </p:nvGrpSpPr>
        <p:grpSpPr>
          <a:xfrm>
            <a:off x="639813" y="1824681"/>
            <a:ext cx="123818" cy="123818"/>
            <a:chOff x="3634038" y="2238051"/>
            <a:chExt cx="123818" cy="123818"/>
          </a:xfrm>
        </p:grpSpPr>
        <p:sp>
          <p:nvSpPr>
            <p:cNvPr id="498" name="Google Shape;498;g27e6b119c64_2_9"/>
            <p:cNvSpPr/>
            <p:nvPr/>
          </p:nvSpPr>
          <p:spPr>
            <a:xfrm>
              <a:off x="3634038" y="2238051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g27e6b119c64_2_9"/>
            <p:cNvSpPr/>
            <p:nvPr/>
          </p:nvSpPr>
          <p:spPr>
            <a:xfrm>
              <a:off x="3673035" y="2253961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0" name="Google Shape;500;g27e6b119c64_2_9"/>
          <p:cNvGrpSpPr/>
          <p:nvPr/>
        </p:nvGrpSpPr>
        <p:grpSpPr>
          <a:xfrm>
            <a:off x="641550" y="2460026"/>
            <a:ext cx="123818" cy="123818"/>
            <a:chOff x="3634038" y="2229043"/>
            <a:chExt cx="123818" cy="123818"/>
          </a:xfrm>
        </p:grpSpPr>
        <p:sp>
          <p:nvSpPr>
            <p:cNvPr id="501" name="Google Shape;501;g27e6b119c64_2_9"/>
            <p:cNvSpPr/>
            <p:nvPr/>
          </p:nvSpPr>
          <p:spPr>
            <a:xfrm>
              <a:off x="3634038" y="2229043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g27e6b119c64_2_9"/>
            <p:cNvSpPr/>
            <p:nvPr/>
          </p:nvSpPr>
          <p:spPr>
            <a:xfrm>
              <a:off x="3673035" y="2244953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3" name="Google Shape;503;g27e6b119c64_2_9"/>
          <p:cNvGrpSpPr/>
          <p:nvPr/>
        </p:nvGrpSpPr>
        <p:grpSpPr>
          <a:xfrm>
            <a:off x="641550" y="3101321"/>
            <a:ext cx="123818" cy="123818"/>
            <a:chOff x="3634038" y="2193744"/>
            <a:chExt cx="123818" cy="123818"/>
          </a:xfrm>
        </p:grpSpPr>
        <p:sp>
          <p:nvSpPr>
            <p:cNvPr id="504" name="Google Shape;504;g27e6b119c64_2_9"/>
            <p:cNvSpPr/>
            <p:nvPr/>
          </p:nvSpPr>
          <p:spPr>
            <a:xfrm>
              <a:off x="3634038" y="2193744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g27e6b119c64_2_9"/>
            <p:cNvSpPr/>
            <p:nvPr/>
          </p:nvSpPr>
          <p:spPr>
            <a:xfrm>
              <a:off x="3673035" y="2209654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06" name="Google Shape;506;g27e6b119c64_2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496" y="3833309"/>
            <a:ext cx="355296" cy="355296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g27e6b119c64_2_9"/>
          <p:cNvSpPr/>
          <p:nvPr/>
        </p:nvSpPr>
        <p:spPr>
          <a:xfrm>
            <a:off x="4823475" y="1277249"/>
            <a:ext cx="3552532" cy="3217773"/>
          </a:xfrm>
          <a:custGeom>
            <a:rect b="b" l="l" r="r" t="t"/>
            <a:pathLst>
              <a:path extrusionOk="0" h="8412479" w="9051036">
                <a:moveTo>
                  <a:pt x="0" y="0"/>
                </a:moveTo>
                <a:lnTo>
                  <a:pt x="9051036" y="0"/>
                </a:lnTo>
                <a:lnTo>
                  <a:pt x="9051036" y="8412479"/>
                </a:lnTo>
                <a:lnTo>
                  <a:pt x="0" y="8412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34" l="0" r="0" t="-84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27e6b119c64_2_9"/>
          <p:cNvSpPr/>
          <p:nvPr/>
        </p:nvSpPr>
        <p:spPr>
          <a:xfrm>
            <a:off x="6244253" y="1511781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g27e6b119c64_2_9"/>
          <p:cNvSpPr/>
          <p:nvPr/>
        </p:nvSpPr>
        <p:spPr>
          <a:xfrm>
            <a:off x="6284991" y="1551309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755" r="-74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g27e6b119c64_2_9"/>
          <p:cNvSpPr/>
          <p:nvPr/>
        </p:nvSpPr>
        <p:spPr>
          <a:xfrm>
            <a:off x="6242135" y="1509761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g27e6b119c64_2_9"/>
          <p:cNvSpPr/>
          <p:nvPr/>
        </p:nvSpPr>
        <p:spPr>
          <a:xfrm>
            <a:off x="7448036" y="3188416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g27e6b119c64_2_9"/>
          <p:cNvSpPr/>
          <p:nvPr/>
        </p:nvSpPr>
        <p:spPr>
          <a:xfrm>
            <a:off x="7488774" y="3227945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g27e6b119c64_2_9"/>
          <p:cNvSpPr/>
          <p:nvPr/>
        </p:nvSpPr>
        <p:spPr>
          <a:xfrm>
            <a:off x="7445917" y="3186396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g27e6b119c64_2_9"/>
          <p:cNvSpPr/>
          <p:nvPr/>
        </p:nvSpPr>
        <p:spPr>
          <a:xfrm>
            <a:off x="6853607" y="2054609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g27e6b119c64_2_9"/>
          <p:cNvSpPr/>
          <p:nvPr/>
        </p:nvSpPr>
        <p:spPr>
          <a:xfrm>
            <a:off x="6894345" y="2094137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833" l="0" r="0" t="-8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g27e6b119c64_2_9"/>
          <p:cNvSpPr/>
          <p:nvPr/>
        </p:nvSpPr>
        <p:spPr>
          <a:xfrm>
            <a:off x="6851488" y="2052589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27e6b119c64_2_9"/>
          <p:cNvSpPr/>
          <p:nvPr/>
        </p:nvSpPr>
        <p:spPr>
          <a:xfrm>
            <a:off x="5928673" y="1905923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g27e6b119c64_2_9"/>
          <p:cNvSpPr/>
          <p:nvPr/>
        </p:nvSpPr>
        <p:spPr>
          <a:xfrm>
            <a:off x="5969412" y="1945452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g27e6b119c64_2_9"/>
          <p:cNvSpPr/>
          <p:nvPr/>
        </p:nvSpPr>
        <p:spPr>
          <a:xfrm>
            <a:off x="5926555" y="1903903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g27e6b119c64_2_9"/>
          <p:cNvSpPr/>
          <p:nvPr/>
        </p:nvSpPr>
        <p:spPr>
          <a:xfrm>
            <a:off x="7355046" y="2546407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g27e6b119c64_2_9"/>
          <p:cNvSpPr/>
          <p:nvPr/>
        </p:nvSpPr>
        <p:spPr>
          <a:xfrm>
            <a:off x="7395784" y="2585936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g27e6b119c64_2_9"/>
          <p:cNvSpPr/>
          <p:nvPr/>
        </p:nvSpPr>
        <p:spPr>
          <a:xfrm>
            <a:off x="7352927" y="2544387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g27e6b119c64_2_9"/>
          <p:cNvSpPr/>
          <p:nvPr/>
        </p:nvSpPr>
        <p:spPr>
          <a:xfrm>
            <a:off x="5510694" y="2825806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g27e6b119c64_2_9"/>
          <p:cNvSpPr/>
          <p:nvPr/>
        </p:nvSpPr>
        <p:spPr>
          <a:xfrm>
            <a:off x="5551432" y="2865334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833" l="0" r="0" t="-8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g27e6b119c64_2_9"/>
          <p:cNvSpPr/>
          <p:nvPr/>
        </p:nvSpPr>
        <p:spPr>
          <a:xfrm>
            <a:off x="5508575" y="2823786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g27e6b119c64_2_9"/>
          <p:cNvSpPr/>
          <p:nvPr/>
        </p:nvSpPr>
        <p:spPr>
          <a:xfrm>
            <a:off x="5389923" y="2096157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g27e6b119c64_2_9"/>
          <p:cNvSpPr/>
          <p:nvPr/>
        </p:nvSpPr>
        <p:spPr>
          <a:xfrm>
            <a:off x="5430661" y="2135685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833" l="0" r="0" t="-8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g27e6b119c64_2_9"/>
          <p:cNvSpPr/>
          <p:nvPr/>
        </p:nvSpPr>
        <p:spPr>
          <a:xfrm>
            <a:off x="5387804" y="2094137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g27e6b119c64_2_9"/>
          <p:cNvSpPr/>
          <p:nvPr/>
        </p:nvSpPr>
        <p:spPr>
          <a:xfrm>
            <a:off x="6679711" y="2973593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g27e6b119c64_2_9"/>
          <p:cNvSpPr/>
          <p:nvPr/>
        </p:nvSpPr>
        <p:spPr>
          <a:xfrm>
            <a:off x="6720450" y="3013121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755" r="-74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g27e6b119c64_2_9"/>
          <p:cNvSpPr/>
          <p:nvPr/>
        </p:nvSpPr>
        <p:spPr>
          <a:xfrm>
            <a:off x="6677593" y="2971573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g27e6b119c64_2_9"/>
          <p:cNvSpPr/>
          <p:nvPr/>
        </p:nvSpPr>
        <p:spPr>
          <a:xfrm>
            <a:off x="6261762" y="3735635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g27e6b119c64_2_9"/>
          <p:cNvSpPr/>
          <p:nvPr/>
        </p:nvSpPr>
        <p:spPr>
          <a:xfrm>
            <a:off x="6302501" y="3775164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833" l="0" r="0" t="-8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g27e6b119c64_2_9"/>
          <p:cNvSpPr/>
          <p:nvPr/>
        </p:nvSpPr>
        <p:spPr>
          <a:xfrm>
            <a:off x="6259644" y="3733616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g27e6b119c64_2_9"/>
          <p:cNvSpPr/>
          <p:nvPr/>
        </p:nvSpPr>
        <p:spPr>
          <a:xfrm>
            <a:off x="6211392" y="2549849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g27e6b119c64_2_9"/>
          <p:cNvSpPr/>
          <p:nvPr/>
        </p:nvSpPr>
        <p:spPr>
          <a:xfrm>
            <a:off x="6252131" y="2589377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-833" l="0" r="0" t="-8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g27e6b119c64_2_9"/>
          <p:cNvSpPr/>
          <p:nvPr/>
        </p:nvSpPr>
        <p:spPr>
          <a:xfrm>
            <a:off x="6209274" y="2547829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g27e6b119c64_2_9"/>
          <p:cNvSpPr/>
          <p:nvPr/>
        </p:nvSpPr>
        <p:spPr>
          <a:xfrm>
            <a:off x="5709146" y="3263145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g27e6b119c64_2_9"/>
          <p:cNvSpPr/>
          <p:nvPr/>
        </p:nvSpPr>
        <p:spPr>
          <a:xfrm>
            <a:off x="5749885" y="3302673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-833" l="0" r="0" t="-8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g27e6b119c64_2_9"/>
          <p:cNvSpPr/>
          <p:nvPr/>
        </p:nvSpPr>
        <p:spPr>
          <a:xfrm>
            <a:off x="5707028" y="3261125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g27e6b119c64_2_9"/>
          <p:cNvSpPr/>
          <p:nvPr/>
        </p:nvSpPr>
        <p:spPr>
          <a:xfrm>
            <a:off x="7189405" y="3665302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g27e6b119c64_2_9"/>
          <p:cNvSpPr/>
          <p:nvPr/>
        </p:nvSpPr>
        <p:spPr>
          <a:xfrm>
            <a:off x="7230143" y="3704830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-755" r="-74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g27e6b119c64_2_9"/>
          <p:cNvSpPr/>
          <p:nvPr/>
        </p:nvSpPr>
        <p:spPr>
          <a:xfrm>
            <a:off x="7187286" y="3663282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g27e6b119c64_2_9"/>
          <p:cNvSpPr/>
          <p:nvPr/>
        </p:nvSpPr>
        <p:spPr>
          <a:xfrm>
            <a:off x="6889585" y="3824569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g27e6b119c64_2_9"/>
          <p:cNvSpPr/>
          <p:nvPr/>
        </p:nvSpPr>
        <p:spPr>
          <a:xfrm>
            <a:off x="6930323" y="3864098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-833" l="0" r="0" t="-8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g27e6b119c64_2_9"/>
          <p:cNvSpPr/>
          <p:nvPr/>
        </p:nvSpPr>
        <p:spPr>
          <a:xfrm>
            <a:off x="6887466" y="3822549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g27e6b119c64_2_9"/>
          <p:cNvSpPr/>
          <p:nvPr/>
        </p:nvSpPr>
        <p:spPr>
          <a:xfrm>
            <a:off x="7003517" y="3370018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g27e6b119c64_2_9"/>
          <p:cNvSpPr/>
          <p:nvPr/>
        </p:nvSpPr>
        <p:spPr>
          <a:xfrm>
            <a:off x="7044255" y="3409546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-833" l="0" r="0" t="-8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g27e6b119c64_2_9"/>
          <p:cNvSpPr/>
          <p:nvPr/>
        </p:nvSpPr>
        <p:spPr>
          <a:xfrm>
            <a:off x="7001398" y="3367998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g27e6b119c64_2_9"/>
          <p:cNvSpPr/>
          <p:nvPr/>
        </p:nvSpPr>
        <p:spPr>
          <a:xfrm>
            <a:off x="6873173" y="2435896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g27e6b119c64_2_9"/>
          <p:cNvSpPr/>
          <p:nvPr/>
        </p:nvSpPr>
        <p:spPr>
          <a:xfrm>
            <a:off x="6913911" y="2475424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g27e6b119c64_2_9"/>
          <p:cNvSpPr/>
          <p:nvPr/>
        </p:nvSpPr>
        <p:spPr>
          <a:xfrm>
            <a:off x="6871054" y="2433876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g27e6b119c64_2_9"/>
          <p:cNvSpPr/>
          <p:nvPr/>
        </p:nvSpPr>
        <p:spPr>
          <a:xfrm>
            <a:off x="6166590" y="3086400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g27e6b119c64_2_9"/>
          <p:cNvSpPr/>
          <p:nvPr/>
        </p:nvSpPr>
        <p:spPr>
          <a:xfrm>
            <a:off x="6207329" y="3125928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g27e6b119c64_2_9"/>
          <p:cNvSpPr/>
          <p:nvPr/>
        </p:nvSpPr>
        <p:spPr>
          <a:xfrm>
            <a:off x="6164472" y="3084380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g27e6b119c64_2_9"/>
          <p:cNvSpPr/>
          <p:nvPr/>
        </p:nvSpPr>
        <p:spPr>
          <a:xfrm>
            <a:off x="6649363" y="3426132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g27e6b119c64_2_9"/>
          <p:cNvSpPr/>
          <p:nvPr/>
        </p:nvSpPr>
        <p:spPr>
          <a:xfrm>
            <a:off x="6690102" y="3465660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g27e6b119c64_2_9"/>
          <p:cNvSpPr/>
          <p:nvPr/>
        </p:nvSpPr>
        <p:spPr>
          <a:xfrm>
            <a:off x="6647245" y="3424112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g27e6b119c64_2_9"/>
          <p:cNvSpPr/>
          <p:nvPr/>
        </p:nvSpPr>
        <p:spPr>
          <a:xfrm>
            <a:off x="7678444" y="2168000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g27e6b119c64_2_9"/>
          <p:cNvSpPr/>
          <p:nvPr/>
        </p:nvSpPr>
        <p:spPr>
          <a:xfrm>
            <a:off x="7719183" y="2207528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g27e6b119c64_2_9"/>
          <p:cNvSpPr/>
          <p:nvPr/>
        </p:nvSpPr>
        <p:spPr>
          <a:xfrm>
            <a:off x="7676326" y="2165980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g27e6b119c64_2_9"/>
          <p:cNvSpPr/>
          <p:nvPr/>
        </p:nvSpPr>
        <p:spPr>
          <a:xfrm>
            <a:off x="7678565" y="2823786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g27e6b119c64_2_9"/>
          <p:cNvSpPr/>
          <p:nvPr/>
        </p:nvSpPr>
        <p:spPr>
          <a:xfrm>
            <a:off x="7719303" y="2863314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g27e6b119c64_2_9"/>
          <p:cNvSpPr/>
          <p:nvPr/>
        </p:nvSpPr>
        <p:spPr>
          <a:xfrm>
            <a:off x="7676446" y="2821766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g27e6b119c64_2_9"/>
          <p:cNvSpPr/>
          <p:nvPr/>
        </p:nvSpPr>
        <p:spPr>
          <a:xfrm>
            <a:off x="5689169" y="2414703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g27e6b119c64_2_9"/>
          <p:cNvSpPr/>
          <p:nvPr/>
        </p:nvSpPr>
        <p:spPr>
          <a:xfrm>
            <a:off x="5729908" y="2454231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g27e6b119c64_2_9"/>
          <p:cNvSpPr/>
          <p:nvPr/>
        </p:nvSpPr>
        <p:spPr>
          <a:xfrm>
            <a:off x="5687051" y="2412683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g27e6b119c64_2_9"/>
          <p:cNvSpPr/>
          <p:nvPr/>
        </p:nvSpPr>
        <p:spPr>
          <a:xfrm>
            <a:off x="6927831" y="1380076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g27e6b119c64_2_9"/>
          <p:cNvSpPr/>
          <p:nvPr/>
        </p:nvSpPr>
        <p:spPr>
          <a:xfrm>
            <a:off x="6968569" y="1419604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g27e6b119c64_2_9"/>
          <p:cNvSpPr/>
          <p:nvPr/>
        </p:nvSpPr>
        <p:spPr>
          <a:xfrm>
            <a:off x="6925712" y="1378056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g27e6b119c64_2_9"/>
          <p:cNvSpPr/>
          <p:nvPr/>
        </p:nvSpPr>
        <p:spPr>
          <a:xfrm>
            <a:off x="6458055" y="2267483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g27e6b119c64_2_9"/>
          <p:cNvSpPr/>
          <p:nvPr/>
        </p:nvSpPr>
        <p:spPr>
          <a:xfrm>
            <a:off x="6498793" y="2307012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g27e6b119c64_2_9"/>
          <p:cNvSpPr/>
          <p:nvPr/>
        </p:nvSpPr>
        <p:spPr>
          <a:xfrm>
            <a:off x="6455936" y="2265463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g27e6b119c64_2_9"/>
          <p:cNvSpPr/>
          <p:nvPr/>
        </p:nvSpPr>
        <p:spPr>
          <a:xfrm>
            <a:off x="7225875" y="1951002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g27e6b119c64_2_9"/>
          <p:cNvSpPr/>
          <p:nvPr/>
        </p:nvSpPr>
        <p:spPr>
          <a:xfrm>
            <a:off x="7266614" y="1990530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g27e6b119c64_2_9"/>
          <p:cNvSpPr/>
          <p:nvPr/>
        </p:nvSpPr>
        <p:spPr>
          <a:xfrm>
            <a:off x="7223757" y="1948982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g27e6b119c64_2_9"/>
          <p:cNvSpPr/>
          <p:nvPr/>
        </p:nvSpPr>
        <p:spPr>
          <a:xfrm>
            <a:off x="5835487" y="3692865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g27e6b119c64_2_9"/>
          <p:cNvSpPr/>
          <p:nvPr/>
        </p:nvSpPr>
        <p:spPr>
          <a:xfrm>
            <a:off x="5876226" y="3732393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g27e6b119c64_2_9"/>
          <p:cNvSpPr/>
          <p:nvPr/>
        </p:nvSpPr>
        <p:spPr>
          <a:xfrm>
            <a:off x="5833369" y="3690845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g27e6b119c64_2_9"/>
          <p:cNvSpPr/>
          <p:nvPr/>
        </p:nvSpPr>
        <p:spPr>
          <a:xfrm>
            <a:off x="5188181" y="2643833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g27e6b119c64_2_9"/>
          <p:cNvSpPr/>
          <p:nvPr/>
        </p:nvSpPr>
        <p:spPr>
          <a:xfrm>
            <a:off x="5228920" y="2683361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g27e6b119c64_2_9"/>
          <p:cNvSpPr/>
          <p:nvPr/>
        </p:nvSpPr>
        <p:spPr>
          <a:xfrm>
            <a:off x="5186063" y="2641813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g27e6b119c64_2_9"/>
          <p:cNvSpPr/>
          <p:nvPr/>
        </p:nvSpPr>
        <p:spPr>
          <a:xfrm>
            <a:off x="6606224" y="1763562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g27e6b119c64_2_9"/>
          <p:cNvSpPr/>
          <p:nvPr/>
        </p:nvSpPr>
        <p:spPr>
          <a:xfrm>
            <a:off x="6646962" y="1803091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471" l="0" r="0" t="-247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g27e6b119c64_2_9"/>
          <p:cNvSpPr/>
          <p:nvPr/>
        </p:nvSpPr>
        <p:spPr>
          <a:xfrm>
            <a:off x="6604105" y="1761542"/>
            <a:ext cx="155061" cy="240421"/>
          </a:xfrm>
          <a:custGeom>
            <a:rect b="b" l="l" r="r" t="t"/>
            <a:pathLst>
              <a:path extrusionOk="0" h="628552" w="395059">
                <a:moveTo>
                  <a:pt x="0" y="0"/>
                </a:moveTo>
                <a:lnTo>
                  <a:pt x="395059" y="0"/>
                </a:lnTo>
                <a:lnTo>
                  <a:pt x="395059" y="628552"/>
                </a:lnTo>
                <a:lnTo>
                  <a:pt x="0" y="6285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{&quot;Key&quot;:&quot;POWER_USER_SHAPE_ICON&quot;,&quot;Value&quot;:&quot;POWER_USER_SHAPE_ICON_STYLE_1&quot;}" id="586" name="Google Shape;586;g27e6b119c64_2_9"/>
          <p:cNvSpPr/>
          <p:nvPr/>
        </p:nvSpPr>
        <p:spPr>
          <a:xfrm>
            <a:off x="393247" y="3745631"/>
            <a:ext cx="624634" cy="629752"/>
          </a:xfrm>
          <a:custGeom>
            <a:rect b="b" l="l" r="r" t="t"/>
            <a:pathLst>
              <a:path extrusionOk="0" h="541" w="540">
                <a:moveTo>
                  <a:pt x="267" y="0"/>
                </a:moveTo>
                <a:cubicBezTo>
                  <a:pt x="123" y="0"/>
                  <a:pt x="0" y="126"/>
                  <a:pt x="0" y="273"/>
                </a:cubicBezTo>
                <a:cubicBezTo>
                  <a:pt x="0" y="419"/>
                  <a:pt x="120" y="540"/>
                  <a:pt x="267" y="540"/>
                </a:cubicBezTo>
                <a:cubicBezTo>
                  <a:pt x="413" y="540"/>
                  <a:pt x="539" y="419"/>
                  <a:pt x="539" y="273"/>
                </a:cubicBezTo>
                <a:cubicBezTo>
                  <a:pt x="539" y="126"/>
                  <a:pt x="416" y="0"/>
                  <a:pt x="267" y="0"/>
                </a:cubicBezTo>
                <a:close/>
                <a:moveTo>
                  <a:pt x="364" y="165"/>
                </a:moveTo>
                <a:cubicBezTo>
                  <a:pt x="385" y="165"/>
                  <a:pt x="405" y="178"/>
                  <a:pt x="405" y="201"/>
                </a:cubicBezTo>
                <a:cubicBezTo>
                  <a:pt x="405" y="224"/>
                  <a:pt x="385" y="242"/>
                  <a:pt x="364" y="242"/>
                </a:cubicBezTo>
                <a:cubicBezTo>
                  <a:pt x="344" y="242"/>
                  <a:pt x="323" y="224"/>
                  <a:pt x="323" y="201"/>
                </a:cubicBezTo>
                <a:cubicBezTo>
                  <a:pt x="323" y="178"/>
                  <a:pt x="344" y="165"/>
                  <a:pt x="364" y="165"/>
                </a:cubicBezTo>
                <a:close/>
                <a:moveTo>
                  <a:pt x="174" y="165"/>
                </a:moveTo>
                <a:cubicBezTo>
                  <a:pt x="195" y="165"/>
                  <a:pt x="215" y="178"/>
                  <a:pt x="215" y="201"/>
                </a:cubicBezTo>
                <a:cubicBezTo>
                  <a:pt x="215" y="224"/>
                  <a:pt x="195" y="242"/>
                  <a:pt x="174" y="242"/>
                </a:cubicBezTo>
                <a:cubicBezTo>
                  <a:pt x="154" y="242"/>
                  <a:pt x="133" y="224"/>
                  <a:pt x="133" y="201"/>
                </a:cubicBezTo>
                <a:cubicBezTo>
                  <a:pt x="133" y="178"/>
                  <a:pt x="154" y="165"/>
                  <a:pt x="174" y="165"/>
                </a:cubicBezTo>
                <a:close/>
                <a:moveTo>
                  <a:pt x="267" y="432"/>
                </a:moveTo>
                <a:cubicBezTo>
                  <a:pt x="200" y="432"/>
                  <a:pt x="138" y="386"/>
                  <a:pt x="118" y="324"/>
                </a:cubicBezTo>
                <a:lnTo>
                  <a:pt x="421" y="324"/>
                </a:lnTo>
                <a:cubicBezTo>
                  <a:pt x="400" y="386"/>
                  <a:pt x="339" y="432"/>
                  <a:pt x="267" y="432"/>
                </a:cubicBezTo>
                <a:close/>
              </a:path>
            </a:pathLst>
          </a:custGeom>
          <a:solidFill>
            <a:srgbClr val="EF4B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g27e6b119c64_2_9"/>
          <p:cNvSpPr txBox="1"/>
          <p:nvPr/>
        </p:nvSpPr>
        <p:spPr>
          <a:xfrm>
            <a:off x="1082040" y="3847014"/>
            <a:ext cx="3573780" cy="375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C13A34"/>
                </a:solidFill>
                <a:latin typeface="Arial"/>
                <a:ea typeface="Arial"/>
                <a:cs typeface="Arial"/>
                <a:sym typeface="Arial"/>
              </a:rPr>
              <a:t>Happy customer = Returning customer</a:t>
            </a:r>
            <a:endParaRPr b="1" i="0" sz="2800" u="none" cap="none" strike="noStrike">
              <a:solidFill>
                <a:srgbClr val="C13A3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screen with a black background&#10;&#10;Description automatically generated" id="592" name="Google Shape;59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3337" y="1749063"/>
            <a:ext cx="4154562" cy="180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44" title="Updated Video.mp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35881" y="1776917"/>
            <a:ext cx="3158570" cy="1621277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44"/>
          <p:cNvSpPr txBox="1"/>
          <p:nvPr>
            <p:ph type="title"/>
          </p:nvPr>
        </p:nvSpPr>
        <p:spPr>
          <a:xfrm>
            <a:off x="573561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/>
              <a:t>KSA’s first Micro Fulfillment Platform (MFP)</a:t>
            </a:r>
            <a:endParaRPr/>
          </a:p>
        </p:txBody>
      </p:sp>
      <p:sp>
        <p:nvSpPr>
          <p:cNvPr id="595" name="Google Shape;595;p44"/>
          <p:cNvSpPr/>
          <p:nvPr/>
        </p:nvSpPr>
        <p:spPr>
          <a:xfrm>
            <a:off x="2103120" y="3674547"/>
            <a:ext cx="8054339" cy="808611"/>
          </a:xfrm>
          <a:prstGeom prst="roundRect">
            <a:avLst>
              <a:gd fmla="val 15840" name="adj"/>
            </a:avLst>
          </a:prstGeom>
          <a:gradFill>
            <a:gsLst>
              <a:gs pos="0">
                <a:srgbClr val="C03A34"/>
              </a:gs>
              <a:gs pos="55000">
                <a:srgbClr val="F04B4A"/>
              </a:gs>
              <a:gs pos="100000">
                <a:srgbClr val="FF7474"/>
              </a:gs>
            </a:gsLst>
            <a:lin ang="10800000" scaled="0"/>
          </a:gradFill>
          <a:ln>
            <a:noFill/>
          </a:ln>
          <a:effectLst>
            <a:outerShdw blurRad="584200" rotWithShape="0" algn="t" dir="5400000" dist="457200">
              <a:srgbClr val="000000">
                <a:alpha val="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44"/>
          <p:cNvSpPr txBox="1"/>
          <p:nvPr/>
        </p:nvSpPr>
        <p:spPr>
          <a:xfrm>
            <a:off x="3031286" y="3786465"/>
            <a:ext cx="14284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Value </a:t>
            </a:r>
            <a:br>
              <a:rPr b="1" i="0" lang="en-US" sz="1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1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proposition: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7" name="Google Shape;597;p44"/>
          <p:cNvGrpSpPr/>
          <p:nvPr/>
        </p:nvGrpSpPr>
        <p:grpSpPr>
          <a:xfrm>
            <a:off x="4488436" y="3863248"/>
            <a:ext cx="3960971" cy="446236"/>
            <a:chOff x="4311583" y="3733297"/>
            <a:chExt cx="3960971" cy="446236"/>
          </a:xfrm>
        </p:grpSpPr>
        <p:sp>
          <p:nvSpPr>
            <p:cNvPr id="598" name="Google Shape;598;p44"/>
            <p:cNvSpPr txBox="1"/>
            <p:nvPr/>
          </p:nvSpPr>
          <p:spPr>
            <a:xfrm>
              <a:off x="4311583" y="3733297"/>
              <a:ext cx="879375" cy="4312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10X number of locations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44"/>
            <p:cNvSpPr txBox="1"/>
            <p:nvPr/>
          </p:nvSpPr>
          <p:spPr>
            <a:xfrm>
              <a:off x="5362208" y="3733297"/>
              <a:ext cx="879375" cy="4312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100X </a:t>
              </a:r>
              <a:br>
                <a:rPr b="0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lower cost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44"/>
            <p:cNvSpPr txBox="1"/>
            <p:nvPr/>
          </p:nvSpPr>
          <p:spPr>
            <a:xfrm>
              <a:off x="6299291" y="3733297"/>
              <a:ext cx="1973263" cy="446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14X faster : Starting in 8 days rather than 16 weeks for fit out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01" name="Google Shape;601;p44"/>
            <p:cNvCxnSpPr/>
            <p:nvPr/>
          </p:nvCxnSpPr>
          <p:spPr>
            <a:xfrm>
              <a:off x="5257533" y="3786841"/>
              <a:ext cx="0" cy="324121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02" name="Google Shape;602;p44"/>
            <p:cNvCxnSpPr/>
            <p:nvPr/>
          </p:nvCxnSpPr>
          <p:spPr>
            <a:xfrm>
              <a:off x="6212908" y="3786841"/>
              <a:ext cx="0" cy="324121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603" name="Google Shape;603;p44"/>
          <p:cNvGrpSpPr/>
          <p:nvPr/>
        </p:nvGrpSpPr>
        <p:grpSpPr>
          <a:xfrm>
            <a:off x="571500" y="1854859"/>
            <a:ext cx="3901470" cy="1581165"/>
            <a:chOff x="571500" y="1419687"/>
            <a:chExt cx="3901470" cy="1967254"/>
          </a:xfrm>
        </p:grpSpPr>
        <p:sp>
          <p:nvSpPr>
            <p:cNvPr id="604" name="Google Shape;604;p44"/>
            <p:cNvSpPr txBox="1"/>
            <p:nvPr/>
          </p:nvSpPr>
          <p:spPr>
            <a:xfrm>
              <a:off x="578670" y="2677614"/>
              <a:ext cx="3894300" cy="709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F04B4A"/>
                  </a:solidFill>
                  <a:latin typeface="Arial"/>
                  <a:ea typeface="Arial"/>
                  <a:cs typeface="Arial"/>
                  <a:sym typeface="Arial"/>
                </a:rPr>
                <a:t>Step 3: We help brands onboard to our digital platform </a:t>
              </a: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and tap into our network of kitchens with quality control, inventory management, incident management, payment reconciliation.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05" name="Google Shape;605;p44"/>
            <p:cNvCxnSpPr/>
            <p:nvPr/>
          </p:nvCxnSpPr>
          <p:spPr>
            <a:xfrm>
              <a:off x="641550" y="1905177"/>
              <a:ext cx="3378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606" name="Google Shape;606;p44"/>
            <p:cNvSpPr txBox="1"/>
            <p:nvPr/>
          </p:nvSpPr>
          <p:spPr>
            <a:xfrm>
              <a:off x="571500" y="1419687"/>
              <a:ext cx="2834700" cy="511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F04B4A"/>
                  </a:solidFill>
                  <a:latin typeface="Arial"/>
                  <a:ea typeface="Arial"/>
                  <a:cs typeface="Arial"/>
                  <a:sym typeface="Arial"/>
                </a:rPr>
                <a:t>Step 1: We sign on brands </a:t>
              </a: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that want to scale their operations and reach new customers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44"/>
            <p:cNvSpPr txBox="1"/>
            <p:nvPr/>
          </p:nvSpPr>
          <p:spPr>
            <a:xfrm>
              <a:off x="571500" y="1993378"/>
              <a:ext cx="3502743" cy="6317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900" u="none" cap="none" strike="noStrike">
                  <a:solidFill>
                    <a:srgbClr val="F04B4A"/>
                  </a:solidFill>
                  <a:latin typeface="Arial"/>
                  <a:ea typeface="Arial"/>
                  <a:cs typeface="Arial"/>
                  <a:sym typeface="Arial"/>
                </a:rPr>
                <a:t>Step 2: We match them to 120+ kitchens </a:t>
              </a: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we’ve signed up (from existing hotels, and restaurants, cafes) who have underutilized capacity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08" name="Google Shape;608;p44"/>
            <p:cNvCxnSpPr/>
            <p:nvPr/>
          </p:nvCxnSpPr>
          <p:spPr>
            <a:xfrm>
              <a:off x="641550" y="2589412"/>
              <a:ext cx="3378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609" name="Google Shape;609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94524" y="3851233"/>
            <a:ext cx="451137" cy="455239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4"/>
          <p:cNvSpPr txBox="1"/>
          <p:nvPr>
            <p:ph idx="1" type="body"/>
          </p:nvPr>
        </p:nvSpPr>
        <p:spPr>
          <a:xfrm>
            <a:off x="573561" y="1512090"/>
            <a:ext cx="7884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How does it work? </a:t>
            </a:r>
            <a:endParaRPr/>
          </a:p>
        </p:txBody>
      </p:sp>
      <p:sp>
        <p:nvSpPr>
          <p:cNvPr id="611" name="Google Shape;611;p44"/>
          <p:cNvSpPr txBox="1"/>
          <p:nvPr/>
        </p:nvSpPr>
        <p:spPr>
          <a:xfrm>
            <a:off x="573550" y="884127"/>
            <a:ext cx="794139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07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make the scaling process seamless for food brands by eliminating  the barriers to setting up a new fulfillment location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45"/>
          <p:cNvPicPr preferRelativeResize="0"/>
          <p:nvPr/>
        </p:nvPicPr>
        <p:blipFill rotWithShape="1">
          <a:blip r:embed="rId3">
            <a:alphaModFix/>
          </a:blip>
          <a:srcRect b="34391" l="0" r="1419" t="23008"/>
          <a:stretch/>
        </p:blipFill>
        <p:spPr>
          <a:xfrm>
            <a:off x="0" y="-20682"/>
            <a:ext cx="9144000" cy="2116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45"/>
          <p:cNvSpPr txBox="1"/>
          <p:nvPr>
            <p:ph type="title"/>
          </p:nvPr>
        </p:nvSpPr>
        <p:spPr>
          <a:xfrm>
            <a:off x="226774" y="-27000"/>
            <a:ext cx="762182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 case study: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 sz="2000">
                <a:solidFill>
                  <a:schemeClr val="lt1"/>
                </a:solidFill>
              </a:rPr>
              <a:t>Activating 5 new locations and unlocking $22K in additional revenue for ZED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618" name="Google Shape;618;p45"/>
          <p:cNvSpPr txBox="1"/>
          <p:nvPr/>
        </p:nvSpPr>
        <p:spPr>
          <a:xfrm>
            <a:off x="2311725" y="2264475"/>
            <a:ext cx="2268900" cy="22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endParaRPr b="0" i="0" sz="1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ZED sells ready-made sandwiches and salads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 restaurant branches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took them 7 years to build up this network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Investment is $60K per branch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branch is still operating at 60% capacity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Their fundamental problem is opening branches in new cities at lower cost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9" name="Google Shape;619;p45"/>
          <p:cNvCxnSpPr/>
          <p:nvPr/>
        </p:nvCxnSpPr>
        <p:spPr>
          <a:xfrm>
            <a:off x="2416014" y="2652988"/>
            <a:ext cx="0" cy="1376400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620" name="Google Shape;620;p45"/>
          <p:cNvGrpSpPr/>
          <p:nvPr/>
        </p:nvGrpSpPr>
        <p:grpSpPr>
          <a:xfrm>
            <a:off x="2354113" y="3992235"/>
            <a:ext cx="123818" cy="123818"/>
            <a:chOff x="2347000" y="4112073"/>
            <a:chExt cx="123818" cy="123818"/>
          </a:xfrm>
        </p:grpSpPr>
        <p:sp>
          <p:nvSpPr>
            <p:cNvPr id="621" name="Google Shape;621;p45"/>
            <p:cNvSpPr/>
            <p:nvPr/>
          </p:nvSpPr>
          <p:spPr>
            <a:xfrm>
              <a:off x="2347000" y="4112073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45"/>
            <p:cNvSpPr/>
            <p:nvPr/>
          </p:nvSpPr>
          <p:spPr>
            <a:xfrm>
              <a:off x="2385997" y="4127983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3" name="Google Shape;623;p45"/>
          <p:cNvGrpSpPr/>
          <p:nvPr/>
        </p:nvGrpSpPr>
        <p:grpSpPr>
          <a:xfrm>
            <a:off x="2347000" y="3671805"/>
            <a:ext cx="123818" cy="123818"/>
            <a:chOff x="2347000" y="3731073"/>
            <a:chExt cx="123818" cy="123818"/>
          </a:xfrm>
        </p:grpSpPr>
        <p:sp>
          <p:nvSpPr>
            <p:cNvPr id="624" name="Google Shape;624;p45"/>
            <p:cNvSpPr/>
            <p:nvPr/>
          </p:nvSpPr>
          <p:spPr>
            <a:xfrm>
              <a:off x="2347000" y="3731073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45"/>
            <p:cNvSpPr/>
            <p:nvPr/>
          </p:nvSpPr>
          <p:spPr>
            <a:xfrm>
              <a:off x="2385997" y="3746983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Google Shape;626;p45"/>
          <p:cNvGrpSpPr/>
          <p:nvPr/>
        </p:nvGrpSpPr>
        <p:grpSpPr>
          <a:xfrm>
            <a:off x="2347000" y="3499032"/>
            <a:ext cx="123818" cy="123818"/>
            <a:chOff x="2347000" y="3490566"/>
            <a:chExt cx="123818" cy="123818"/>
          </a:xfrm>
        </p:grpSpPr>
        <p:sp>
          <p:nvSpPr>
            <p:cNvPr id="627" name="Google Shape;627;p45"/>
            <p:cNvSpPr/>
            <p:nvPr/>
          </p:nvSpPr>
          <p:spPr>
            <a:xfrm>
              <a:off x="2347000" y="3490566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45"/>
            <p:cNvSpPr/>
            <p:nvPr/>
          </p:nvSpPr>
          <p:spPr>
            <a:xfrm>
              <a:off x="2385997" y="3506476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9" name="Google Shape;629;p45"/>
          <p:cNvGrpSpPr/>
          <p:nvPr/>
        </p:nvGrpSpPr>
        <p:grpSpPr>
          <a:xfrm>
            <a:off x="2347000" y="2619028"/>
            <a:ext cx="123818" cy="123818"/>
            <a:chOff x="2347000" y="2542828"/>
            <a:chExt cx="123818" cy="123818"/>
          </a:xfrm>
        </p:grpSpPr>
        <p:sp>
          <p:nvSpPr>
            <p:cNvPr id="630" name="Google Shape;630;p45"/>
            <p:cNvSpPr/>
            <p:nvPr/>
          </p:nvSpPr>
          <p:spPr>
            <a:xfrm>
              <a:off x="2347000" y="2542828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45"/>
            <p:cNvSpPr/>
            <p:nvPr/>
          </p:nvSpPr>
          <p:spPr>
            <a:xfrm>
              <a:off x="2385997" y="2558738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2" name="Google Shape;632;p45"/>
          <p:cNvGrpSpPr/>
          <p:nvPr/>
        </p:nvGrpSpPr>
        <p:grpSpPr>
          <a:xfrm>
            <a:off x="2347000" y="2932294"/>
            <a:ext cx="123818" cy="123818"/>
            <a:chOff x="2347000" y="2847628"/>
            <a:chExt cx="123818" cy="123818"/>
          </a:xfrm>
        </p:grpSpPr>
        <p:sp>
          <p:nvSpPr>
            <p:cNvPr id="633" name="Google Shape;633;p45"/>
            <p:cNvSpPr/>
            <p:nvPr/>
          </p:nvSpPr>
          <p:spPr>
            <a:xfrm>
              <a:off x="2347000" y="2847628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45"/>
            <p:cNvSpPr/>
            <p:nvPr/>
          </p:nvSpPr>
          <p:spPr>
            <a:xfrm>
              <a:off x="2385997" y="2863538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5" name="Google Shape;635;p45"/>
          <p:cNvGrpSpPr/>
          <p:nvPr/>
        </p:nvGrpSpPr>
        <p:grpSpPr>
          <a:xfrm>
            <a:off x="2347000" y="3122794"/>
            <a:ext cx="123818" cy="123818"/>
            <a:chOff x="2347000" y="3114328"/>
            <a:chExt cx="123818" cy="123818"/>
          </a:xfrm>
        </p:grpSpPr>
        <p:sp>
          <p:nvSpPr>
            <p:cNvPr id="636" name="Google Shape;636;p45"/>
            <p:cNvSpPr/>
            <p:nvPr/>
          </p:nvSpPr>
          <p:spPr>
            <a:xfrm>
              <a:off x="2347000" y="3114328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45"/>
            <p:cNvSpPr/>
            <p:nvPr/>
          </p:nvSpPr>
          <p:spPr>
            <a:xfrm>
              <a:off x="2385997" y="3130238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8" name="Google Shape;638;p45"/>
          <p:cNvSpPr txBox="1"/>
          <p:nvPr/>
        </p:nvSpPr>
        <p:spPr>
          <a:xfrm>
            <a:off x="4726270" y="2146475"/>
            <a:ext cx="2148673" cy="2208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During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Outbound lead (scraping data of the web)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Called them and invited them to a demo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Signed a contract for 5 new locations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Onboarding their brand to took 8 days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total cost of expansion costed them $0.00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Potentially unlocking $22K in additional revenue per month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9" name="Google Shape;639;p45"/>
          <p:cNvCxnSpPr/>
          <p:nvPr/>
        </p:nvCxnSpPr>
        <p:spPr>
          <a:xfrm>
            <a:off x="4872316" y="2606773"/>
            <a:ext cx="7800" cy="1728300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640" name="Google Shape;640;p45"/>
          <p:cNvGrpSpPr/>
          <p:nvPr/>
        </p:nvGrpSpPr>
        <p:grpSpPr>
          <a:xfrm>
            <a:off x="4803213" y="4192853"/>
            <a:ext cx="123872" cy="123872"/>
            <a:chOff x="3634038" y="2214241"/>
            <a:chExt cx="123872" cy="123872"/>
          </a:xfrm>
        </p:grpSpPr>
        <p:sp>
          <p:nvSpPr>
            <p:cNvPr id="641" name="Google Shape;641;p45"/>
            <p:cNvSpPr/>
            <p:nvPr/>
          </p:nvSpPr>
          <p:spPr>
            <a:xfrm>
              <a:off x="3634038" y="2214241"/>
              <a:ext cx="123872" cy="123872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45"/>
            <p:cNvSpPr/>
            <p:nvPr/>
          </p:nvSpPr>
          <p:spPr>
            <a:xfrm>
              <a:off x="3673035" y="2230151"/>
              <a:ext cx="57286" cy="93231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3" name="Google Shape;643;p45"/>
          <p:cNvGrpSpPr/>
          <p:nvPr/>
        </p:nvGrpSpPr>
        <p:grpSpPr>
          <a:xfrm>
            <a:off x="4803213" y="3872182"/>
            <a:ext cx="123872" cy="123872"/>
            <a:chOff x="3634038" y="2214241"/>
            <a:chExt cx="123872" cy="123872"/>
          </a:xfrm>
        </p:grpSpPr>
        <p:sp>
          <p:nvSpPr>
            <p:cNvPr id="644" name="Google Shape;644;p45"/>
            <p:cNvSpPr/>
            <p:nvPr/>
          </p:nvSpPr>
          <p:spPr>
            <a:xfrm>
              <a:off x="3634038" y="2214241"/>
              <a:ext cx="123872" cy="123872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45"/>
            <p:cNvSpPr/>
            <p:nvPr/>
          </p:nvSpPr>
          <p:spPr>
            <a:xfrm>
              <a:off x="3673035" y="2230151"/>
              <a:ext cx="57286" cy="93231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6" name="Google Shape;646;p45"/>
          <p:cNvGrpSpPr/>
          <p:nvPr/>
        </p:nvGrpSpPr>
        <p:grpSpPr>
          <a:xfrm>
            <a:off x="4803213" y="3488231"/>
            <a:ext cx="123872" cy="123872"/>
            <a:chOff x="3634038" y="2214241"/>
            <a:chExt cx="123872" cy="123872"/>
          </a:xfrm>
        </p:grpSpPr>
        <p:sp>
          <p:nvSpPr>
            <p:cNvPr id="647" name="Google Shape;647;p45"/>
            <p:cNvSpPr/>
            <p:nvPr/>
          </p:nvSpPr>
          <p:spPr>
            <a:xfrm>
              <a:off x="3634038" y="2214241"/>
              <a:ext cx="123872" cy="123872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45"/>
            <p:cNvSpPr/>
            <p:nvPr/>
          </p:nvSpPr>
          <p:spPr>
            <a:xfrm>
              <a:off x="3673035" y="2230151"/>
              <a:ext cx="57286" cy="93231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9" name="Google Shape;649;p45"/>
          <p:cNvGrpSpPr/>
          <p:nvPr/>
        </p:nvGrpSpPr>
        <p:grpSpPr>
          <a:xfrm>
            <a:off x="4803213" y="2485313"/>
            <a:ext cx="123872" cy="123872"/>
            <a:chOff x="3634038" y="2214241"/>
            <a:chExt cx="123872" cy="123872"/>
          </a:xfrm>
        </p:grpSpPr>
        <p:sp>
          <p:nvSpPr>
            <p:cNvPr id="650" name="Google Shape;650;p45"/>
            <p:cNvSpPr/>
            <p:nvPr/>
          </p:nvSpPr>
          <p:spPr>
            <a:xfrm>
              <a:off x="3634038" y="2214241"/>
              <a:ext cx="123872" cy="123872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45"/>
            <p:cNvSpPr/>
            <p:nvPr/>
          </p:nvSpPr>
          <p:spPr>
            <a:xfrm>
              <a:off x="3673035" y="2230151"/>
              <a:ext cx="57286" cy="93231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2" name="Google Shape;652;p45"/>
          <p:cNvGrpSpPr/>
          <p:nvPr/>
        </p:nvGrpSpPr>
        <p:grpSpPr>
          <a:xfrm>
            <a:off x="4803213" y="2790114"/>
            <a:ext cx="123872" cy="123872"/>
            <a:chOff x="3634038" y="2214241"/>
            <a:chExt cx="123872" cy="123872"/>
          </a:xfrm>
        </p:grpSpPr>
        <p:sp>
          <p:nvSpPr>
            <p:cNvPr id="653" name="Google Shape;653;p45"/>
            <p:cNvSpPr/>
            <p:nvPr/>
          </p:nvSpPr>
          <p:spPr>
            <a:xfrm>
              <a:off x="3634038" y="2214241"/>
              <a:ext cx="123872" cy="123872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45"/>
            <p:cNvSpPr/>
            <p:nvPr/>
          </p:nvSpPr>
          <p:spPr>
            <a:xfrm>
              <a:off x="3673035" y="2230151"/>
              <a:ext cx="57286" cy="93231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5" name="Google Shape;655;p45"/>
          <p:cNvGrpSpPr/>
          <p:nvPr/>
        </p:nvGrpSpPr>
        <p:grpSpPr>
          <a:xfrm>
            <a:off x="4803213" y="3175923"/>
            <a:ext cx="123872" cy="123872"/>
            <a:chOff x="3634038" y="2214241"/>
            <a:chExt cx="123872" cy="123872"/>
          </a:xfrm>
        </p:grpSpPr>
        <p:sp>
          <p:nvSpPr>
            <p:cNvPr id="656" name="Google Shape;656;p45"/>
            <p:cNvSpPr/>
            <p:nvPr/>
          </p:nvSpPr>
          <p:spPr>
            <a:xfrm>
              <a:off x="3634038" y="2214241"/>
              <a:ext cx="123872" cy="123872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45"/>
            <p:cNvSpPr/>
            <p:nvPr/>
          </p:nvSpPr>
          <p:spPr>
            <a:xfrm>
              <a:off x="3673035" y="2230151"/>
              <a:ext cx="57286" cy="93231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58" name="Google Shape;65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6800" y="978000"/>
            <a:ext cx="1117200" cy="1117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8235"/>
              </a:srgbClr>
            </a:outerShdw>
          </a:effectLst>
        </p:spPr>
      </p:pic>
      <p:pic>
        <p:nvPicPr>
          <p:cNvPr id="659" name="Google Shape;659;p45"/>
          <p:cNvPicPr preferRelativeResize="0"/>
          <p:nvPr/>
        </p:nvPicPr>
        <p:blipFill rotWithShape="1">
          <a:blip r:embed="rId5">
            <a:alphaModFix/>
          </a:blip>
          <a:srcRect b="0" l="0" r="51879" t="0"/>
          <a:stretch/>
        </p:blipFill>
        <p:spPr>
          <a:xfrm>
            <a:off x="0" y="2019700"/>
            <a:ext cx="2166077" cy="253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45"/>
          <p:cNvPicPr preferRelativeResize="0"/>
          <p:nvPr/>
        </p:nvPicPr>
        <p:blipFill rotWithShape="1">
          <a:blip r:embed="rId5">
            <a:alphaModFix/>
          </a:blip>
          <a:srcRect b="0" l="49594" r="0" t="8483"/>
          <a:stretch/>
        </p:blipFill>
        <p:spPr>
          <a:xfrm>
            <a:off x="6875105" y="2285175"/>
            <a:ext cx="2268898" cy="2317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286ad9f0e97_0_0"/>
          <p:cNvSpPr txBox="1"/>
          <p:nvPr>
            <p:ph type="title"/>
          </p:nvPr>
        </p:nvSpPr>
        <p:spPr>
          <a:xfrm>
            <a:off x="226774" y="-27000"/>
            <a:ext cx="7621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A case study: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</p:txBody>
      </p:sp>
      <p:cxnSp>
        <p:nvCxnSpPr>
          <p:cNvPr id="666" name="Google Shape;666;g286ad9f0e97_0_0"/>
          <p:cNvCxnSpPr/>
          <p:nvPr/>
        </p:nvCxnSpPr>
        <p:spPr>
          <a:xfrm flipH="1">
            <a:off x="2562416" y="3230023"/>
            <a:ext cx="4800" cy="386700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67" name="Google Shape;667;g286ad9f0e97_0_0"/>
          <p:cNvPicPr preferRelativeResize="0"/>
          <p:nvPr/>
        </p:nvPicPr>
        <p:blipFill rotWithShape="1">
          <a:blip r:embed="rId3">
            <a:alphaModFix/>
          </a:blip>
          <a:srcRect b="27246" l="0" r="1485" t="31601"/>
          <a:stretch/>
        </p:blipFill>
        <p:spPr>
          <a:xfrm>
            <a:off x="0" y="-46225"/>
            <a:ext cx="9144001" cy="21164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67450"/>
              </a:srgbClr>
            </a:outerShdw>
          </a:effectLst>
        </p:spPr>
      </p:pic>
      <p:sp>
        <p:nvSpPr>
          <p:cNvPr id="668" name="Google Shape;668;g286ad9f0e97_0_0"/>
          <p:cNvSpPr txBox="1"/>
          <p:nvPr/>
        </p:nvSpPr>
        <p:spPr>
          <a:xfrm>
            <a:off x="62400" y="92100"/>
            <a:ext cx="5728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C03A34"/>
                </a:solidFill>
                <a:latin typeface="Arial"/>
                <a:ea typeface="Arial"/>
                <a:cs typeface="Arial"/>
                <a:sym typeface="Arial"/>
              </a:rPr>
              <a:t>A case study: </a:t>
            </a:r>
            <a:endParaRPr b="1" i="0" sz="2300" u="none" cap="none" strike="noStrike">
              <a:solidFill>
                <a:srgbClr val="C03A3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C03A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g286ad9f0e97_0_0"/>
          <p:cNvSpPr txBox="1"/>
          <p:nvPr/>
        </p:nvSpPr>
        <p:spPr>
          <a:xfrm>
            <a:off x="2464125" y="2760850"/>
            <a:ext cx="22689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C03A34"/>
                </a:solidFill>
                <a:latin typeface="Arial"/>
                <a:ea typeface="Arial"/>
                <a:cs typeface="Arial"/>
                <a:sym typeface="Arial"/>
              </a:rPr>
              <a:t>Before on Monday</a:t>
            </a:r>
            <a:endParaRPr b="0" i="0" sz="1200" u="none" cap="none" strike="noStrike">
              <a:solidFill>
                <a:srgbClr val="C03A3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Zero locations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Zero access to customers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0" name="Google Shape;670;g286ad9f0e97_0_0"/>
          <p:cNvGrpSpPr/>
          <p:nvPr/>
        </p:nvGrpSpPr>
        <p:grpSpPr>
          <a:xfrm>
            <a:off x="2502913" y="3106203"/>
            <a:ext cx="123818" cy="123818"/>
            <a:chOff x="2347000" y="2542828"/>
            <a:chExt cx="123818" cy="123818"/>
          </a:xfrm>
        </p:grpSpPr>
        <p:sp>
          <p:nvSpPr>
            <p:cNvPr id="671" name="Google Shape;671;g286ad9f0e97_0_0"/>
            <p:cNvSpPr/>
            <p:nvPr/>
          </p:nvSpPr>
          <p:spPr>
            <a:xfrm>
              <a:off x="2347000" y="2542828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g286ad9f0e97_0_0"/>
            <p:cNvSpPr/>
            <p:nvPr/>
          </p:nvSpPr>
          <p:spPr>
            <a:xfrm>
              <a:off x="2385997" y="2558738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3" name="Google Shape;673;g286ad9f0e97_0_0"/>
          <p:cNvGrpSpPr/>
          <p:nvPr/>
        </p:nvGrpSpPr>
        <p:grpSpPr>
          <a:xfrm>
            <a:off x="2502926" y="3528743"/>
            <a:ext cx="123805" cy="123830"/>
            <a:chOff x="2347000" y="2847628"/>
            <a:chExt cx="123818" cy="123818"/>
          </a:xfrm>
        </p:grpSpPr>
        <p:sp>
          <p:nvSpPr>
            <p:cNvPr id="674" name="Google Shape;674;g286ad9f0e97_0_0"/>
            <p:cNvSpPr/>
            <p:nvPr/>
          </p:nvSpPr>
          <p:spPr>
            <a:xfrm>
              <a:off x="2347000" y="2847628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g286ad9f0e97_0_0"/>
            <p:cNvSpPr/>
            <p:nvPr/>
          </p:nvSpPr>
          <p:spPr>
            <a:xfrm>
              <a:off x="2385997" y="2863538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6" name="Google Shape;676;g286ad9f0e97_0_0"/>
          <p:cNvSpPr txBox="1"/>
          <p:nvPr/>
        </p:nvSpPr>
        <p:spPr>
          <a:xfrm>
            <a:off x="4878670" y="2756075"/>
            <a:ext cx="2148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C03A34"/>
                </a:solidFill>
                <a:latin typeface="Arial"/>
                <a:ea typeface="Arial"/>
                <a:cs typeface="Arial"/>
                <a:sym typeface="Arial"/>
              </a:rPr>
              <a:t>After on Tuesday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 locations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million people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7" name="Google Shape;677;g286ad9f0e97_0_0"/>
          <p:cNvCxnSpPr/>
          <p:nvPr/>
        </p:nvCxnSpPr>
        <p:spPr>
          <a:xfrm flipH="1">
            <a:off x="5019916" y="3216373"/>
            <a:ext cx="4800" cy="386700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678" name="Google Shape;678;g286ad9f0e97_0_0"/>
          <p:cNvGrpSpPr/>
          <p:nvPr/>
        </p:nvGrpSpPr>
        <p:grpSpPr>
          <a:xfrm>
            <a:off x="4955613" y="3106202"/>
            <a:ext cx="123818" cy="123818"/>
            <a:chOff x="3634038" y="2214241"/>
            <a:chExt cx="123818" cy="123818"/>
          </a:xfrm>
        </p:grpSpPr>
        <p:sp>
          <p:nvSpPr>
            <p:cNvPr id="679" name="Google Shape;679;g286ad9f0e97_0_0"/>
            <p:cNvSpPr/>
            <p:nvPr/>
          </p:nvSpPr>
          <p:spPr>
            <a:xfrm>
              <a:off x="3634038" y="2214241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g286ad9f0e97_0_0"/>
            <p:cNvSpPr/>
            <p:nvPr/>
          </p:nvSpPr>
          <p:spPr>
            <a:xfrm>
              <a:off x="3673035" y="2230151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1" name="Google Shape;681;g286ad9f0e97_0_0"/>
          <p:cNvGrpSpPr/>
          <p:nvPr/>
        </p:nvGrpSpPr>
        <p:grpSpPr>
          <a:xfrm>
            <a:off x="4955613" y="3563403"/>
            <a:ext cx="123818" cy="123818"/>
            <a:chOff x="3634038" y="2214241"/>
            <a:chExt cx="123818" cy="123818"/>
          </a:xfrm>
        </p:grpSpPr>
        <p:sp>
          <p:nvSpPr>
            <p:cNvPr id="682" name="Google Shape;682;g286ad9f0e97_0_0"/>
            <p:cNvSpPr/>
            <p:nvPr/>
          </p:nvSpPr>
          <p:spPr>
            <a:xfrm>
              <a:off x="3634038" y="2214241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g286ad9f0e97_0_0"/>
            <p:cNvSpPr/>
            <p:nvPr/>
          </p:nvSpPr>
          <p:spPr>
            <a:xfrm>
              <a:off x="3673035" y="2230151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4" name="Google Shape;684;g286ad9f0e97_0_0"/>
          <p:cNvSpPr/>
          <p:nvPr/>
        </p:nvSpPr>
        <p:spPr>
          <a:xfrm>
            <a:off x="122400" y="2276200"/>
            <a:ext cx="2149621" cy="2018995"/>
          </a:xfrm>
          <a:custGeom>
            <a:rect b="b" l="l" r="r" t="t"/>
            <a:pathLst>
              <a:path extrusionOk="0" h="8412479" w="9051036">
                <a:moveTo>
                  <a:pt x="0" y="0"/>
                </a:moveTo>
                <a:lnTo>
                  <a:pt x="9051036" y="0"/>
                </a:lnTo>
                <a:lnTo>
                  <a:pt x="9051036" y="8412479"/>
                </a:lnTo>
                <a:lnTo>
                  <a:pt x="0" y="8412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25" l="0" r="0" t="-846"/>
            </a:stretch>
          </a:blipFill>
          <a:ln>
            <a:noFill/>
          </a:ln>
        </p:spPr>
      </p:sp>
      <p:pic>
        <p:nvPicPr>
          <p:cNvPr id="685" name="Google Shape;685;g286ad9f0e97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98075" y="1860900"/>
            <a:ext cx="2849976" cy="284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9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/>
              <a:t>A simple, scalable, validated business model</a:t>
            </a:r>
            <a:endParaRPr/>
          </a:p>
        </p:txBody>
      </p:sp>
      <p:sp>
        <p:nvSpPr>
          <p:cNvPr id="691" name="Google Shape;691;p49"/>
          <p:cNvSpPr txBox="1"/>
          <p:nvPr>
            <p:ph idx="1" type="body"/>
          </p:nvPr>
        </p:nvSpPr>
        <p:spPr>
          <a:xfrm>
            <a:off x="573561" y="939120"/>
            <a:ext cx="7884639" cy="293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85000" lnSpcReduction="20000"/>
          </a:bodyPr>
          <a:lstStyle/>
          <a:p>
            <a:pPr indent="0" lvl="0" marL="1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6470"/>
              <a:buNone/>
            </a:pPr>
            <a:r>
              <a:rPr lang="en-US"/>
              <a:t>Our model maximizes the share of revenue for the brand owners and commercial kitchens, while ensuring profitability through focusing on high demand centers</a:t>
            </a:r>
            <a:endParaRPr/>
          </a:p>
        </p:txBody>
      </p:sp>
      <p:cxnSp>
        <p:nvCxnSpPr>
          <p:cNvPr id="692" name="Google Shape;692;p49"/>
          <p:cNvCxnSpPr/>
          <p:nvPr/>
        </p:nvCxnSpPr>
        <p:spPr>
          <a:xfrm>
            <a:off x="4444409" y="1467293"/>
            <a:ext cx="0" cy="2941674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3" name="Google Shape;693;p49"/>
          <p:cNvCxnSpPr/>
          <p:nvPr/>
        </p:nvCxnSpPr>
        <p:spPr>
          <a:xfrm>
            <a:off x="4734785" y="3690447"/>
            <a:ext cx="2955150" cy="0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4" name="Google Shape;694;p49"/>
          <p:cNvSpPr txBox="1"/>
          <p:nvPr/>
        </p:nvSpPr>
        <p:spPr>
          <a:xfrm>
            <a:off x="4693524" y="3725171"/>
            <a:ext cx="3126501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average fulfillment partner will get an additional 450 orders per month generated through the aggregator app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100" u="none" cap="none" strike="noStrike">
                <a:solidFill>
                  <a:srgbClr val="ED4A49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r>
              <a:rPr b="1" i="0" lang="en-US" sz="1000" u="none" cap="none" strike="noStrike">
                <a:solidFill>
                  <a:srgbClr val="ED4A49"/>
                </a:solidFill>
                <a:latin typeface="Arial"/>
                <a:ea typeface="Arial"/>
                <a:cs typeface="Arial"/>
                <a:sym typeface="Arial"/>
              </a:rPr>
              <a:t> An additional 3,150 SAR of revenue per month</a:t>
            </a:r>
            <a:endParaRPr b="0" i="0" sz="1400" u="none" cap="none" strike="noStrike">
              <a:solidFill>
                <a:srgbClr val="ED4A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95" name="Google Shape;695;p49"/>
          <p:cNvGraphicFramePr/>
          <p:nvPr/>
        </p:nvGraphicFramePr>
        <p:xfrm>
          <a:off x="793750" y="1174750"/>
          <a:ext cx="2943225" cy="2943225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696" name="Google Shape;696;p49"/>
          <p:cNvSpPr/>
          <p:nvPr/>
        </p:nvSpPr>
        <p:spPr>
          <a:xfrm>
            <a:off x="873125" y="3946525"/>
            <a:ext cx="214313" cy="160338"/>
          </a:xfrm>
          <a:prstGeom prst="rect">
            <a:avLst/>
          </a:prstGeom>
          <a:solidFill>
            <a:srgbClr val="FD6F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49"/>
          <p:cNvSpPr/>
          <p:nvPr/>
        </p:nvSpPr>
        <p:spPr>
          <a:xfrm>
            <a:off x="873125" y="4179888"/>
            <a:ext cx="214313" cy="160338"/>
          </a:xfrm>
          <a:prstGeom prst="rect">
            <a:avLst/>
          </a:prstGeom>
          <a:solidFill>
            <a:srgbClr val="ED4A4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49"/>
          <p:cNvSpPr/>
          <p:nvPr/>
        </p:nvSpPr>
        <p:spPr>
          <a:xfrm>
            <a:off x="3290888" y="3946525"/>
            <a:ext cx="214313" cy="160338"/>
          </a:xfrm>
          <a:prstGeom prst="rect">
            <a:avLst/>
          </a:prstGeom>
          <a:solidFill>
            <a:srgbClr val="C13A3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49"/>
          <p:cNvSpPr txBox="1"/>
          <p:nvPr/>
        </p:nvSpPr>
        <p:spPr>
          <a:xfrm>
            <a:off x="1138238" y="3941763"/>
            <a:ext cx="957263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Brand Owner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49"/>
          <p:cNvSpPr txBox="1"/>
          <p:nvPr/>
        </p:nvSpPr>
        <p:spPr>
          <a:xfrm>
            <a:off x="1138238" y="4175125"/>
            <a:ext cx="205105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Fulfillment Partner (Kitchen)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49"/>
          <p:cNvSpPr txBox="1"/>
          <p:nvPr/>
        </p:nvSpPr>
        <p:spPr>
          <a:xfrm>
            <a:off x="3556000" y="3941775"/>
            <a:ext cx="7770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Kitchefy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screen shot of a phone&#10;&#10;Description automatically generated with medium confidence" id="702" name="Google Shape;70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9507" y="1456394"/>
            <a:ext cx="1204301" cy="21381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3" name="Google Shape;703;p49"/>
          <p:cNvGrpSpPr/>
          <p:nvPr/>
        </p:nvGrpSpPr>
        <p:grpSpPr>
          <a:xfrm>
            <a:off x="6373378" y="1449518"/>
            <a:ext cx="1155030" cy="2138184"/>
            <a:chOff x="6249553" y="1449518"/>
            <a:chExt cx="1155030" cy="2138184"/>
          </a:xfrm>
        </p:grpSpPr>
        <p:sp>
          <p:nvSpPr>
            <p:cNvPr id="704" name="Google Shape;704;p49"/>
            <p:cNvSpPr/>
            <p:nvPr/>
          </p:nvSpPr>
          <p:spPr>
            <a:xfrm>
              <a:off x="6249553" y="1449518"/>
              <a:ext cx="1155030" cy="2138184"/>
            </a:xfrm>
            <a:prstGeom prst="rect">
              <a:avLst/>
            </a:prstGeom>
            <a:solidFill>
              <a:srgbClr val="F6F0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49"/>
            <p:cNvSpPr/>
            <p:nvPr/>
          </p:nvSpPr>
          <p:spPr>
            <a:xfrm>
              <a:off x="6465114" y="1681725"/>
              <a:ext cx="698832" cy="1500341"/>
            </a:xfrm>
            <a:prstGeom prst="roundRect">
              <a:avLst>
                <a:gd fmla="val 6958" name="adj"/>
              </a:avLst>
            </a:prstGeom>
            <a:blipFill rotWithShape="1">
              <a:blip r:embed="rId5">
                <a:alphaModFix/>
              </a:blip>
              <a:stretch>
                <a:fillRect b="-16011" l="-180891" r="-191496" t="-18639"/>
              </a:stretch>
            </a:blipFill>
            <a:ln cap="flat" cmpd="sng" w="25400">
              <a:solidFill>
                <a:srgbClr val="5118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A green and black text&#10;&#10;Description automatically generated" id="706" name="Google Shape;706;p4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602016" y="3236117"/>
              <a:ext cx="467745" cy="26193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3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/>
              <a:t>Operating in a massive, $14.29 Billion by 2027</a:t>
            </a:r>
            <a:endParaRPr/>
          </a:p>
        </p:txBody>
      </p:sp>
      <p:sp>
        <p:nvSpPr>
          <p:cNvPr id="712" name="Google Shape;712;p53"/>
          <p:cNvSpPr txBox="1"/>
          <p:nvPr>
            <p:ph idx="1" type="body"/>
          </p:nvPr>
        </p:nvSpPr>
        <p:spPr>
          <a:xfrm>
            <a:off x="573561" y="884118"/>
            <a:ext cx="7979889" cy="354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1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2162"/>
              <a:buNone/>
            </a:pPr>
            <a:r>
              <a:rPr lang="en-US"/>
              <a:t>Our conservative estimation of the market size in terms of gourmet and confectionery food delivery, reveals it to be close to US$883M</a:t>
            </a:r>
            <a:endParaRPr/>
          </a:p>
        </p:txBody>
      </p:sp>
      <p:cxnSp>
        <p:nvCxnSpPr>
          <p:cNvPr id="713" name="Google Shape;713;p53"/>
          <p:cNvCxnSpPr/>
          <p:nvPr/>
        </p:nvCxnSpPr>
        <p:spPr>
          <a:xfrm>
            <a:off x="3797940" y="1467293"/>
            <a:ext cx="0" cy="2941674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714" name="Google Shape;714;p53"/>
          <p:cNvGrpSpPr/>
          <p:nvPr/>
        </p:nvGrpSpPr>
        <p:grpSpPr>
          <a:xfrm>
            <a:off x="728441" y="1582029"/>
            <a:ext cx="2735971" cy="2735971"/>
            <a:chOff x="34468" y="0"/>
            <a:chExt cx="2735971" cy="2735971"/>
          </a:xfrm>
        </p:grpSpPr>
        <p:sp>
          <p:nvSpPr>
            <p:cNvPr id="715" name="Google Shape;715;p53"/>
            <p:cNvSpPr/>
            <p:nvPr/>
          </p:nvSpPr>
          <p:spPr>
            <a:xfrm>
              <a:off x="34468" y="0"/>
              <a:ext cx="2735971" cy="2735971"/>
            </a:xfrm>
            <a:prstGeom prst="ellipse">
              <a:avLst/>
            </a:prstGeom>
            <a:solidFill>
              <a:srgbClr val="FD6F6E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53"/>
            <p:cNvSpPr txBox="1"/>
            <p:nvPr/>
          </p:nvSpPr>
          <p:spPr>
            <a:xfrm>
              <a:off x="924342" y="136798"/>
              <a:ext cx="956221" cy="4103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775" lIns="49775" spcFirstLastPara="1" rIns="49775" wrap="square" tIns="49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-US" sz="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Online Food Delivery is valued at $10B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53"/>
            <p:cNvSpPr/>
            <p:nvPr/>
          </p:nvSpPr>
          <p:spPr>
            <a:xfrm>
              <a:off x="363824" y="683992"/>
              <a:ext cx="2051978" cy="2051978"/>
            </a:xfrm>
            <a:prstGeom prst="ellipse">
              <a:avLst/>
            </a:prstGeom>
            <a:solidFill>
              <a:srgbClr val="ED4A49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53"/>
            <p:cNvSpPr txBox="1"/>
            <p:nvPr/>
          </p:nvSpPr>
          <p:spPr>
            <a:xfrm>
              <a:off x="911702" y="812241"/>
              <a:ext cx="956221" cy="3847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875" lIns="56875" spcFirstLastPara="1" rIns="56875" wrap="square" tIns="56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Meal Delivery is valued at 8.83B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53"/>
            <p:cNvSpPr/>
            <p:nvPr/>
          </p:nvSpPr>
          <p:spPr>
            <a:xfrm>
              <a:off x="697476" y="1226234"/>
              <a:ext cx="1367985" cy="1367985"/>
            </a:xfrm>
            <a:prstGeom prst="ellipse">
              <a:avLst/>
            </a:prstGeom>
            <a:solidFill>
              <a:srgbClr val="C13A3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53"/>
            <p:cNvSpPr txBox="1"/>
            <p:nvPr/>
          </p:nvSpPr>
          <p:spPr>
            <a:xfrm>
              <a:off x="897812" y="1568231"/>
              <a:ext cx="967311" cy="6839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000" lIns="64000" spcFirstLastPara="1" rIns="64000" wrap="square" tIns="64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10% order their meals with desserts: $883M (TAM)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1" name="Google Shape;721;p53"/>
          <p:cNvSpPr txBox="1"/>
          <p:nvPr/>
        </p:nvSpPr>
        <p:spPr>
          <a:xfrm>
            <a:off x="4131502" y="1467288"/>
            <a:ext cx="3898200" cy="26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5748" lvl="0" marL="39375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9999"/>
              <a:buFont typeface="Arial"/>
              <a:buChar char="•"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Revenue from meal delivery is expected to show an annual growth rate </a:t>
            </a: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(CAGR 2023-2027) of 9.28%, </a:t>
            </a: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resulting in a projected market volume of </a:t>
            </a: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US$14.29B by 2027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27945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9999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5748" lvl="0" marL="39375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9999"/>
              <a:buFont typeface="Arial"/>
              <a:buChar char="•"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84% </a:t>
            </a: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the food delivery orders are made directly </a:t>
            </a: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between the customer and the restaurant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27945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9999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5748" lvl="0" marL="39375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9999"/>
              <a:buFont typeface="Arial"/>
              <a:buChar char="•"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10% of customers order their meals with desserts </a:t>
            </a: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a global benchmark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27945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9999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5748" lvl="0" marL="39375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9999"/>
              <a:buFont typeface="Arial"/>
              <a:buChar char="•"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Customers who order desserts through the app usually do it for a group </a:t>
            </a: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(parties, family dinner, special occasions). </a:t>
            </a: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order value tends to be double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2" name="Google Shape;722;p53"/>
          <p:cNvGrpSpPr/>
          <p:nvPr/>
        </p:nvGrpSpPr>
        <p:grpSpPr>
          <a:xfrm>
            <a:off x="4316191" y="1558974"/>
            <a:ext cx="168118" cy="2124325"/>
            <a:chOff x="4316349" y="1664651"/>
            <a:chExt cx="168118" cy="1948385"/>
          </a:xfrm>
        </p:grpSpPr>
        <p:cxnSp>
          <p:nvCxnSpPr>
            <p:cNvPr id="723" name="Google Shape;723;p53"/>
            <p:cNvCxnSpPr/>
            <p:nvPr/>
          </p:nvCxnSpPr>
          <p:spPr>
            <a:xfrm>
              <a:off x="4405682" y="1677769"/>
              <a:ext cx="0" cy="1897281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724" name="Google Shape;724;p53"/>
            <p:cNvGrpSpPr/>
            <p:nvPr/>
          </p:nvGrpSpPr>
          <p:grpSpPr>
            <a:xfrm>
              <a:off x="4316349" y="1664651"/>
              <a:ext cx="168118" cy="166750"/>
              <a:chOff x="3634038" y="2214241"/>
              <a:chExt cx="123872" cy="123872"/>
            </a:xfrm>
          </p:grpSpPr>
          <p:sp>
            <p:nvSpPr>
              <p:cNvPr id="725" name="Google Shape;725;p53"/>
              <p:cNvSpPr/>
              <p:nvPr/>
            </p:nvSpPr>
            <p:spPr>
              <a:xfrm>
                <a:off x="3634038" y="2214241"/>
                <a:ext cx="123872" cy="123872"/>
              </a:xfrm>
              <a:custGeom>
                <a:rect b="b" l="l" r="r" t="t"/>
                <a:pathLst>
                  <a:path extrusionOk="0" h="148730" w="148730">
                    <a:moveTo>
                      <a:pt x="148731" y="74365"/>
                    </a:moveTo>
                    <a:cubicBezTo>
                      <a:pt x="148731" y="115436"/>
                      <a:pt x="115436" y="148731"/>
                      <a:pt x="74365" y="148731"/>
                    </a:cubicBezTo>
                    <a:cubicBezTo>
                      <a:pt x="33294" y="148731"/>
                      <a:pt x="0" y="115436"/>
                      <a:pt x="0" y="74365"/>
                    </a:cubicBezTo>
                    <a:cubicBezTo>
                      <a:pt x="0" y="33294"/>
                      <a:pt x="33294" y="0"/>
                      <a:pt x="74365" y="0"/>
                    </a:cubicBezTo>
                    <a:cubicBezTo>
                      <a:pt x="115436" y="0"/>
                      <a:pt x="148731" y="33294"/>
                      <a:pt x="148731" y="74365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53"/>
              <p:cNvSpPr/>
              <p:nvPr/>
            </p:nvSpPr>
            <p:spPr>
              <a:xfrm>
                <a:off x="3673035" y="2230151"/>
                <a:ext cx="57286" cy="93231"/>
              </a:xfrm>
              <a:custGeom>
                <a:rect b="b" l="l" r="r" t="t"/>
                <a:pathLst>
                  <a:path extrusionOk="0" h="111940" w="68782">
                    <a:moveTo>
                      <a:pt x="8894" y="111941"/>
                    </a:moveTo>
                    <a:cubicBezTo>
                      <a:pt x="6641" y="111941"/>
                      <a:pt x="4387" y="111053"/>
                      <a:pt x="2612" y="109346"/>
                    </a:cubicBezTo>
                    <a:cubicBezTo>
                      <a:pt x="-871" y="105863"/>
                      <a:pt x="-871" y="100263"/>
                      <a:pt x="2612" y="96781"/>
                    </a:cubicBezTo>
                    <a:lnTo>
                      <a:pt x="43653" y="55740"/>
                    </a:lnTo>
                    <a:lnTo>
                      <a:pt x="3158" y="15177"/>
                    </a:lnTo>
                    <a:cubicBezTo>
                      <a:pt x="-324" y="11694"/>
                      <a:pt x="-324" y="6095"/>
                      <a:pt x="3158" y="2612"/>
                    </a:cubicBezTo>
                    <a:cubicBezTo>
                      <a:pt x="6641" y="-871"/>
                      <a:pt x="12241" y="-871"/>
                      <a:pt x="15723" y="2612"/>
                    </a:cubicBezTo>
                    <a:lnTo>
                      <a:pt x="68783" y="55672"/>
                    </a:lnTo>
                    <a:lnTo>
                      <a:pt x="15245" y="109209"/>
                    </a:lnTo>
                    <a:cubicBezTo>
                      <a:pt x="13538" y="110916"/>
                      <a:pt x="11216" y="111804"/>
                      <a:pt x="8963" y="11180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27" name="Google Shape;727;p53"/>
            <p:cNvGrpSpPr/>
            <p:nvPr/>
          </p:nvGrpSpPr>
          <p:grpSpPr>
            <a:xfrm>
              <a:off x="4316349" y="2355439"/>
              <a:ext cx="168044" cy="166677"/>
              <a:chOff x="3634038" y="2162321"/>
              <a:chExt cx="123818" cy="123818"/>
            </a:xfrm>
          </p:grpSpPr>
          <p:sp>
            <p:nvSpPr>
              <p:cNvPr id="728" name="Google Shape;728;p53"/>
              <p:cNvSpPr/>
              <p:nvPr/>
            </p:nvSpPr>
            <p:spPr>
              <a:xfrm>
                <a:off x="3634038" y="2162321"/>
                <a:ext cx="123818" cy="123818"/>
              </a:xfrm>
              <a:custGeom>
                <a:rect b="b" l="l" r="r" t="t"/>
                <a:pathLst>
                  <a:path extrusionOk="0" h="148730" w="148730">
                    <a:moveTo>
                      <a:pt x="148731" y="74365"/>
                    </a:moveTo>
                    <a:cubicBezTo>
                      <a:pt x="148731" y="115436"/>
                      <a:pt x="115436" y="148731"/>
                      <a:pt x="74365" y="148731"/>
                    </a:cubicBezTo>
                    <a:cubicBezTo>
                      <a:pt x="33294" y="148731"/>
                      <a:pt x="0" y="115436"/>
                      <a:pt x="0" y="74365"/>
                    </a:cubicBezTo>
                    <a:cubicBezTo>
                      <a:pt x="0" y="33294"/>
                      <a:pt x="33294" y="0"/>
                      <a:pt x="74365" y="0"/>
                    </a:cubicBezTo>
                    <a:cubicBezTo>
                      <a:pt x="115436" y="0"/>
                      <a:pt x="148731" y="33294"/>
                      <a:pt x="148731" y="74365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53"/>
              <p:cNvSpPr/>
              <p:nvPr/>
            </p:nvSpPr>
            <p:spPr>
              <a:xfrm>
                <a:off x="3673035" y="2178231"/>
                <a:ext cx="57261" cy="93190"/>
              </a:xfrm>
              <a:custGeom>
                <a:rect b="b" l="l" r="r" t="t"/>
                <a:pathLst>
                  <a:path extrusionOk="0" h="111940" w="68782">
                    <a:moveTo>
                      <a:pt x="8894" y="111941"/>
                    </a:moveTo>
                    <a:cubicBezTo>
                      <a:pt x="6641" y="111941"/>
                      <a:pt x="4387" y="111053"/>
                      <a:pt x="2612" y="109346"/>
                    </a:cubicBezTo>
                    <a:cubicBezTo>
                      <a:pt x="-871" y="105863"/>
                      <a:pt x="-871" y="100263"/>
                      <a:pt x="2612" y="96781"/>
                    </a:cubicBezTo>
                    <a:lnTo>
                      <a:pt x="43653" y="55740"/>
                    </a:lnTo>
                    <a:lnTo>
                      <a:pt x="3158" y="15177"/>
                    </a:lnTo>
                    <a:cubicBezTo>
                      <a:pt x="-324" y="11694"/>
                      <a:pt x="-324" y="6095"/>
                      <a:pt x="3158" y="2612"/>
                    </a:cubicBezTo>
                    <a:cubicBezTo>
                      <a:pt x="6641" y="-871"/>
                      <a:pt x="12241" y="-871"/>
                      <a:pt x="15723" y="2612"/>
                    </a:cubicBezTo>
                    <a:lnTo>
                      <a:pt x="68783" y="55672"/>
                    </a:lnTo>
                    <a:lnTo>
                      <a:pt x="15245" y="109209"/>
                    </a:lnTo>
                    <a:cubicBezTo>
                      <a:pt x="13538" y="110916"/>
                      <a:pt x="11216" y="111804"/>
                      <a:pt x="8963" y="11180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30" name="Google Shape;730;p53"/>
            <p:cNvGrpSpPr/>
            <p:nvPr/>
          </p:nvGrpSpPr>
          <p:grpSpPr>
            <a:xfrm>
              <a:off x="4316349" y="2900259"/>
              <a:ext cx="168044" cy="166677"/>
              <a:chOff x="3634038" y="2162321"/>
              <a:chExt cx="123818" cy="123818"/>
            </a:xfrm>
          </p:grpSpPr>
          <p:sp>
            <p:nvSpPr>
              <p:cNvPr id="731" name="Google Shape;731;p53"/>
              <p:cNvSpPr/>
              <p:nvPr/>
            </p:nvSpPr>
            <p:spPr>
              <a:xfrm>
                <a:off x="3634038" y="2162321"/>
                <a:ext cx="123818" cy="123818"/>
              </a:xfrm>
              <a:custGeom>
                <a:rect b="b" l="l" r="r" t="t"/>
                <a:pathLst>
                  <a:path extrusionOk="0" h="148730" w="148730">
                    <a:moveTo>
                      <a:pt x="148731" y="74365"/>
                    </a:moveTo>
                    <a:cubicBezTo>
                      <a:pt x="148731" y="115436"/>
                      <a:pt x="115436" y="148731"/>
                      <a:pt x="74365" y="148731"/>
                    </a:cubicBezTo>
                    <a:cubicBezTo>
                      <a:pt x="33294" y="148731"/>
                      <a:pt x="0" y="115436"/>
                      <a:pt x="0" y="74365"/>
                    </a:cubicBezTo>
                    <a:cubicBezTo>
                      <a:pt x="0" y="33294"/>
                      <a:pt x="33294" y="0"/>
                      <a:pt x="74365" y="0"/>
                    </a:cubicBezTo>
                    <a:cubicBezTo>
                      <a:pt x="115436" y="0"/>
                      <a:pt x="148731" y="33294"/>
                      <a:pt x="148731" y="74365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53"/>
              <p:cNvSpPr/>
              <p:nvPr/>
            </p:nvSpPr>
            <p:spPr>
              <a:xfrm>
                <a:off x="3673035" y="2178231"/>
                <a:ext cx="57261" cy="93190"/>
              </a:xfrm>
              <a:custGeom>
                <a:rect b="b" l="l" r="r" t="t"/>
                <a:pathLst>
                  <a:path extrusionOk="0" h="111940" w="68782">
                    <a:moveTo>
                      <a:pt x="8894" y="111941"/>
                    </a:moveTo>
                    <a:cubicBezTo>
                      <a:pt x="6641" y="111941"/>
                      <a:pt x="4387" y="111053"/>
                      <a:pt x="2612" y="109346"/>
                    </a:cubicBezTo>
                    <a:cubicBezTo>
                      <a:pt x="-871" y="105863"/>
                      <a:pt x="-871" y="100263"/>
                      <a:pt x="2612" y="96781"/>
                    </a:cubicBezTo>
                    <a:lnTo>
                      <a:pt x="43653" y="55740"/>
                    </a:lnTo>
                    <a:lnTo>
                      <a:pt x="3158" y="15177"/>
                    </a:lnTo>
                    <a:cubicBezTo>
                      <a:pt x="-324" y="11694"/>
                      <a:pt x="-324" y="6095"/>
                      <a:pt x="3158" y="2612"/>
                    </a:cubicBezTo>
                    <a:cubicBezTo>
                      <a:pt x="6641" y="-871"/>
                      <a:pt x="12241" y="-871"/>
                      <a:pt x="15723" y="2612"/>
                    </a:cubicBezTo>
                    <a:lnTo>
                      <a:pt x="68783" y="55672"/>
                    </a:lnTo>
                    <a:lnTo>
                      <a:pt x="15245" y="109209"/>
                    </a:lnTo>
                    <a:cubicBezTo>
                      <a:pt x="13538" y="110916"/>
                      <a:pt x="11216" y="111804"/>
                      <a:pt x="8963" y="11180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33" name="Google Shape;733;p53"/>
            <p:cNvGrpSpPr/>
            <p:nvPr/>
          </p:nvGrpSpPr>
          <p:grpSpPr>
            <a:xfrm>
              <a:off x="4316349" y="3446359"/>
              <a:ext cx="168044" cy="166677"/>
              <a:chOff x="3634038" y="2162321"/>
              <a:chExt cx="123818" cy="123818"/>
            </a:xfrm>
          </p:grpSpPr>
          <p:sp>
            <p:nvSpPr>
              <p:cNvPr id="734" name="Google Shape;734;p53"/>
              <p:cNvSpPr/>
              <p:nvPr/>
            </p:nvSpPr>
            <p:spPr>
              <a:xfrm>
                <a:off x="3634038" y="2162321"/>
                <a:ext cx="123818" cy="123818"/>
              </a:xfrm>
              <a:custGeom>
                <a:rect b="b" l="l" r="r" t="t"/>
                <a:pathLst>
                  <a:path extrusionOk="0" h="148730" w="148730">
                    <a:moveTo>
                      <a:pt x="148731" y="74365"/>
                    </a:moveTo>
                    <a:cubicBezTo>
                      <a:pt x="148731" y="115436"/>
                      <a:pt x="115436" y="148731"/>
                      <a:pt x="74365" y="148731"/>
                    </a:cubicBezTo>
                    <a:cubicBezTo>
                      <a:pt x="33294" y="148731"/>
                      <a:pt x="0" y="115436"/>
                      <a:pt x="0" y="74365"/>
                    </a:cubicBezTo>
                    <a:cubicBezTo>
                      <a:pt x="0" y="33294"/>
                      <a:pt x="33294" y="0"/>
                      <a:pt x="74365" y="0"/>
                    </a:cubicBezTo>
                    <a:cubicBezTo>
                      <a:pt x="115436" y="0"/>
                      <a:pt x="148731" y="33294"/>
                      <a:pt x="148731" y="74365"/>
                    </a:cubicBezTo>
                    <a:close/>
                  </a:path>
                </a:pathLst>
              </a:custGeom>
              <a:solidFill>
                <a:srgbClr val="F04B4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53"/>
              <p:cNvSpPr/>
              <p:nvPr/>
            </p:nvSpPr>
            <p:spPr>
              <a:xfrm>
                <a:off x="3673035" y="2178231"/>
                <a:ext cx="57261" cy="93190"/>
              </a:xfrm>
              <a:custGeom>
                <a:rect b="b" l="l" r="r" t="t"/>
                <a:pathLst>
                  <a:path extrusionOk="0" h="111940" w="68782">
                    <a:moveTo>
                      <a:pt x="8894" y="111941"/>
                    </a:moveTo>
                    <a:cubicBezTo>
                      <a:pt x="6641" y="111941"/>
                      <a:pt x="4387" y="111053"/>
                      <a:pt x="2612" y="109346"/>
                    </a:cubicBezTo>
                    <a:cubicBezTo>
                      <a:pt x="-871" y="105863"/>
                      <a:pt x="-871" y="100263"/>
                      <a:pt x="2612" y="96781"/>
                    </a:cubicBezTo>
                    <a:lnTo>
                      <a:pt x="43653" y="55740"/>
                    </a:lnTo>
                    <a:lnTo>
                      <a:pt x="3158" y="15177"/>
                    </a:lnTo>
                    <a:cubicBezTo>
                      <a:pt x="-324" y="11694"/>
                      <a:pt x="-324" y="6095"/>
                      <a:pt x="3158" y="2612"/>
                    </a:cubicBezTo>
                    <a:cubicBezTo>
                      <a:pt x="6641" y="-871"/>
                      <a:pt x="12241" y="-871"/>
                      <a:pt x="15723" y="2612"/>
                    </a:cubicBezTo>
                    <a:lnTo>
                      <a:pt x="68783" y="55672"/>
                    </a:lnTo>
                    <a:lnTo>
                      <a:pt x="15245" y="109209"/>
                    </a:lnTo>
                    <a:cubicBezTo>
                      <a:pt x="13538" y="110916"/>
                      <a:pt x="11216" y="111804"/>
                      <a:pt x="8963" y="11180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descr="{&quot;Key&quot;:&quot;POWER_USER_SHAPE_ICON&quot;,&quot;Value&quot;:&quot;POWER_USER_SHAPE_ICON_STYLE_1&quot;}" id="736" name="Google Shape;73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7971" y="1474356"/>
            <a:ext cx="559480" cy="372987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53"/>
          <p:cNvSpPr txBox="1"/>
          <p:nvPr/>
        </p:nvSpPr>
        <p:spPr>
          <a:xfrm>
            <a:off x="805856" y="4752907"/>
            <a:ext cx="1226875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Source: Statista 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2" name="Google Shape;742;p52"/>
          <p:cNvGrpSpPr/>
          <p:nvPr/>
        </p:nvGrpSpPr>
        <p:grpSpPr>
          <a:xfrm>
            <a:off x="4570626" y="1361188"/>
            <a:ext cx="4028250" cy="2832642"/>
            <a:chOff x="3724656" y="1018288"/>
            <a:chExt cx="5330295" cy="3748233"/>
          </a:xfrm>
        </p:grpSpPr>
        <p:sp>
          <p:nvSpPr>
            <p:cNvPr id="743" name="Google Shape;743;p52"/>
            <p:cNvSpPr txBox="1"/>
            <p:nvPr/>
          </p:nvSpPr>
          <p:spPr>
            <a:xfrm>
              <a:off x="5486724" y="1018288"/>
              <a:ext cx="1362000" cy="4173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50" lIns="34250" spcFirstLastPara="1" rIns="34250" wrap="square" tIns="342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Inventory management tech</a:t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52"/>
            <p:cNvSpPr txBox="1"/>
            <p:nvPr/>
          </p:nvSpPr>
          <p:spPr>
            <a:xfrm>
              <a:off x="7557351" y="1898100"/>
              <a:ext cx="1497600" cy="7431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50" lIns="34250" spcFirstLastPara="1" rIns="34250" wrap="square" tIns="342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E-commerce (nonfood)</a:t>
              </a:r>
              <a:endPara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Grocery Commerce (pre-prepped)</a:t>
              </a:r>
              <a:endPara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t/>
              </a:r>
              <a:endPara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52"/>
            <p:cNvSpPr txBox="1"/>
            <p:nvPr/>
          </p:nvSpPr>
          <p:spPr>
            <a:xfrm>
              <a:off x="7557350" y="3555075"/>
              <a:ext cx="1362000" cy="66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50" lIns="34250" spcFirstLastPara="1" rIns="34250" wrap="square" tIns="342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-US" sz="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E-commerce food brands</a:t>
              </a:r>
              <a:endPara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(light prep - sweet, sandwiches, juices, etc)</a:t>
              </a:r>
              <a:endParaRPr b="0" i="0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52"/>
            <p:cNvSpPr txBox="1"/>
            <p:nvPr/>
          </p:nvSpPr>
          <p:spPr>
            <a:xfrm>
              <a:off x="5573707" y="4349188"/>
              <a:ext cx="1232700" cy="4173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50" lIns="34250" spcFirstLastPara="1" rIns="34250" wrap="square" tIns="342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Quality Management</a:t>
              </a:r>
              <a:endPara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52"/>
            <p:cNvSpPr txBox="1"/>
            <p:nvPr/>
          </p:nvSpPr>
          <p:spPr>
            <a:xfrm>
              <a:off x="3839357" y="1832165"/>
              <a:ext cx="1112400" cy="580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50" lIns="34250" spcFirstLastPara="1" rIns="34250" wrap="square" tIns="342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KSA</a:t>
              </a:r>
              <a:endPara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Locations </a:t>
              </a:r>
              <a:endPara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(120)</a:t>
              </a:r>
              <a:endPara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48" name="Google Shape;748;p52"/>
            <p:cNvGrpSpPr/>
            <p:nvPr/>
          </p:nvGrpSpPr>
          <p:grpSpPr>
            <a:xfrm>
              <a:off x="4813120" y="1445183"/>
              <a:ext cx="2689539" cy="2792700"/>
              <a:chOff x="5307995" y="1445183"/>
              <a:chExt cx="2689539" cy="2792700"/>
            </a:xfrm>
          </p:grpSpPr>
          <p:grpSp>
            <p:nvGrpSpPr>
              <p:cNvPr id="749" name="Google Shape;749;p52"/>
              <p:cNvGrpSpPr/>
              <p:nvPr/>
            </p:nvGrpSpPr>
            <p:grpSpPr>
              <a:xfrm>
                <a:off x="5335634" y="1445183"/>
                <a:ext cx="2661900" cy="2792700"/>
                <a:chOff x="5335634" y="1445183"/>
                <a:chExt cx="2661900" cy="2792700"/>
              </a:xfrm>
            </p:grpSpPr>
            <p:sp>
              <p:nvSpPr>
                <p:cNvPr id="750" name="Google Shape;750;p52"/>
                <p:cNvSpPr/>
                <p:nvPr/>
              </p:nvSpPr>
              <p:spPr>
                <a:xfrm rot="5400000">
                  <a:off x="5784541" y="2000721"/>
                  <a:ext cx="1764000" cy="168150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noFill/>
                <a:ln cap="flat" cmpd="sng" w="19050">
                  <a:solidFill>
                    <a:srgbClr val="D9D9D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1" name="Google Shape;751;p52"/>
                <p:cNvSpPr/>
                <p:nvPr/>
              </p:nvSpPr>
              <p:spPr>
                <a:xfrm rot="5400000">
                  <a:off x="5609028" y="1833532"/>
                  <a:ext cx="2115000" cy="201600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noFill/>
                <a:ln cap="flat" cmpd="sng" w="19050">
                  <a:solidFill>
                    <a:srgbClr val="D9D9D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2" name="Google Shape;752;p52"/>
                <p:cNvSpPr/>
                <p:nvPr/>
              </p:nvSpPr>
              <p:spPr>
                <a:xfrm rot="5400000">
                  <a:off x="5435190" y="1667740"/>
                  <a:ext cx="2462700" cy="234750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noFill/>
                <a:ln cap="flat" cmpd="sng" w="19050">
                  <a:solidFill>
                    <a:srgbClr val="D9D9D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3" name="Google Shape;753;p52"/>
                <p:cNvSpPr/>
                <p:nvPr/>
              </p:nvSpPr>
              <p:spPr>
                <a:xfrm rot="5400000">
                  <a:off x="5270234" y="1510583"/>
                  <a:ext cx="2792700" cy="266190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noFill/>
                <a:ln cap="flat" cmpd="sng" w="19050">
                  <a:solidFill>
                    <a:srgbClr val="D9D9D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4" name="Google Shape;754;p52"/>
                <p:cNvSpPr/>
                <p:nvPr/>
              </p:nvSpPr>
              <p:spPr>
                <a:xfrm rot="5400000">
                  <a:off x="5964557" y="2172322"/>
                  <a:ext cx="1404000" cy="133830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noFill/>
                <a:ln cap="flat" cmpd="sng" w="19050">
                  <a:solidFill>
                    <a:srgbClr val="D9D9D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5" name="Google Shape;755;p52"/>
                <p:cNvSpPr/>
                <p:nvPr/>
              </p:nvSpPr>
              <p:spPr>
                <a:xfrm rot="5400000">
                  <a:off x="6132930" y="2326617"/>
                  <a:ext cx="1067100" cy="102960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noFill/>
                <a:ln cap="flat" cmpd="sng" w="19050">
                  <a:solidFill>
                    <a:srgbClr val="D9D9D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6" name="Google Shape;756;p52"/>
                <p:cNvSpPr/>
                <p:nvPr/>
              </p:nvSpPr>
              <p:spPr>
                <a:xfrm rot="5400000">
                  <a:off x="6288555" y="2481171"/>
                  <a:ext cx="756000" cy="72060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noFill/>
                <a:ln cap="flat" cmpd="sng" w="19050">
                  <a:solidFill>
                    <a:srgbClr val="D9D9D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7" name="Google Shape;757;p52"/>
                <p:cNvSpPr/>
                <p:nvPr/>
              </p:nvSpPr>
              <p:spPr>
                <a:xfrm rot="5400000">
                  <a:off x="6450479" y="2635521"/>
                  <a:ext cx="432000" cy="411900"/>
                </a:xfrm>
                <a:prstGeom prst="hexagon">
                  <a:avLst>
                    <a:gd fmla="val 25000" name="adj"/>
                    <a:gd fmla="val 115470" name="vf"/>
                  </a:avLst>
                </a:prstGeom>
                <a:noFill/>
                <a:ln cap="flat" cmpd="sng" w="19050">
                  <a:solidFill>
                    <a:srgbClr val="D9D9D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758" name="Google Shape;758;p52"/>
              <p:cNvCxnSpPr/>
              <p:nvPr/>
            </p:nvCxnSpPr>
            <p:spPr>
              <a:xfrm flipH="1">
                <a:off x="6657028" y="1445183"/>
                <a:ext cx="22200" cy="2756400"/>
              </a:xfrm>
              <a:prstGeom prst="straightConnector1">
                <a:avLst/>
              </a:prstGeom>
              <a:noFill/>
              <a:ln cap="flat" cmpd="sng" w="15875">
                <a:solidFill>
                  <a:srgbClr val="D9D9D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59" name="Google Shape;759;p52"/>
              <p:cNvCxnSpPr>
                <a:stCxn id="753" idx="5"/>
              </p:cNvCxnSpPr>
              <p:nvPr/>
            </p:nvCxnSpPr>
            <p:spPr>
              <a:xfrm rot="10800000">
                <a:off x="5320633" y="2118908"/>
                <a:ext cx="2676900" cy="1453500"/>
              </a:xfrm>
              <a:prstGeom prst="straightConnector1">
                <a:avLst/>
              </a:prstGeom>
              <a:noFill/>
              <a:ln cap="flat" cmpd="sng" w="15875">
                <a:solidFill>
                  <a:srgbClr val="D9D9D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60" name="Google Shape;760;p52"/>
              <p:cNvCxnSpPr/>
              <p:nvPr/>
            </p:nvCxnSpPr>
            <p:spPr>
              <a:xfrm flipH="1" rot="10800000">
                <a:off x="5307995" y="2093356"/>
                <a:ext cx="2676900" cy="1453500"/>
              </a:xfrm>
              <a:prstGeom prst="straightConnector1">
                <a:avLst/>
              </a:prstGeom>
              <a:noFill/>
              <a:ln cap="flat" cmpd="sng" w="15875">
                <a:solidFill>
                  <a:srgbClr val="D9D9D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761" name="Google Shape;761;p52"/>
            <p:cNvSpPr/>
            <p:nvPr/>
          </p:nvSpPr>
          <p:spPr>
            <a:xfrm rot="2534349">
              <a:off x="6220291" y="2590599"/>
              <a:ext cx="167354" cy="167354"/>
            </a:xfrm>
            <a:prstGeom prst="ellipse">
              <a:avLst/>
            </a:prstGeom>
            <a:solidFill>
              <a:srgbClr val="C13A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62" name="Google Shape;762;p52"/>
            <p:cNvCxnSpPr>
              <a:stCxn id="763" idx="3"/>
              <a:endCxn id="764" idx="2"/>
            </p:cNvCxnSpPr>
            <p:nvPr/>
          </p:nvCxnSpPr>
          <p:spPr>
            <a:xfrm>
              <a:off x="5034495" y="2278445"/>
              <a:ext cx="1074600" cy="322800"/>
            </a:xfrm>
            <a:prstGeom prst="straightConnector1">
              <a:avLst/>
            </a:prstGeom>
            <a:noFill/>
            <a:ln cap="flat" cmpd="sng" w="19050">
              <a:solidFill>
                <a:srgbClr val="C13A3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65" name="Google Shape;765;p52"/>
            <p:cNvCxnSpPr>
              <a:stCxn id="766" idx="5"/>
              <a:endCxn id="761" idx="3"/>
            </p:cNvCxnSpPr>
            <p:nvPr/>
          </p:nvCxnSpPr>
          <p:spPr>
            <a:xfrm>
              <a:off x="6171210" y="2612426"/>
              <a:ext cx="49200" cy="66000"/>
            </a:xfrm>
            <a:prstGeom prst="straightConnector1">
              <a:avLst/>
            </a:prstGeom>
            <a:noFill/>
            <a:ln cap="flat" cmpd="sng" w="19050">
              <a:solidFill>
                <a:srgbClr val="DC695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67" name="Google Shape;767;p52"/>
            <p:cNvCxnSpPr>
              <a:stCxn id="761" idx="6"/>
              <a:endCxn id="768" idx="2"/>
            </p:cNvCxnSpPr>
            <p:nvPr/>
          </p:nvCxnSpPr>
          <p:spPr>
            <a:xfrm>
              <a:off x="6365918" y="2730526"/>
              <a:ext cx="861300" cy="677100"/>
            </a:xfrm>
            <a:prstGeom prst="straightConnector1">
              <a:avLst/>
            </a:prstGeom>
            <a:noFill/>
            <a:ln cap="flat" cmpd="sng" w="19050">
              <a:solidFill>
                <a:srgbClr val="C13A3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69" name="Google Shape;769;p52"/>
            <p:cNvCxnSpPr>
              <a:stCxn id="754" idx="0"/>
            </p:cNvCxnSpPr>
            <p:nvPr/>
          </p:nvCxnSpPr>
          <p:spPr>
            <a:xfrm flipH="1" rot="10800000">
              <a:off x="6171682" y="3477472"/>
              <a:ext cx="1063800" cy="66000"/>
            </a:xfrm>
            <a:prstGeom prst="straightConnector1">
              <a:avLst/>
            </a:prstGeom>
            <a:noFill/>
            <a:ln cap="flat" cmpd="sng" w="19050">
              <a:solidFill>
                <a:srgbClr val="C13A3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70" name="Google Shape;770;p52"/>
            <p:cNvCxnSpPr>
              <a:endCxn id="754" idx="0"/>
            </p:cNvCxnSpPr>
            <p:nvPr/>
          </p:nvCxnSpPr>
          <p:spPr>
            <a:xfrm flipH="1" rot="10800000">
              <a:off x="4871782" y="3543472"/>
              <a:ext cx="1299900" cy="27300"/>
            </a:xfrm>
            <a:prstGeom prst="straightConnector1">
              <a:avLst/>
            </a:prstGeom>
            <a:noFill/>
            <a:ln cap="flat" cmpd="sng" w="19050">
              <a:solidFill>
                <a:srgbClr val="C13A34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71" name="Google Shape;771;p52"/>
            <p:cNvCxnSpPr/>
            <p:nvPr/>
          </p:nvCxnSpPr>
          <p:spPr>
            <a:xfrm flipH="1">
              <a:off x="4877953" y="2297894"/>
              <a:ext cx="236400" cy="1254900"/>
            </a:xfrm>
            <a:prstGeom prst="straightConnector1">
              <a:avLst/>
            </a:prstGeom>
            <a:noFill/>
            <a:ln cap="flat" cmpd="sng" w="19050">
              <a:solidFill>
                <a:srgbClr val="C13A34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772" name="Google Shape;772;p52"/>
            <p:cNvSpPr/>
            <p:nvPr/>
          </p:nvSpPr>
          <p:spPr>
            <a:xfrm rot="2531618">
              <a:off x="6140965" y="3062296"/>
              <a:ext cx="129981" cy="128709"/>
            </a:xfrm>
            <a:prstGeom prst="ellipse">
              <a:avLst/>
            </a:prstGeom>
            <a:solidFill>
              <a:srgbClr val="ED4A4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52"/>
            <p:cNvSpPr/>
            <p:nvPr/>
          </p:nvSpPr>
          <p:spPr>
            <a:xfrm rot="2531618">
              <a:off x="5091587" y="3305979"/>
              <a:ext cx="129981" cy="128709"/>
            </a:xfrm>
            <a:prstGeom prst="ellipse">
              <a:avLst/>
            </a:prstGeom>
            <a:solidFill>
              <a:srgbClr val="ED4A4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52"/>
            <p:cNvSpPr/>
            <p:nvPr/>
          </p:nvSpPr>
          <p:spPr>
            <a:xfrm rot="2531618">
              <a:off x="6523233" y="3007600"/>
              <a:ext cx="129981" cy="128709"/>
            </a:xfrm>
            <a:prstGeom prst="ellipse">
              <a:avLst/>
            </a:prstGeom>
            <a:solidFill>
              <a:srgbClr val="ED4A4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52"/>
            <p:cNvSpPr/>
            <p:nvPr/>
          </p:nvSpPr>
          <p:spPr>
            <a:xfrm rot="2531618">
              <a:off x="5846000" y="2634544"/>
              <a:ext cx="129981" cy="128709"/>
            </a:xfrm>
            <a:prstGeom prst="ellipse">
              <a:avLst/>
            </a:prstGeom>
            <a:solidFill>
              <a:srgbClr val="ED4A4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52"/>
            <p:cNvSpPr/>
            <p:nvPr/>
          </p:nvSpPr>
          <p:spPr>
            <a:xfrm rot="2531618">
              <a:off x="6276045" y="2862989"/>
              <a:ext cx="129981" cy="128709"/>
            </a:xfrm>
            <a:prstGeom prst="ellipse">
              <a:avLst/>
            </a:prstGeom>
            <a:solidFill>
              <a:srgbClr val="FD6F6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52"/>
            <p:cNvSpPr/>
            <p:nvPr/>
          </p:nvSpPr>
          <p:spPr>
            <a:xfrm rot="2531618">
              <a:off x="6118252" y="2972101"/>
              <a:ext cx="129981" cy="128709"/>
            </a:xfrm>
            <a:prstGeom prst="ellipse">
              <a:avLst/>
            </a:prstGeom>
            <a:solidFill>
              <a:srgbClr val="FD6F6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52"/>
            <p:cNvSpPr/>
            <p:nvPr/>
          </p:nvSpPr>
          <p:spPr>
            <a:xfrm rot="2531618">
              <a:off x="5047525" y="3399373"/>
              <a:ext cx="129981" cy="128709"/>
            </a:xfrm>
            <a:prstGeom prst="ellipse">
              <a:avLst/>
            </a:prstGeom>
            <a:solidFill>
              <a:srgbClr val="FD6F6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52"/>
            <p:cNvSpPr/>
            <p:nvPr/>
          </p:nvSpPr>
          <p:spPr>
            <a:xfrm rot="2531618">
              <a:off x="5661449" y="2548765"/>
              <a:ext cx="129981" cy="128709"/>
            </a:xfrm>
            <a:prstGeom prst="ellipse">
              <a:avLst/>
            </a:prstGeom>
            <a:solidFill>
              <a:srgbClr val="FD6F6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52"/>
            <p:cNvSpPr txBox="1"/>
            <p:nvPr/>
          </p:nvSpPr>
          <p:spPr>
            <a:xfrm>
              <a:off x="3724656" y="3450636"/>
              <a:ext cx="1273200" cy="4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50" lIns="34250" spcFirstLastPara="1" rIns="34250" wrap="square" tIns="342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Scalable </a:t>
              </a:r>
              <a:endPara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800"/>
                <a:buFont typeface="Poppins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business model</a:t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81" name="Google Shape;781;p52"/>
            <p:cNvCxnSpPr/>
            <p:nvPr/>
          </p:nvCxnSpPr>
          <p:spPr>
            <a:xfrm flipH="1" rot="10800000">
              <a:off x="6175904" y="1990124"/>
              <a:ext cx="14700" cy="632400"/>
            </a:xfrm>
            <a:prstGeom prst="straightConnector1">
              <a:avLst/>
            </a:prstGeom>
            <a:noFill/>
            <a:ln cap="flat" cmpd="sng" w="19050">
              <a:solidFill>
                <a:srgbClr val="C03A34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cxnSp>
          <p:nvCxnSpPr>
            <p:cNvPr id="782" name="Google Shape;782;p52"/>
            <p:cNvCxnSpPr/>
            <p:nvPr/>
          </p:nvCxnSpPr>
          <p:spPr>
            <a:xfrm>
              <a:off x="6167715" y="3618022"/>
              <a:ext cx="0" cy="427800"/>
            </a:xfrm>
            <a:prstGeom prst="straightConnector1">
              <a:avLst/>
            </a:prstGeom>
            <a:noFill/>
            <a:ln cap="flat" cmpd="sng" w="19050">
              <a:solidFill>
                <a:srgbClr val="C03A34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sp>
          <p:nvSpPr>
            <p:cNvPr id="768" name="Google Shape;768;p52"/>
            <p:cNvSpPr/>
            <p:nvPr/>
          </p:nvSpPr>
          <p:spPr>
            <a:xfrm rot="2534349">
              <a:off x="7205556" y="3380052"/>
              <a:ext cx="167354" cy="167354"/>
            </a:xfrm>
            <a:prstGeom prst="ellipse">
              <a:avLst/>
            </a:prstGeom>
            <a:solidFill>
              <a:srgbClr val="C13A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52"/>
            <p:cNvSpPr/>
            <p:nvPr/>
          </p:nvSpPr>
          <p:spPr>
            <a:xfrm rot="2534349">
              <a:off x="6091163" y="3478771"/>
              <a:ext cx="167354" cy="167354"/>
            </a:xfrm>
            <a:prstGeom prst="ellipse">
              <a:avLst/>
            </a:prstGeom>
            <a:solidFill>
              <a:srgbClr val="C13A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52"/>
            <p:cNvSpPr/>
            <p:nvPr/>
          </p:nvSpPr>
          <p:spPr>
            <a:xfrm rot="2534349">
              <a:off x="6087502" y="2573810"/>
              <a:ext cx="167354" cy="167354"/>
            </a:xfrm>
            <a:prstGeom prst="ellipse">
              <a:avLst/>
            </a:prstGeom>
            <a:solidFill>
              <a:srgbClr val="C13A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52"/>
            <p:cNvSpPr/>
            <p:nvPr/>
          </p:nvSpPr>
          <p:spPr>
            <a:xfrm rot="2531618">
              <a:off x="6124961" y="1599418"/>
              <a:ext cx="129981" cy="128709"/>
            </a:xfrm>
            <a:prstGeom prst="ellipse">
              <a:avLst/>
            </a:prstGeom>
            <a:solidFill>
              <a:srgbClr val="ED4A4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52"/>
            <p:cNvSpPr/>
            <p:nvPr/>
          </p:nvSpPr>
          <p:spPr>
            <a:xfrm rot="2534349">
              <a:off x="5034398" y="2190738"/>
              <a:ext cx="167354" cy="167354"/>
            </a:xfrm>
            <a:prstGeom prst="ellipse">
              <a:avLst/>
            </a:prstGeom>
            <a:solidFill>
              <a:srgbClr val="C13A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52"/>
            <p:cNvSpPr/>
            <p:nvPr/>
          </p:nvSpPr>
          <p:spPr>
            <a:xfrm rot="2534349">
              <a:off x="4805734" y="3483715"/>
              <a:ext cx="167354" cy="167354"/>
            </a:xfrm>
            <a:prstGeom prst="ellipse">
              <a:avLst/>
            </a:prstGeom>
            <a:solidFill>
              <a:srgbClr val="C13A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52"/>
            <p:cNvSpPr/>
            <p:nvPr/>
          </p:nvSpPr>
          <p:spPr>
            <a:xfrm rot="2531618">
              <a:off x="6102735" y="2483492"/>
              <a:ext cx="129981" cy="128709"/>
            </a:xfrm>
            <a:prstGeom prst="ellipse">
              <a:avLst/>
            </a:prstGeom>
            <a:solidFill>
              <a:srgbClr val="FD6F6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52"/>
            <p:cNvSpPr/>
            <p:nvPr/>
          </p:nvSpPr>
          <p:spPr>
            <a:xfrm rot="2531618">
              <a:off x="6931195" y="2262439"/>
              <a:ext cx="129981" cy="128709"/>
            </a:xfrm>
            <a:prstGeom prst="ellipse">
              <a:avLst/>
            </a:prstGeom>
            <a:solidFill>
              <a:srgbClr val="FD6F6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52"/>
            <p:cNvSpPr/>
            <p:nvPr/>
          </p:nvSpPr>
          <p:spPr>
            <a:xfrm rot="2531618">
              <a:off x="7014683" y="2210075"/>
              <a:ext cx="129981" cy="128709"/>
            </a:xfrm>
            <a:prstGeom prst="ellipse">
              <a:avLst/>
            </a:prstGeom>
            <a:solidFill>
              <a:srgbClr val="ED4A4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8" name="Google Shape;788;p52"/>
          <p:cNvSpPr txBox="1"/>
          <p:nvPr>
            <p:ph type="title"/>
          </p:nvPr>
        </p:nvSpPr>
        <p:spPr>
          <a:xfrm>
            <a:off x="573560" y="470604"/>
            <a:ext cx="788463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/>
              <a:t>We have a differentiated competitive strategy </a:t>
            </a:r>
            <a:endParaRPr/>
          </a:p>
        </p:txBody>
      </p:sp>
      <p:sp>
        <p:nvSpPr>
          <p:cNvPr id="789" name="Google Shape;789;p52"/>
          <p:cNvSpPr txBox="1"/>
          <p:nvPr>
            <p:ph idx="1" type="body"/>
          </p:nvPr>
        </p:nvSpPr>
        <p:spPr>
          <a:xfrm>
            <a:off x="573561" y="884118"/>
            <a:ext cx="7884639" cy="293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Strengths lie in KSA, scalable business model, focused customer segments e-commerce brands</a:t>
            </a:r>
            <a:endParaRPr/>
          </a:p>
        </p:txBody>
      </p:sp>
      <p:cxnSp>
        <p:nvCxnSpPr>
          <p:cNvPr id="790" name="Google Shape;790;p52"/>
          <p:cNvCxnSpPr/>
          <p:nvPr/>
        </p:nvCxnSpPr>
        <p:spPr>
          <a:xfrm>
            <a:off x="4319972" y="1467293"/>
            <a:ext cx="0" cy="2941674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91" name="Google Shape;791;p52"/>
          <p:cNvSpPr txBox="1"/>
          <p:nvPr/>
        </p:nvSpPr>
        <p:spPr>
          <a:xfrm>
            <a:off x="1028187" y="1671700"/>
            <a:ext cx="32898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34250" spcFirstLastPara="1" rIns="342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Name: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Characteristics:</a:t>
            </a:r>
            <a:r>
              <a:rPr b="1" i="0" lang="en-US" sz="9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Assets free, vast and fast onboarding, food prep capability, sampling and FMCG.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2" name="Google Shape;792;p52"/>
          <p:cNvGrpSpPr/>
          <p:nvPr/>
        </p:nvGrpSpPr>
        <p:grpSpPr>
          <a:xfrm>
            <a:off x="670226" y="2352621"/>
            <a:ext cx="3289836" cy="958848"/>
            <a:chOff x="685800" y="2780662"/>
            <a:chExt cx="4746279" cy="704381"/>
          </a:xfrm>
        </p:grpSpPr>
        <p:cxnSp>
          <p:nvCxnSpPr>
            <p:cNvPr id="793" name="Google Shape;793;p52"/>
            <p:cNvCxnSpPr/>
            <p:nvPr/>
          </p:nvCxnSpPr>
          <p:spPr>
            <a:xfrm>
              <a:off x="685800" y="2780662"/>
              <a:ext cx="4746279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94" name="Google Shape;794;p52"/>
            <p:cNvCxnSpPr/>
            <p:nvPr/>
          </p:nvCxnSpPr>
          <p:spPr>
            <a:xfrm>
              <a:off x="685800" y="3485043"/>
              <a:ext cx="4746279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795" name="Google Shape;795;p52"/>
          <p:cNvSpPr/>
          <p:nvPr/>
        </p:nvSpPr>
        <p:spPr>
          <a:xfrm>
            <a:off x="670225" y="1833477"/>
            <a:ext cx="188028" cy="1880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52"/>
          <p:cNvSpPr/>
          <p:nvPr/>
        </p:nvSpPr>
        <p:spPr>
          <a:xfrm>
            <a:off x="670225" y="2730804"/>
            <a:ext cx="188028" cy="188028"/>
          </a:xfrm>
          <a:prstGeom prst="ellipse">
            <a:avLst/>
          </a:prstGeom>
          <a:solidFill>
            <a:srgbClr val="ED4A4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52"/>
          <p:cNvSpPr txBox="1"/>
          <p:nvPr/>
        </p:nvSpPr>
        <p:spPr>
          <a:xfrm>
            <a:off x="1028187" y="2562287"/>
            <a:ext cx="32898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34250" spcFirstLastPara="1" rIns="342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Name: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Characteristics:  </a:t>
            </a: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Physical micro warehousing, high capital cost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t/>
            </a:r>
            <a:endParaRPr b="1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52"/>
          <p:cNvSpPr/>
          <p:nvPr/>
        </p:nvSpPr>
        <p:spPr>
          <a:xfrm>
            <a:off x="670225" y="3645204"/>
            <a:ext cx="188028" cy="188028"/>
          </a:xfrm>
          <a:prstGeom prst="ellipse">
            <a:avLst/>
          </a:prstGeom>
          <a:solidFill>
            <a:srgbClr val="FD6F6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52"/>
          <p:cNvSpPr txBox="1"/>
          <p:nvPr/>
        </p:nvSpPr>
        <p:spPr>
          <a:xfrm>
            <a:off x="1028187" y="3476687"/>
            <a:ext cx="32898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34250" spcFirstLastPara="1" rIns="342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Name:</a:t>
            </a:r>
            <a:endParaRPr b="1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Characteristics:  </a:t>
            </a: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Physical micro warehousing, high capital cost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Poppins"/>
              <a:buNone/>
            </a:pPr>
            <a:r>
              <a:t/>
            </a:r>
            <a:endParaRPr b="1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ed letters on a black background&#10;&#10;Description automatically generated" id="800" name="Google Shape;80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8172" y="1628775"/>
            <a:ext cx="1522678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and white logo&#10;&#10;Description automatically generated" id="801" name="Google Shape;801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3513" y="2485960"/>
            <a:ext cx="1652588" cy="4177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802" name="Google Shape;802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6618" y="3417568"/>
            <a:ext cx="1149431" cy="4023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3" name="Google Shape;803;p52"/>
          <p:cNvCxnSpPr/>
          <p:nvPr/>
        </p:nvCxnSpPr>
        <p:spPr>
          <a:xfrm flipH="1" rot="10800000">
            <a:off x="4584775" y="4067175"/>
            <a:ext cx="1" cy="335178"/>
          </a:xfrm>
          <a:prstGeom prst="straightConnector1">
            <a:avLst/>
          </a:prstGeom>
          <a:noFill/>
          <a:ln cap="flat" cmpd="sng" w="19050">
            <a:solidFill>
              <a:srgbClr val="C03A34"/>
            </a:solidFill>
            <a:prstDash val="dash"/>
            <a:round/>
            <a:headEnd len="sm" w="sm" type="none"/>
            <a:tailEnd len="med" w="med" type="triangle"/>
          </a:ln>
        </p:spPr>
      </p:cxnSp>
      <p:sp>
        <p:nvSpPr>
          <p:cNvPr id="804" name="Google Shape;804;p52"/>
          <p:cNvSpPr txBox="1"/>
          <p:nvPr/>
        </p:nvSpPr>
        <p:spPr>
          <a:xfrm>
            <a:off x="4638675" y="3981450"/>
            <a:ext cx="1085850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Development Trajectories of Kitchefy SaaS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9" name="Google Shape;809;g286ad9f0e97_0_73"/>
          <p:cNvCxnSpPr/>
          <p:nvPr/>
        </p:nvCxnSpPr>
        <p:spPr>
          <a:xfrm flipH="1" rot="10800000">
            <a:off x="5219825" y="1901825"/>
            <a:ext cx="16800" cy="1451400"/>
          </a:xfrm>
          <a:prstGeom prst="straightConnector1">
            <a:avLst/>
          </a:prstGeom>
          <a:noFill/>
          <a:ln cap="flat" cmpd="sng" w="9525">
            <a:solidFill>
              <a:srgbClr val="444D2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0" name="Google Shape;810;g286ad9f0e97_0_73"/>
          <p:cNvSpPr txBox="1"/>
          <p:nvPr/>
        </p:nvSpPr>
        <p:spPr>
          <a:xfrm>
            <a:off x="573560" y="470604"/>
            <a:ext cx="788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C03A34"/>
                </a:solidFill>
                <a:latin typeface="Arial"/>
                <a:ea typeface="Arial"/>
                <a:cs typeface="Arial"/>
                <a:sym typeface="Arial"/>
              </a:rPr>
              <a:t>Future streams of revenue</a:t>
            </a:r>
            <a:endParaRPr b="1" i="0" sz="2600" u="none" cap="none" strike="noStrike">
              <a:solidFill>
                <a:srgbClr val="C03A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1" name="Google Shape;811;g286ad9f0e97_0_73"/>
          <p:cNvCxnSpPr/>
          <p:nvPr/>
        </p:nvCxnSpPr>
        <p:spPr>
          <a:xfrm>
            <a:off x="5049099" y="2303827"/>
            <a:ext cx="3446100" cy="60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12" name="Google Shape;812;g286ad9f0e97_0_73"/>
          <p:cNvCxnSpPr/>
          <p:nvPr/>
        </p:nvCxnSpPr>
        <p:spPr>
          <a:xfrm>
            <a:off x="5139286" y="2177779"/>
            <a:ext cx="0" cy="12894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3" name="Google Shape;813;g286ad9f0e97_0_73"/>
          <p:cNvCxnSpPr/>
          <p:nvPr/>
        </p:nvCxnSpPr>
        <p:spPr>
          <a:xfrm flipH="1">
            <a:off x="4590085" y="1441654"/>
            <a:ext cx="15000" cy="2530200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814" name="Google Shape;814;g286ad9f0e97_0_73"/>
          <p:cNvGrpSpPr/>
          <p:nvPr/>
        </p:nvGrpSpPr>
        <p:grpSpPr>
          <a:xfrm>
            <a:off x="5136121" y="1870178"/>
            <a:ext cx="181504" cy="179152"/>
            <a:chOff x="3634038" y="2214241"/>
            <a:chExt cx="123818" cy="123818"/>
          </a:xfrm>
        </p:grpSpPr>
        <p:sp>
          <p:nvSpPr>
            <p:cNvPr id="815" name="Google Shape;815;g286ad9f0e97_0_73"/>
            <p:cNvSpPr/>
            <p:nvPr/>
          </p:nvSpPr>
          <p:spPr>
            <a:xfrm>
              <a:off x="3634038" y="2214241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g286ad9f0e97_0_73"/>
            <p:cNvSpPr/>
            <p:nvPr/>
          </p:nvSpPr>
          <p:spPr>
            <a:xfrm>
              <a:off x="3673035" y="2230151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7" name="Google Shape;817;g286ad9f0e97_0_73"/>
          <p:cNvGrpSpPr/>
          <p:nvPr/>
        </p:nvGrpSpPr>
        <p:grpSpPr>
          <a:xfrm>
            <a:off x="5136121" y="2558136"/>
            <a:ext cx="181504" cy="179152"/>
            <a:chOff x="3634038" y="2214241"/>
            <a:chExt cx="123818" cy="123818"/>
          </a:xfrm>
        </p:grpSpPr>
        <p:sp>
          <p:nvSpPr>
            <p:cNvPr id="818" name="Google Shape;818;g286ad9f0e97_0_73"/>
            <p:cNvSpPr/>
            <p:nvPr/>
          </p:nvSpPr>
          <p:spPr>
            <a:xfrm>
              <a:off x="3634038" y="2214241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g286ad9f0e97_0_73"/>
            <p:cNvSpPr/>
            <p:nvPr/>
          </p:nvSpPr>
          <p:spPr>
            <a:xfrm>
              <a:off x="3673035" y="2230151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0" name="Google Shape;820;g286ad9f0e97_0_73"/>
          <p:cNvGrpSpPr/>
          <p:nvPr/>
        </p:nvGrpSpPr>
        <p:grpSpPr>
          <a:xfrm>
            <a:off x="5136121" y="3249085"/>
            <a:ext cx="181504" cy="179152"/>
            <a:chOff x="3634038" y="2214241"/>
            <a:chExt cx="123818" cy="123818"/>
          </a:xfrm>
        </p:grpSpPr>
        <p:sp>
          <p:nvSpPr>
            <p:cNvPr id="821" name="Google Shape;821;g286ad9f0e97_0_73"/>
            <p:cNvSpPr/>
            <p:nvPr/>
          </p:nvSpPr>
          <p:spPr>
            <a:xfrm>
              <a:off x="3634038" y="2214241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g286ad9f0e97_0_73"/>
            <p:cNvSpPr/>
            <p:nvPr/>
          </p:nvSpPr>
          <p:spPr>
            <a:xfrm>
              <a:off x="3673035" y="2230151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823" name="Google Shape;823;g286ad9f0e97_0_73"/>
          <p:cNvCxnSpPr/>
          <p:nvPr/>
        </p:nvCxnSpPr>
        <p:spPr>
          <a:xfrm>
            <a:off x="5049099" y="3012739"/>
            <a:ext cx="3446100" cy="60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824" name="Google Shape;824;g286ad9f0e97_0_73"/>
          <p:cNvSpPr txBox="1"/>
          <p:nvPr/>
        </p:nvSpPr>
        <p:spPr>
          <a:xfrm>
            <a:off x="6159875" y="1710437"/>
            <a:ext cx="324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07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FMCG Sampling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g286ad9f0e97_0_73"/>
          <p:cNvSpPr txBox="1"/>
          <p:nvPr/>
        </p:nvSpPr>
        <p:spPr>
          <a:xfrm>
            <a:off x="6159875" y="2478399"/>
            <a:ext cx="324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07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FMCG Brands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g286ad9f0e97_0_73"/>
          <p:cNvSpPr txBox="1"/>
          <p:nvPr/>
        </p:nvSpPr>
        <p:spPr>
          <a:xfrm>
            <a:off x="6134628" y="3093975"/>
            <a:ext cx="324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07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E-commerce Fulfillment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g286ad9f0e97_0_73"/>
          <p:cNvSpPr txBox="1"/>
          <p:nvPr/>
        </p:nvSpPr>
        <p:spPr>
          <a:xfrm>
            <a:off x="355375" y="1987350"/>
            <a:ext cx="40656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800" u="none" cap="none" strike="noStrike">
                <a:solidFill>
                  <a:srgbClr val="C03A34"/>
                </a:solidFill>
                <a:latin typeface="Arial"/>
                <a:ea typeface="Arial"/>
                <a:cs typeface="Arial"/>
                <a:sym typeface="Arial"/>
              </a:rPr>
              <a:t>Once you have the network the opportunities are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endless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8" name="Google Shape;828;g286ad9f0e97_0_73"/>
          <p:cNvPicPr preferRelativeResize="0"/>
          <p:nvPr/>
        </p:nvPicPr>
        <p:blipFill rotWithShape="1">
          <a:blip r:embed="rId3">
            <a:alphaModFix/>
          </a:blip>
          <a:srcRect b="48674" l="49004" r="8999" t="6925"/>
          <a:stretch/>
        </p:blipFill>
        <p:spPr>
          <a:xfrm>
            <a:off x="5528350" y="2225200"/>
            <a:ext cx="713344" cy="754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g286ad9f0e97_0_73"/>
          <p:cNvPicPr preferRelativeResize="0"/>
          <p:nvPr/>
        </p:nvPicPr>
        <p:blipFill rotWithShape="1">
          <a:blip r:embed="rId3">
            <a:alphaModFix/>
          </a:blip>
          <a:srcRect b="0" l="3212" r="51274" t="50145"/>
          <a:stretch/>
        </p:blipFill>
        <p:spPr>
          <a:xfrm>
            <a:off x="5515538" y="1586200"/>
            <a:ext cx="738970" cy="809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g286ad9f0e97_0_73"/>
          <p:cNvPicPr preferRelativeResize="0"/>
          <p:nvPr/>
        </p:nvPicPr>
        <p:blipFill rotWithShape="1">
          <a:blip r:embed="rId3">
            <a:alphaModFix/>
          </a:blip>
          <a:srcRect b="0" l="46475" r="0" t="50145"/>
          <a:stretch/>
        </p:blipFill>
        <p:spPr>
          <a:xfrm>
            <a:off x="5526674" y="2961293"/>
            <a:ext cx="869125" cy="809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286ed7bd415_0_14"/>
          <p:cNvSpPr/>
          <p:nvPr/>
        </p:nvSpPr>
        <p:spPr>
          <a:xfrm>
            <a:off x="-4475180" y="183277"/>
            <a:ext cx="8054400" cy="808500"/>
          </a:xfrm>
          <a:prstGeom prst="roundRect">
            <a:avLst>
              <a:gd fmla="val 15840" name="adj"/>
            </a:avLst>
          </a:prstGeom>
          <a:gradFill>
            <a:gsLst>
              <a:gs pos="0">
                <a:srgbClr val="C03A34"/>
              </a:gs>
              <a:gs pos="55000">
                <a:srgbClr val="F04B4A"/>
              </a:gs>
              <a:gs pos="100000">
                <a:srgbClr val="FF7474"/>
              </a:gs>
            </a:gsLst>
            <a:lin ang="10800025" scaled="0"/>
          </a:gradFill>
          <a:ln>
            <a:noFill/>
          </a:ln>
          <a:effectLst>
            <a:outerShdw blurRad="584200" rotWithShape="0" algn="t" dir="5400000" dist="457200">
              <a:srgbClr val="000000">
                <a:alpha val="1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g286ed7bd415_0_14"/>
          <p:cNvSpPr txBox="1"/>
          <p:nvPr/>
        </p:nvSpPr>
        <p:spPr>
          <a:xfrm>
            <a:off x="109575" y="456725"/>
            <a:ext cx="3197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3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the Pipeline</a:t>
            </a:r>
            <a:endParaRPr b="0" i="0" sz="17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7" name="Google Shape;837;g286ed7bd415_0_14"/>
          <p:cNvCxnSpPr/>
          <p:nvPr/>
        </p:nvCxnSpPr>
        <p:spPr>
          <a:xfrm>
            <a:off x="4444409" y="1405650"/>
            <a:ext cx="0" cy="2941800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38" name="Google Shape;838;g286ed7bd415_0_14"/>
          <p:cNvSpPr txBox="1"/>
          <p:nvPr/>
        </p:nvSpPr>
        <p:spPr>
          <a:xfrm>
            <a:off x="735525" y="14056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04B4A"/>
                </a:solidFill>
                <a:latin typeface="Arial"/>
                <a:ea typeface="Arial"/>
                <a:cs typeface="Arial"/>
                <a:sym typeface="Arial"/>
              </a:rPr>
              <a:t>Brands &amp; FPs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g286ed7bd415_0_14"/>
          <p:cNvSpPr txBox="1"/>
          <p:nvPr/>
        </p:nvSpPr>
        <p:spPr>
          <a:xfrm>
            <a:off x="4615626" y="1405650"/>
            <a:ext cx="4381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04B4A"/>
                </a:solidFill>
                <a:latin typeface="Arial"/>
                <a:ea typeface="Arial"/>
                <a:cs typeface="Arial"/>
                <a:sym typeface="Arial"/>
              </a:rPr>
              <a:t>FMCG brands &amp; Food Commerce Partners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0" name="Google Shape;840;g286ed7bd415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5050" y="1836750"/>
            <a:ext cx="2621327" cy="2621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g286ed7bd415_0_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75250" y="1849800"/>
            <a:ext cx="2501924" cy="250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86ad9f0e97_0_68"/>
          <p:cNvSpPr txBox="1"/>
          <p:nvPr/>
        </p:nvSpPr>
        <p:spPr>
          <a:xfrm>
            <a:off x="1025356" y="4161563"/>
            <a:ext cx="1064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6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60 locations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g286ad9f0e97_0_68"/>
          <p:cNvSpPr txBox="1"/>
          <p:nvPr/>
        </p:nvSpPr>
        <p:spPr>
          <a:xfrm>
            <a:off x="6733695" y="4161563"/>
            <a:ext cx="1689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6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5% out of total sales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g286ad9f0e97_0_68"/>
          <p:cNvSpPr txBox="1"/>
          <p:nvPr/>
        </p:nvSpPr>
        <p:spPr>
          <a:xfrm>
            <a:off x="3507296" y="4161563"/>
            <a:ext cx="2129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6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4092E"/>
                </a:solidFill>
                <a:latin typeface="Arial"/>
                <a:ea typeface="Arial"/>
                <a:cs typeface="Arial"/>
                <a:sym typeface="Arial"/>
              </a:rPr>
              <a:t>$300,000 upfront payment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g286ad9f0e97_0_68"/>
          <p:cNvSpPr/>
          <p:nvPr/>
        </p:nvSpPr>
        <p:spPr>
          <a:xfrm>
            <a:off x="-2318780" y="175627"/>
            <a:ext cx="8054400" cy="808500"/>
          </a:xfrm>
          <a:prstGeom prst="roundRect">
            <a:avLst>
              <a:gd fmla="val 15840" name="adj"/>
            </a:avLst>
          </a:prstGeom>
          <a:gradFill>
            <a:gsLst>
              <a:gs pos="0">
                <a:srgbClr val="C03A34"/>
              </a:gs>
              <a:gs pos="55000">
                <a:srgbClr val="F04B4A"/>
              </a:gs>
              <a:gs pos="100000">
                <a:srgbClr val="FF7474"/>
              </a:gs>
            </a:gsLst>
            <a:lin ang="10800025" scaled="0"/>
          </a:gradFill>
          <a:ln>
            <a:noFill/>
          </a:ln>
          <a:effectLst>
            <a:outerShdw blurRad="584200" rotWithShape="0" algn="t" dir="5400000" dist="457200">
              <a:srgbClr val="000000">
                <a:alpha val="1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g286ad9f0e97_0_68"/>
          <p:cNvSpPr txBox="1"/>
          <p:nvPr/>
        </p:nvSpPr>
        <p:spPr>
          <a:xfrm>
            <a:off x="109575" y="456725"/>
            <a:ext cx="3197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3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 are in advanced talks with 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1" name="Google Shape;851;g286ad9f0e97_0_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7738" y="-319567"/>
            <a:ext cx="1689728" cy="1689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g286ad9f0e97_0_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1150" y="1131101"/>
            <a:ext cx="3422848" cy="2420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84313"/>
              </a:srgbClr>
            </a:outerShdw>
          </a:effectLst>
        </p:spPr>
      </p:pic>
      <p:pic>
        <p:nvPicPr>
          <p:cNvPr id="853" name="Google Shape;853;g286ad9f0e97_0_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6100" y="1131100"/>
            <a:ext cx="3422802" cy="2420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84313"/>
              </a:srgbClr>
            </a:outerShdw>
          </a:effectLst>
        </p:spPr>
      </p:pic>
      <p:sp>
        <p:nvSpPr>
          <p:cNvPr id="854" name="Google Shape;854;g286ad9f0e97_0_68"/>
          <p:cNvSpPr/>
          <p:nvPr/>
        </p:nvSpPr>
        <p:spPr>
          <a:xfrm>
            <a:off x="790606" y="4151076"/>
            <a:ext cx="150834" cy="236370"/>
          </a:xfrm>
          <a:custGeom>
            <a:rect b="b" l="l" r="r" t="t"/>
            <a:pathLst>
              <a:path extrusionOk="0" h="617960" w="384290">
                <a:moveTo>
                  <a:pt x="0" y="0"/>
                </a:moveTo>
                <a:lnTo>
                  <a:pt x="384290" y="0"/>
                </a:lnTo>
                <a:lnTo>
                  <a:pt x="384290" y="617960"/>
                </a:lnTo>
                <a:lnTo>
                  <a:pt x="0" y="617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5" name="Google Shape;855;g286ad9f0e97_0_68"/>
          <p:cNvSpPr/>
          <p:nvPr/>
        </p:nvSpPr>
        <p:spPr>
          <a:xfrm>
            <a:off x="831344" y="4190604"/>
            <a:ext cx="69441" cy="66552"/>
          </a:xfrm>
          <a:custGeom>
            <a:rect b="b" l="l" r="r" t="t"/>
            <a:pathLst>
              <a:path extrusionOk="0" h="173991" w="176920">
                <a:moveTo>
                  <a:pt x="0" y="0"/>
                </a:moveTo>
                <a:lnTo>
                  <a:pt x="176920" y="0"/>
                </a:lnTo>
                <a:lnTo>
                  <a:pt x="176920" y="173991"/>
                </a:lnTo>
                <a:lnTo>
                  <a:pt x="0" y="1739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466" l="0" r="0" t="-2477"/>
            </a:stretch>
          </a:blipFill>
          <a:ln>
            <a:noFill/>
          </a:ln>
        </p:spPr>
      </p:sp>
      <p:cxnSp>
        <p:nvCxnSpPr>
          <p:cNvPr id="856" name="Google Shape;856;g286ad9f0e97_0_68"/>
          <p:cNvCxnSpPr/>
          <p:nvPr/>
        </p:nvCxnSpPr>
        <p:spPr>
          <a:xfrm flipH="1" rot="10800000">
            <a:off x="1544700" y="3888800"/>
            <a:ext cx="5784600" cy="4800"/>
          </a:xfrm>
          <a:prstGeom prst="straightConnector1">
            <a:avLst/>
          </a:prstGeom>
          <a:noFill/>
          <a:ln cap="flat" cmpd="sng" w="9525">
            <a:solidFill>
              <a:srgbClr val="444D2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857" name="Google Shape;857;g286ad9f0e97_0_68"/>
          <p:cNvGrpSpPr/>
          <p:nvPr/>
        </p:nvGrpSpPr>
        <p:grpSpPr>
          <a:xfrm rot="5400000">
            <a:off x="7204399" y="3801331"/>
            <a:ext cx="181504" cy="179152"/>
            <a:chOff x="3634038" y="2214241"/>
            <a:chExt cx="123818" cy="123818"/>
          </a:xfrm>
        </p:grpSpPr>
        <p:sp>
          <p:nvSpPr>
            <p:cNvPr id="858" name="Google Shape;858;g286ad9f0e97_0_68"/>
            <p:cNvSpPr/>
            <p:nvPr/>
          </p:nvSpPr>
          <p:spPr>
            <a:xfrm>
              <a:off x="3634038" y="2214241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g286ad9f0e97_0_68"/>
            <p:cNvSpPr/>
            <p:nvPr/>
          </p:nvSpPr>
          <p:spPr>
            <a:xfrm>
              <a:off x="3673035" y="2230151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0" name="Google Shape;860;g286ad9f0e97_0_68"/>
          <p:cNvGrpSpPr/>
          <p:nvPr/>
        </p:nvGrpSpPr>
        <p:grpSpPr>
          <a:xfrm rot="5400000">
            <a:off x="4481248" y="3801331"/>
            <a:ext cx="181504" cy="179152"/>
            <a:chOff x="3634038" y="2214241"/>
            <a:chExt cx="123818" cy="123818"/>
          </a:xfrm>
        </p:grpSpPr>
        <p:sp>
          <p:nvSpPr>
            <p:cNvPr id="861" name="Google Shape;861;g286ad9f0e97_0_68"/>
            <p:cNvSpPr/>
            <p:nvPr/>
          </p:nvSpPr>
          <p:spPr>
            <a:xfrm>
              <a:off x="3634038" y="2214241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g286ad9f0e97_0_68"/>
            <p:cNvSpPr/>
            <p:nvPr/>
          </p:nvSpPr>
          <p:spPr>
            <a:xfrm>
              <a:off x="3673035" y="2230151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3" name="Google Shape;863;g286ad9f0e97_0_68"/>
          <p:cNvGrpSpPr/>
          <p:nvPr/>
        </p:nvGrpSpPr>
        <p:grpSpPr>
          <a:xfrm rot="5400000">
            <a:off x="1391117" y="3801331"/>
            <a:ext cx="181504" cy="179152"/>
            <a:chOff x="3634038" y="2214241"/>
            <a:chExt cx="123818" cy="123818"/>
          </a:xfrm>
        </p:grpSpPr>
        <p:sp>
          <p:nvSpPr>
            <p:cNvPr id="864" name="Google Shape;864;g286ad9f0e97_0_68"/>
            <p:cNvSpPr/>
            <p:nvPr/>
          </p:nvSpPr>
          <p:spPr>
            <a:xfrm>
              <a:off x="3634038" y="2214241"/>
              <a:ext cx="123818" cy="123818"/>
            </a:xfrm>
            <a:custGeom>
              <a:rect b="b" l="l" r="r" t="t"/>
              <a:pathLst>
                <a:path extrusionOk="0" h="148730" w="148730">
                  <a:moveTo>
                    <a:pt x="148731" y="74365"/>
                  </a:moveTo>
                  <a:cubicBezTo>
                    <a:pt x="148731" y="115436"/>
                    <a:pt x="115436" y="148731"/>
                    <a:pt x="74365" y="148731"/>
                  </a:cubicBezTo>
                  <a:cubicBezTo>
                    <a:pt x="33294" y="148731"/>
                    <a:pt x="0" y="115436"/>
                    <a:pt x="0" y="74365"/>
                  </a:cubicBezTo>
                  <a:cubicBezTo>
                    <a:pt x="0" y="33294"/>
                    <a:pt x="33294" y="0"/>
                    <a:pt x="74365" y="0"/>
                  </a:cubicBezTo>
                  <a:cubicBezTo>
                    <a:pt x="115436" y="0"/>
                    <a:pt x="148731" y="33294"/>
                    <a:pt x="148731" y="74365"/>
                  </a:cubicBezTo>
                  <a:close/>
                </a:path>
              </a:pathLst>
            </a:custGeom>
            <a:solidFill>
              <a:srgbClr val="F04B4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g286ad9f0e97_0_68"/>
            <p:cNvSpPr/>
            <p:nvPr/>
          </p:nvSpPr>
          <p:spPr>
            <a:xfrm>
              <a:off x="3673035" y="2230151"/>
              <a:ext cx="57261" cy="93190"/>
            </a:xfrm>
            <a:custGeom>
              <a:rect b="b" l="l" r="r" t="t"/>
              <a:pathLst>
                <a:path extrusionOk="0" h="111940" w="68782">
                  <a:moveTo>
                    <a:pt x="8894" y="111941"/>
                  </a:moveTo>
                  <a:cubicBezTo>
                    <a:pt x="6641" y="111941"/>
                    <a:pt x="4387" y="111053"/>
                    <a:pt x="2612" y="109346"/>
                  </a:cubicBezTo>
                  <a:cubicBezTo>
                    <a:pt x="-871" y="105863"/>
                    <a:pt x="-871" y="100263"/>
                    <a:pt x="2612" y="96781"/>
                  </a:cubicBezTo>
                  <a:lnTo>
                    <a:pt x="43653" y="55740"/>
                  </a:lnTo>
                  <a:lnTo>
                    <a:pt x="3158" y="15177"/>
                  </a:lnTo>
                  <a:cubicBezTo>
                    <a:pt x="-324" y="11694"/>
                    <a:pt x="-324" y="6095"/>
                    <a:pt x="3158" y="2612"/>
                  </a:cubicBezTo>
                  <a:cubicBezTo>
                    <a:pt x="6641" y="-871"/>
                    <a:pt x="12241" y="-871"/>
                    <a:pt x="15723" y="2612"/>
                  </a:cubicBezTo>
                  <a:lnTo>
                    <a:pt x="68783" y="55672"/>
                  </a:lnTo>
                  <a:lnTo>
                    <a:pt x="15245" y="109209"/>
                  </a:lnTo>
                  <a:cubicBezTo>
                    <a:pt x="13538" y="110916"/>
                    <a:pt x="11216" y="111804"/>
                    <a:pt x="8963" y="1118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66" name="Google Shape;866;g286ad9f0e97_0_68"/>
          <p:cNvPicPr preferRelativeResize="0"/>
          <p:nvPr/>
        </p:nvPicPr>
        <p:blipFill rotWithShape="1">
          <a:blip r:embed="rId8">
            <a:alphaModFix/>
          </a:blip>
          <a:srcRect b="57625" l="32303" r="26296" t="2746"/>
          <a:stretch/>
        </p:blipFill>
        <p:spPr>
          <a:xfrm>
            <a:off x="3200400" y="4152574"/>
            <a:ext cx="313467" cy="300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g286ad9f0e97_0_68"/>
          <p:cNvPicPr preferRelativeResize="0"/>
          <p:nvPr/>
        </p:nvPicPr>
        <p:blipFill rotWithShape="1">
          <a:blip r:embed="rId8">
            <a:alphaModFix/>
          </a:blip>
          <a:srcRect b="6640" l="29125" r="22555" t="55509"/>
          <a:stretch/>
        </p:blipFill>
        <p:spPr>
          <a:xfrm>
            <a:off x="6350600" y="4119229"/>
            <a:ext cx="383099" cy="300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51"/>
          <p:cNvSpPr txBox="1"/>
          <p:nvPr>
            <p:ph type="title"/>
          </p:nvPr>
        </p:nvSpPr>
        <p:spPr>
          <a:xfrm>
            <a:off x="573550" y="470600"/>
            <a:ext cx="8795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 sz="2500"/>
              <a:t>Our experienced, mission-driven team</a:t>
            </a:r>
            <a:endParaRPr sz="2500"/>
          </a:p>
        </p:txBody>
      </p:sp>
      <p:sp>
        <p:nvSpPr>
          <p:cNvPr id="873" name="Google Shape;873;p51"/>
          <p:cNvSpPr txBox="1"/>
          <p:nvPr>
            <p:ph idx="1" type="body"/>
          </p:nvPr>
        </p:nvSpPr>
        <p:spPr>
          <a:xfrm>
            <a:off x="573561" y="884118"/>
            <a:ext cx="7884639" cy="293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85000" lnSpcReduction="10000"/>
          </a:bodyPr>
          <a:lstStyle/>
          <a:p>
            <a:pPr indent="0" lvl="0" marL="1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6470"/>
              <a:buNone/>
            </a:pPr>
            <a:r>
              <a:rPr lang="en-US"/>
              <a:t>Our team brings years of blended experience in high growth start ups, marketing, operations and financial services</a:t>
            </a:r>
            <a:endParaRPr/>
          </a:p>
        </p:txBody>
      </p:sp>
      <p:cxnSp>
        <p:nvCxnSpPr>
          <p:cNvPr id="874" name="Google Shape;874;p51"/>
          <p:cNvCxnSpPr/>
          <p:nvPr/>
        </p:nvCxnSpPr>
        <p:spPr>
          <a:xfrm>
            <a:off x="5867400" y="1647825"/>
            <a:ext cx="0" cy="3019425"/>
          </a:xfrm>
          <a:prstGeom prst="straightConnector1">
            <a:avLst/>
          </a:prstGeom>
          <a:noFill/>
          <a:ln cap="flat" cmpd="sng" w="9525">
            <a:solidFill>
              <a:srgbClr val="BE34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5" name="Google Shape;875;p51"/>
          <p:cNvSpPr/>
          <p:nvPr/>
        </p:nvSpPr>
        <p:spPr>
          <a:xfrm>
            <a:off x="685799" y="2440166"/>
            <a:ext cx="590486" cy="59018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-7121" l="-7699" r="-7121" t="-7699"/>
            </a:stretch>
          </a:blip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51"/>
          <p:cNvSpPr/>
          <p:nvPr/>
        </p:nvSpPr>
        <p:spPr>
          <a:xfrm>
            <a:off x="685799" y="1739973"/>
            <a:ext cx="577298" cy="57729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-9447" l="-7214" r="-9447" t="-7214"/>
            </a:stretch>
          </a:blip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51"/>
          <p:cNvSpPr/>
          <p:nvPr/>
        </p:nvSpPr>
        <p:spPr>
          <a:xfrm>
            <a:off x="685799" y="3153241"/>
            <a:ext cx="576000" cy="5760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-7765" l="-7768" r="-7765" t="-7768"/>
            </a:stretch>
          </a:blip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51"/>
          <p:cNvSpPr/>
          <p:nvPr/>
        </p:nvSpPr>
        <p:spPr>
          <a:xfrm>
            <a:off x="685799" y="3852136"/>
            <a:ext cx="576000" cy="5760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-11734" l="-15869" r="-10079" t="-14214"/>
            </a:stretch>
          </a:blip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51"/>
          <p:cNvSpPr/>
          <p:nvPr/>
        </p:nvSpPr>
        <p:spPr>
          <a:xfrm>
            <a:off x="1458608" y="2092646"/>
            <a:ext cx="335267" cy="248281"/>
          </a:xfrm>
          <a:custGeom>
            <a:rect b="b" l="l" r="r" t="t"/>
            <a:pathLst>
              <a:path extrusionOk="0" h="1181100" w="1572768">
                <a:moveTo>
                  <a:pt x="0" y="0"/>
                </a:moveTo>
                <a:lnTo>
                  <a:pt x="1572768" y="0"/>
                </a:lnTo>
                <a:lnTo>
                  <a:pt x="1572768" y="1181100"/>
                </a:ln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51"/>
          <p:cNvSpPr txBox="1"/>
          <p:nvPr/>
        </p:nvSpPr>
        <p:spPr>
          <a:xfrm>
            <a:off x="1518024" y="1799862"/>
            <a:ext cx="137757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Marwan Abu Sakha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Co-founder &amp; CEO   |   2 Startups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51"/>
          <p:cNvSpPr/>
          <p:nvPr/>
        </p:nvSpPr>
        <p:spPr>
          <a:xfrm>
            <a:off x="1491152" y="2797283"/>
            <a:ext cx="559902" cy="134837"/>
          </a:xfrm>
          <a:custGeom>
            <a:rect b="b" l="l" r="r" t="t"/>
            <a:pathLst>
              <a:path extrusionOk="0" h="562356" w="2590800">
                <a:moveTo>
                  <a:pt x="0" y="0"/>
                </a:moveTo>
                <a:lnTo>
                  <a:pt x="2590800" y="0"/>
                </a:lnTo>
                <a:lnTo>
                  <a:pt x="2590800" y="562356"/>
                </a:lnTo>
                <a:lnTo>
                  <a:pt x="0" y="562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51"/>
          <p:cNvSpPr txBox="1"/>
          <p:nvPr/>
        </p:nvSpPr>
        <p:spPr>
          <a:xfrm>
            <a:off x="1518024" y="2514305"/>
            <a:ext cx="137757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Abdullah Alabsi</a:t>
            </a:r>
            <a:endParaRPr b="1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Co-founder &amp; CFO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51"/>
          <p:cNvSpPr txBox="1"/>
          <p:nvPr/>
        </p:nvSpPr>
        <p:spPr>
          <a:xfrm>
            <a:off x="1518023" y="3208966"/>
            <a:ext cx="16221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Laith Alkilani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COO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3 Startups   |   One exit from logistics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51"/>
          <p:cNvSpPr txBox="1"/>
          <p:nvPr/>
        </p:nvSpPr>
        <p:spPr>
          <a:xfrm>
            <a:off x="1518023" y="3917803"/>
            <a:ext cx="162212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Abdulrahman  Ghodayah</a:t>
            </a:r>
            <a:endParaRPr b="1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CTO   |   3 Startups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51"/>
          <p:cNvSpPr/>
          <p:nvPr/>
        </p:nvSpPr>
        <p:spPr>
          <a:xfrm>
            <a:off x="1473408" y="4194496"/>
            <a:ext cx="335267" cy="248281"/>
          </a:xfrm>
          <a:custGeom>
            <a:rect b="b" l="l" r="r" t="t"/>
            <a:pathLst>
              <a:path extrusionOk="0" h="1181100" w="1572768">
                <a:moveTo>
                  <a:pt x="0" y="0"/>
                </a:moveTo>
                <a:lnTo>
                  <a:pt x="1572768" y="0"/>
                </a:lnTo>
                <a:lnTo>
                  <a:pt x="1572768" y="1181100"/>
                </a:ln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51"/>
          <p:cNvSpPr txBox="1"/>
          <p:nvPr/>
        </p:nvSpPr>
        <p:spPr>
          <a:xfrm>
            <a:off x="6862657" y="1799862"/>
            <a:ext cx="137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Zeid Hreish</a:t>
            </a:r>
            <a:endParaRPr b="1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51"/>
          <p:cNvSpPr txBox="1"/>
          <p:nvPr/>
        </p:nvSpPr>
        <p:spPr>
          <a:xfrm>
            <a:off x="6862657" y="2590505"/>
            <a:ext cx="1377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Zaid Husban</a:t>
            </a:r>
            <a:endParaRPr b="1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51"/>
          <p:cNvSpPr/>
          <p:nvPr/>
        </p:nvSpPr>
        <p:spPr>
          <a:xfrm>
            <a:off x="6023232" y="1726871"/>
            <a:ext cx="590400" cy="590400"/>
          </a:xfrm>
          <a:prstGeom prst="ellipse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9" name="Google Shape;889;p5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852100" y="2006572"/>
            <a:ext cx="391375" cy="135903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51"/>
          <p:cNvSpPr/>
          <p:nvPr/>
        </p:nvSpPr>
        <p:spPr>
          <a:xfrm flipH="1">
            <a:off x="6040262" y="2516146"/>
            <a:ext cx="590400" cy="590400"/>
          </a:xfrm>
          <a:prstGeom prst="ellipse">
            <a:avLst/>
          </a:prstGeom>
          <a:blipFill rotWithShape="1">
            <a:blip r:embed="rId11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51"/>
          <p:cNvSpPr/>
          <p:nvPr/>
        </p:nvSpPr>
        <p:spPr>
          <a:xfrm>
            <a:off x="6867749" y="2764413"/>
            <a:ext cx="654595" cy="161158"/>
          </a:xfrm>
          <a:custGeom>
            <a:rect b="b" l="l" r="r" t="t"/>
            <a:pathLst>
              <a:path extrusionOk="0" h="438525" w="1700246">
                <a:moveTo>
                  <a:pt x="0" y="0"/>
                </a:moveTo>
                <a:lnTo>
                  <a:pt x="1700246" y="0"/>
                </a:lnTo>
                <a:lnTo>
                  <a:pt x="1700246" y="438525"/>
                </a:lnTo>
                <a:lnTo>
                  <a:pt x="0" y="438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51"/>
          <p:cNvSpPr/>
          <p:nvPr/>
        </p:nvSpPr>
        <p:spPr>
          <a:xfrm>
            <a:off x="7544698" y="2754426"/>
            <a:ext cx="538933" cy="177620"/>
          </a:xfrm>
          <a:custGeom>
            <a:rect b="b" l="l" r="r" t="t"/>
            <a:pathLst>
              <a:path extrusionOk="0" h="514841" w="1497036">
                <a:moveTo>
                  <a:pt x="0" y="0"/>
                </a:moveTo>
                <a:lnTo>
                  <a:pt x="1497037" y="0"/>
                </a:lnTo>
                <a:lnTo>
                  <a:pt x="1497037" y="514840"/>
                </a:lnTo>
                <a:lnTo>
                  <a:pt x="0" y="5148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51"/>
          <p:cNvSpPr/>
          <p:nvPr/>
        </p:nvSpPr>
        <p:spPr>
          <a:xfrm>
            <a:off x="6146388" y="3675148"/>
            <a:ext cx="306647" cy="369049"/>
          </a:xfrm>
          <a:custGeom>
            <a:rect b="b" l="l" r="r" t="t"/>
            <a:pathLst>
              <a:path extrusionOk="0" h="1004214" w="981271">
                <a:moveTo>
                  <a:pt x="0" y="0"/>
                </a:moveTo>
                <a:lnTo>
                  <a:pt x="981271" y="0"/>
                </a:lnTo>
                <a:lnTo>
                  <a:pt x="981271" y="1004214"/>
                </a:lnTo>
                <a:lnTo>
                  <a:pt x="0" y="1004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51"/>
          <p:cNvSpPr/>
          <p:nvPr/>
        </p:nvSpPr>
        <p:spPr>
          <a:xfrm>
            <a:off x="6584303" y="3644350"/>
            <a:ext cx="538077" cy="369307"/>
          </a:xfrm>
          <a:custGeom>
            <a:rect b="b" l="l" r="r" t="t"/>
            <a:pathLst>
              <a:path extrusionOk="0" h="1200999" w="1749843">
                <a:moveTo>
                  <a:pt x="0" y="0"/>
                </a:moveTo>
                <a:lnTo>
                  <a:pt x="1749843" y="0"/>
                </a:lnTo>
                <a:lnTo>
                  <a:pt x="1749843" y="1201000"/>
                </a:lnTo>
                <a:lnTo>
                  <a:pt x="0" y="1201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51"/>
          <p:cNvSpPr txBox="1"/>
          <p:nvPr/>
        </p:nvSpPr>
        <p:spPr>
          <a:xfrm>
            <a:off x="6825375" y="3247100"/>
            <a:ext cx="919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Partners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6" name="Google Shape;896;p5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239725" y="3617751"/>
            <a:ext cx="537250" cy="528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5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090725" y="4139725"/>
            <a:ext cx="391376" cy="3913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8235"/>
              </a:srgbClr>
            </a:outerShdw>
          </a:effectLst>
        </p:spPr>
      </p:pic>
      <p:pic>
        <p:nvPicPr>
          <p:cNvPr id="898" name="Google Shape;898;p51"/>
          <p:cNvPicPr preferRelativeResize="0"/>
          <p:nvPr/>
        </p:nvPicPr>
        <p:blipFill rotWithShape="1">
          <a:blip r:embed="rId18">
            <a:alphaModFix/>
          </a:blip>
          <a:srcRect b="11318" l="13631" r="9875" t="14315"/>
          <a:stretch/>
        </p:blipFill>
        <p:spPr>
          <a:xfrm>
            <a:off x="6624825" y="4105900"/>
            <a:ext cx="457027" cy="4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51"/>
          <p:cNvPicPr preferRelativeResize="0"/>
          <p:nvPr/>
        </p:nvPicPr>
        <p:blipFill rotWithShape="1">
          <a:blip r:embed="rId19">
            <a:alphaModFix/>
          </a:blip>
          <a:srcRect b="30427" l="9637" r="6194" t="25151"/>
          <a:stretch/>
        </p:blipFill>
        <p:spPr>
          <a:xfrm>
            <a:off x="7148375" y="4135500"/>
            <a:ext cx="741634" cy="39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51"/>
          <p:cNvPicPr preferRelativeResize="0"/>
          <p:nvPr/>
        </p:nvPicPr>
        <p:blipFill rotWithShape="1">
          <a:blip r:embed="rId20">
            <a:alphaModFix/>
          </a:blip>
          <a:srcRect b="38693" l="16606" r="18671" t="38848"/>
          <a:stretch/>
        </p:blipFill>
        <p:spPr>
          <a:xfrm>
            <a:off x="7295838" y="1997076"/>
            <a:ext cx="1034975" cy="201988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51"/>
          <p:cNvSpPr txBox="1"/>
          <p:nvPr/>
        </p:nvSpPr>
        <p:spPr>
          <a:xfrm>
            <a:off x="6630650" y="28495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Founder and CEO-POS Rocket</a:t>
            </a:r>
            <a:endParaRPr b="0" i="0" sz="7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CSO and Advisor- Foodics</a:t>
            </a:r>
            <a:endParaRPr b="0" i="0" sz="7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51"/>
          <p:cNvSpPr txBox="1"/>
          <p:nvPr/>
        </p:nvSpPr>
        <p:spPr>
          <a:xfrm>
            <a:off x="6769450" y="2117813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Regional MENA Manager-CloudKitchens</a:t>
            </a:r>
            <a:endParaRPr b="0" i="0" sz="7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Regional General Manager-Uber</a:t>
            </a:r>
            <a:endParaRPr b="0" i="0" sz="7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51"/>
          <p:cNvSpPr/>
          <p:nvPr/>
        </p:nvSpPr>
        <p:spPr>
          <a:xfrm>
            <a:off x="3179029" y="1764857"/>
            <a:ext cx="2432289" cy="54891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DF4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4092F"/>
                </a:solidFill>
                <a:latin typeface="Calibri"/>
                <a:ea typeface="Calibri"/>
                <a:cs typeface="Calibri"/>
                <a:sym typeface="Calibri"/>
              </a:rPr>
              <a:t>10+ years of entrepreneurial experience with a focus on high growth start ups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51"/>
          <p:cNvSpPr/>
          <p:nvPr/>
        </p:nvSpPr>
        <p:spPr>
          <a:xfrm>
            <a:off x="3179029" y="2467635"/>
            <a:ext cx="2432289" cy="54891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DF4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4092F"/>
                </a:solidFill>
                <a:latin typeface="Calibri"/>
                <a:ea typeface="Calibri"/>
                <a:cs typeface="Calibri"/>
                <a:sym typeface="Calibri"/>
              </a:rPr>
              <a:t>5+ years of financial consulting experience at Deloitte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51"/>
          <p:cNvSpPr/>
          <p:nvPr/>
        </p:nvSpPr>
        <p:spPr>
          <a:xfrm>
            <a:off x="3179029" y="3170413"/>
            <a:ext cx="2432289" cy="54891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DF4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4092F"/>
                </a:solidFill>
                <a:latin typeface="Calibri"/>
                <a:ea typeface="Calibri"/>
                <a:cs typeface="Calibri"/>
                <a:sym typeface="Calibri"/>
              </a:rPr>
              <a:t>9+ years in start up experience focused on delivery operations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51"/>
          <p:cNvSpPr/>
          <p:nvPr/>
        </p:nvSpPr>
        <p:spPr>
          <a:xfrm>
            <a:off x="3179029" y="3873190"/>
            <a:ext cx="2432289" cy="54891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DF4F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4092F"/>
                </a:solidFill>
                <a:latin typeface="Calibri"/>
                <a:ea typeface="Calibri"/>
                <a:cs typeface="Calibri"/>
                <a:sym typeface="Calibri"/>
              </a:rPr>
              <a:t>12+ years in software development and data science in Tech start-ups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51"/>
          <p:cNvSpPr/>
          <p:nvPr/>
        </p:nvSpPr>
        <p:spPr>
          <a:xfrm>
            <a:off x="688163" y="1302659"/>
            <a:ext cx="4923155" cy="301288"/>
          </a:xfrm>
          <a:prstGeom prst="roundRect">
            <a:avLst>
              <a:gd fmla="val 16667" name="adj"/>
            </a:avLst>
          </a:prstGeom>
          <a:solidFill>
            <a:srgbClr val="C13A3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Management 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51"/>
          <p:cNvSpPr/>
          <p:nvPr/>
        </p:nvSpPr>
        <p:spPr>
          <a:xfrm>
            <a:off x="6009673" y="1302659"/>
            <a:ext cx="2489750" cy="301288"/>
          </a:xfrm>
          <a:prstGeom prst="roundRect">
            <a:avLst>
              <a:gd fmla="val 16667" name="adj"/>
            </a:avLst>
          </a:prstGeom>
          <a:solidFill>
            <a:srgbClr val="ED4A4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Advisors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51"/>
          <p:cNvSpPr/>
          <p:nvPr/>
        </p:nvSpPr>
        <p:spPr>
          <a:xfrm>
            <a:off x="6009673" y="3251380"/>
            <a:ext cx="2489750" cy="301288"/>
          </a:xfrm>
          <a:prstGeom prst="roundRect">
            <a:avLst>
              <a:gd fmla="val 16667" name="adj"/>
            </a:avLst>
          </a:prstGeom>
          <a:solidFill>
            <a:srgbClr val="FD6F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Partners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logo for a hospital&#10;&#10;Description automatically generated with low confidence" id="910" name="Google Shape;910;p5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823716" y="2137901"/>
            <a:ext cx="303534" cy="192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with a lion head and crown&#10;&#10;Description automatically generated with low confidence" id="911" name="Google Shape;911;p5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536750" y="3626003"/>
            <a:ext cx="244322" cy="244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55"/>
          <p:cNvSpPr/>
          <p:nvPr/>
        </p:nvSpPr>
        <p:spPr>
          <a:xfrm>
            <a:off x="4443413" y="1177657"/>
            <a:ext cx="2071687" cy="25180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55"/>
          <p:cNvSpPr txBox="1"/>
          <p:nvPr>
            <p:ph type="title"/>
          </p:nvPr>
        </p:nvSpPr>
        <p:spPr>
          <a:xfrm>
            <a:off x="573550" y="318200"/>
            <a:ext cx="84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/>
              <a:t>Our roadmap to growth</a:t>
            </a:r>
            <a:endParaRPr/>
          </a:p>
        </p:txBody>
      </p:sp>
      <p:sp>
        <p:nvSpPr>
          <p:cNvPr id="918" name="Google Shape;918;p55"/>
          <p:cNvSpPr txBox="1"/>
          <p:nvPr>
            <p:ph idx="1" type="body"/>
          </p:nvPr>
        </p:nvSpPr>
        <p:spPr>
          <a:xfrm>
            <a:off x="573561" y="731718"/>
            <a:ext cx="78846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85000" lnSpcReduction="20000"/>
          </a:bodyPr>
          <a:lstStyle/>
          <a:p>
            <a:pPr indent="0" lvl="0" marL="1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6470"/>
              <a:buNone/>
            </a:pPr>
            <a:r>
              <a:rPr lang="en-US"/>
              <a:t>With a disruptive strategy, we are set on capturing the KSA market first and replicating our success in the rest of GCC and Europe</a:t>
            </a:r>
            <a:endParaRPr/>
          </a:p>
        </p:txBody>
      </p:sp>
      <p:graphicFrame>
        <p:nvGraphicFramePr>
          <p:cNvPr id="919" name="Google Shape;919;p55"/>
          <p:cNvGraphicFramePr/>
          <p:nvPr/>
        </p:nvGraphicFramePr>
        <p:xfrm>
          <a:off x="685800" y="135509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{FA6E1B26-652D-4088-9C57-71CD6547FF43}</a:tableStyleId>
              </a:tblPr>
              <a:tblGrid>
                <a:gridCol w="1943100"/>
                <a:gridCol w="1809750"/>
                <a:gridCol w="2076450"/>
                <a:gridCol w="1943100"/>
              </a:tblGrid>
              <a:tr h="623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5D0E9"/>
                        </a:buClr>
                        <a:buSzPts val="1200"/>
                        <a:buFont typeface="Poppins"/>
                        <a:buNone/>
                      </a:pPr>
                      <a:r>
                        <a:rPr b="0" lang="en-US" sz="800" u="none" cap="none" strike="noStrik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2021</a:t>
                      </a:r>
                      <a:r>
                        <a:rPr b="0" i="0" lang="en-US" sz="800" u="none" cap="none" strike="noStrik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r>
                        <a:rPr b="0" lang="en-US" sz="800" u="none" cap="none" strike="noStrik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2022</a:t>
                      </a:r>
                      <a:endParaRPr b="0" i="0" sz="800" u="none" cap="none" strike="noStrik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5D0E9"/>
                        </a:buClr>
                        <a:buSzPts val="1200"/>
                        <a:buFont typeface="Poppins"/>
                        <a:buNone/>
                      </a:pPr>
                      <a:r>
                        <a:rPr b="0" lang="en-US" sz="800" u="none" cap="none" strike="noStrik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Pre-Seed: $4</a:t>
                      </a:r>
                      <a:r>
                        <a:rPr b="0" lang="en-US" sz="800" u="none" cap="none" strike="noStrike">
                          <a:solidFill>
                            <a:srgbClr val="262626"/>
                          </a:solidFill>
                        </a:rPr>
                        <a:t>5</a:t>
                      </a:r>
                      <a:r>
                        <a:rPr b="0" lang="en-US" sz="800" u="none" cap="none" strike="noStrik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0,000</a:t>
                      </a:r>
                      <a:endParaRPr b="0" i="0" sz="800" u="none" cap="none" strike="noStrike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5D0E9"/>
                        </a:buClr>
                        <a:buSzPts val="1200"/>
                        <a:buFont typeface="Poppins"/>
                        <a:buNone/>
                      </a:pPr>
                      <a:r>
                        <a:rPr b="1" lang="en-US" sz="800" u="none" cap="none" strike="noStrik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Focus on Validation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5D0E9"/>
                        </a:buClr>
                        <a:buSzPts val="1200"/>
                        <a:buFont typeface="Poppins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</a:t>
                      </a:r>
                      <a:r>
                        <a:rPr b="0" lang="en-US" sz="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b="0" i="0" lang="en-US" sz="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-202</a:t>
                      </a:r>
                      <a:r>
                        <a:rPr b="0" lang="en-US" sz="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8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5D0E9"/>
                        </a:buClr>
                        <a:buSzPts val="1200"/>
                        <a:buFont typeface="Poppins"/>
                        <a:buNone/>
                      </a:pPr>
                      <a:r>
                        <a:rPr b="0" lang="en-US" sz="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Raising for Seed: $1.</a:t>
                      </a:r>
                      <a:r>
                        <a:rPr b="0" lang="en-US" sz="800" u="none" cap="none" strike="noStrike"/>
                        <a:t>2</a:t>
                      </a:r>
                      <a:r>
                        <a:rPr b="0" lang="en-US" sz="800"/>
                        <a:t>M /$ 400K Left</a:t>
                      </a:r>
                      <a:endParaRPr b="0" sz="8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5D0E9"/>
                        </a:buClr>
                        <a:buSzPts val="1200"/>
                        <a:buFont typeface="Poppins"/>
                        <a:buNone/>
                      </a:pPr>
                      <a:r>
                        <a:rPr b="0" lang="en-US" sz="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($200K </a:t>
                      </a:r>
                      <a:r>
                        <a:rPr b="0" lang="en-US" sz="800"/>
                        <a:t>Committed,</a:t>
                      </a:r>
                      <a:r>
                        <a:rPr b="0" lang="en-US" sz="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,$ 200K Left)</a:t>
                      </a:r>
                      <a:br>
                        <a:rPr b="0" lang="en-US" sz="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en-US" sz="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Focus on Expansion and Product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5D0E9"/>
                        </a:buClr>
                        <a:buSzPts val="1200"/>
                        <a:buFont typeface="Poppins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</a:t>
                      </a:r>
                      <a:r>
                        <a:rPr b="0" lang="en-US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-20</a:t>
                      </a:r>
                      <a:r>
                        <a:rPr b="0" lang="en-US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endParaRPr b="0" i="0" sz="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5D0E9"/>
                        </a:buClr>
                        <a:buSzPts val="1200"/>
                        <a:buFont typeface="Poppins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Series </a:t>
                      </a:r>
                      <a:r>
                        <a:rPr b="0" lang="en-US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$15m+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5D0E9"/>
                        </a:buClr>
                        <a:buSzPts val="1200"/>
                        <a:buFont typeface="Poppins"/>
                        <a:buNone/>
                      </a:pPr>
                      <a:r>
                        <a:rPr b="1" lang="en-US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Focus on scale markets + ecommerce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</a:tr>
              <a:tr h="508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Investors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262626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Oasis500, ISSF, Beyond Capital, TAQADAM</a:t>
                      </a:r>
                      <a:endParaRPr i="0" sz="800" u="none" cap="none" strike="noStrike">
                        <a:solidFill>
                          <a:srgbClr val="262626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TAQADAM, Lamarka,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Angel Investors</a:t>
                      </a:r>
                      <a:endParaRPr i="0" sz="800" u="none" cap="none" strike="noStrike">
                        <a:solidFill>
                          <a:schemeClr val="lt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</a:tr>
              <a:tr h="127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Markets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solidFill>
                            <a:srgbClr val="3F3F3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Jordan</a:t>
                      </a:r>
                      <a:endParaRPr b="1" i="0" sz="800" u="none" cap="none" strike="noStrike">
                        <a:solidFill>
                          <a:srgbClr val="3F3F3F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KSA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GCC/Europe</a:t>
                      </a:r>
                      <a:endParaRPr i="0" sz="14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45725" marB="45725" marR="91450" marL="91450" anchor="ctr"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</a:tr>
              <a:tr h="533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Restaurants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Brands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Orders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3F3F3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Old Model: </a:t>
                      </a:r>
                      <a:r>
                        <a:rPr b="1" lang="en-US" sz="800" u="none" cap="none" strike="noStrike">
                          <a:solidFill>
                            <a:srgbClr val="3F3F3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Kitechfy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3F3F3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Virtual Kitchen/Own Brands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9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solidFill>
                            <a:srgbClr val="3F3F3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16   |   4 Own brands   |   33K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New model: </a:t>
                      </a:r>
                      <a:r>
                        <a:rPr b="1" i="0" lang="en-US" sz="8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Kitchefy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Virtual Retail/Existing brands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120   |   7 existing   |   Launching October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Virtual Retail/Existing brands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800   |   80   |   1.5 Million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</a:tr>
              <a:tr h="508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Learning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We pivoted away from own brands because unit economics didn’t add up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We proved the need of virtual kitchens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High retentio</a:t>
                      </a:r>
                      <a:r>
                        <a:rPr lang="en-US" sz="7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We proved quality control validation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Unit economics - Margins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Scalability - brands onboard in 7 days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Validating also e-commerce (small sample size)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Ecommerce scale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Nano warehousing tech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</a:tr>
              <a:tr h="508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life-stage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accen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V1: Order integration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3rd party omni channel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Menu changes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i="0" lang="en-US" sz="7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Financial reconciliation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i="0" lang="en-US" sz="700" u="none" cap="none" strike="noStrike">
                          <a:solidFill>
                            <a:schemeClr val="lt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V2: Digital distribution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Quality management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Inventory management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LMS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V3: Nano Warehousing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en-US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Logistics network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en-US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Stock management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D8D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>
                        <a:alpha val="47843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50"/>
          <p:cNvSpPr txBox="1"/>
          <p:nvPr>
            <p:ph type="title"/>
          </p:nvPr>
        </p:nvSpPr>
        <p:spPr>
          <a:xfrm>
            <a:off x="573560" y="394404"/>
            <a:ext cx="788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</a:pPr>
            <a:r>
              <a:rPr lang="en-US"/>
              <a:t>Raising $1.2M, $800K secured, $200K committed</a:t>
            </a:r>
            <a:endParaRPr/>
          </a:p>
        </p:txBody>
      </p:sp>
      <p:sp>
        <p:nvSpPr>
          <p:cNvPr id="925" name="Google Shape;925;p50"/>
          <p:cNvSpPr txBox="1"/>
          <p:nvPr>
            <p:ph idx="1" type="body"/>
          </p:nvPr>
        </p:nvSpPr>
        <p:spPr>
          <a:xfrm>
            <a:off x="573561" y="807918"/>
            <a:ext cx="78846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08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Focused in growing 4 key areas - sales, other, operations &amp; product development</a:t>
            </a:r>
            <a:endParaRPr/>
          </a:p>
        </p:txBody>
      </p:sp>
      <p:grpSp>
        <p:nvGrpSpPr>
          <p:cNvPr id="926" name="Google Shape;926;p50"/>
          <p:cNvGrpSpPr/>
          <p:nvPr/>
        </p:nvGrpSpPr>
        <p:grpSpPr>
          <a:xfrm>
            <a:off x="1392445" y="1474602"/>
            <a:ext cx="2718810" cy="2718810"/>
            <a:chOff x="938790" y="1754061"/>
            <a:chExt cx="2718810" cy="2718810"/>
          </a:xfrm>
        </p:grpSpPr>
        <p:grpSp>
          <p:nvGrpSpPr>
            <p:cNvPr id="927" name="Google Shape;927;p50"/>
            <p:cNvGrpSpPr/>
            <p:nvPr/>
          </p:nvGrpSpPr>
          <p:grpSpPr>
            <a:xfrm>
              <a:off x="1159383" y="1976726"/>
              <a:ext cx="2158896" cy="2283599"/>
              <a:chOff x="1159383" y="1976726"/>
              <a:chExt cx="2158896" cy="2283599"/>
            </a:xfrm>
          </p:grpSpPr>
          <p:sp>
            <p:nvSpPr>
              <p:cNvPr id="928" name="Google Shape;928;p50"/>
              <p:cNvSpPr/>
              <p:nvPr/>
            </p:nvSpPr>
            <p:spPr>
              <a:xfrm>
                <a:off x="1278112" y="2080426"/>
                <a:ext cx="1027034" cy="1034774"/>
              </a:xfrm>
              <a:custGeom>
                <a:rect b="b" l="l" r="r" t="t"/>
                <a:pathLst>
                  <a:path extrusionOk="0" h="1034774" w="1027034">
                    <a:moveTo>
                      <a:pt x="1027034" y="1034775"/>
                    </a:moveTo>
                    <a:lnTo>
                      <a:pt x="0" y="908642"/>
                    </a:lnTo>
                    <a:cubicBezTo>
                      <a:pt x="64083" y="386860"/>
                      <a:pt x="501317" y="0"/>
                      <a:pt x="1027034" y="0"/>
                    </a:cubicBezTo>
                    <a:lnTo>
                      <a:pt x="1027034" y="1034775"/>
                    </a:lnTo>
                    <a:close/>
                  </a:path>
                </a:pathLst>
              </a:custGeom>
              <a:solidFill>
                <a:srgbClr val="FD6F6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p50"/>
              <p:cNvSpPr/>
              <p:nvPr/>
            </p:nvSpPr>
            <p:spPr>
              <a:xfrm>
                <a:off x="1159383" y="2975686"/>
                <a:ext cx="1769343" cy="1284639"/>
              </a:xfrm>
              <a:custGeom>
                <a:rect b="b" l="l" r="r" t="t"/>
                <a:pathLst>
                  <a:path extrusionOk="0" h="1284639" w="1769343">
                    <a:moveTo>
                      <a:pt x="1145764" y="139514"/>
                    </a:moveTo>
                    <a:lnTo>
                      <a:pt x="1769344" y="1099776"/>
                    </a:lnTo>
                    <a:cubicBezTo>
                      <a:pt x="1239035" y="1444198"/>
                      <a:pt x="529858" y="1293468"/>
                      <a:pt x="185502" y="763094"/>
                    </a:cubicBezTo>
                    <a:cubicBezTo>
                      <a:pt x="33985" y="529784"/>
                      <a:pt x="-24588" y="276141"/>
                      <a:pt x="9323" y="0"/>
                    </a:cubicBezTo>
                    <a:lnTo>
                      <a:pt x="1145764" y="139514"/>
                    </a:lnTo>
                    <a:close/>
                  </a:path>
                </a:pathLst>
              </a:custGeom>
              <a:solidFill>
                <a:srgbClr val="ED4A4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0" name="Google Shape;930;p50"/>
              <p:cNvSpPr/>
              <p:nvPr/>
            </p:nvSpPr>
            <p:spPr>
              <a:xfrm>
                <a:off x="2306065" y="2521464"/>
                <a:ext cx="1012214" cy="1443738"/>
              </a:xfrm>
              <a:custGeom>
                <a:rect b="b" l="l" r="r" t="t"/>
                <a:pathLst>
                  <a:path extrusionOk="0" h="1443738" w="1012214">
                    <a:moveTo>
                      <a:pt x="66" y="594851"/>
                    </a:moveTo>
                    <a:lnTo>
                      <a:pt x="818846" y="0"/>
                    </a:lnTo>
                    <a:cubicBezTo>
                      <a:pt x="1147395" y="452189"/>
                      <a:pt x="1047171" y="1085149"/>
                      <a:pt x="594916" y="1413698"/>
                    </a:cubicBezTo>
                    <a:cubicBezTo>
                      <a:pt x="576813" y="1426816"/>
                      <a:pt x="569992" y="1431539"/>
                      <a:pt x="551232" y="1443739"/>
                    </a:cubicBezTo>
                    <a:lnTo>
                      <a:pt x="0" y="594917"/>
                    </a:lnTo>
                    <a:close/>
                  </a:path>
                </a:pathLst>
              </a:custGeom>
              <a:solidFill>
                <a:srgbClr val="D4413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1" name="Google Shape;931;p50"/>
              <p:cNvSpPr/>
              <p:nvPr/>
            </p:nvSpPr>
            <p:spPr>
              <a:xfrm>
                <a:off x="2305147" y="1976726"/>
                <a:ext cx="926285" cy="1145034"/>
              </a:xfrm>
              <a:custGeom>
                <a:rect b="b" l="l" r="r" t="t"/>
                <a:pathLst>
                  <a:path extrusionOk="0" h="1145034" w="926285">
                    <a:moveTo>
                      <a:pt x="0" y="1144969"/>
                    </a:moveTo>
                    <a:lnTo>
                      <a:pt x="0" y="0"/>
                    </a:lnTo>
                    <a:cubicBezTo>
                      <a:pt x="379382" y="0"/>
                      <a:pt x="703274" y="165029"/>
                      <a:pt x="926286" y="471998"/>
                    </a:cubicBezTo>
                    <a:lnTo>
                      <a:pt x="0" y="1145034"/>
                    </a:lnTo>
                    <a:close/>
                  </a:path>
                </a:pathLst>
              </a:custGeom>
              <a:solidFill>
                <a:srgbClr val="C13A3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50"/>
              <p:cNvSpPr txBox="1"/>
              <p:nvPr/>
            </p:nvSpPr>
            <p:spPr>
              <a:xfrm>
                <a:off x="1674561" y="2542749"/>
                <a:ext cx="54373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-US" sz="14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23%</a:t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50"/>
              <p:cNvSpPr txBox="1"/>
              <p:nvPr/>
            </p:nvSpPr>
            <p:spPr>
              <a:xfrm>
                <a:off x="1703114" y="3438009"/>
                <a:ext cx="54373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-US" sz="14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36%</a:t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50"/>
              <p:cNvSpPr txBox="1"/>
              <p:nvPr/>
            </p:nvSpPr>
            <p:spPr>
              <a:xfrm>
                <a:off x="2423875" y="2271621"/>
                <a:ext cx="54373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-US" sz="14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15%</a:t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50"/>
              <p:cNvSpPr txBox="1"/>
              <p:nvPr/>
            </p:nvSpPr>
            <p:spPr>
              <a:xfrm>
                <a:off x="2552621" y="3075422"/>
                <a:ext cx="54373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-US" sz="14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26%</a:t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36" name="Google Shape;936;p50"/>
            <p:cNvSpPr/>
            <p:nvPr/>
          </p:nvSpPr>
          <p:spPr>
            <a:xfrm>
              <a:off x="938790" y="1754061"/>
              <a:ext cx="2718810" cy="2718810"/>
            </a:xfrm>
            <a:prstGeom prst="ellipse">
              <a:avLst/>
            </a:prstGeom>
            <a:noFill/>
            <a:ln cap="rnd" cmpd="sng" w="19050">
              <a:solidFill>
                <a:srgbClr val="511815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7" name="Google Shape;937;p50"/>
          <p:cNvSpPr/>
          <p:nvPr/>
        </p:nvSpPr>
        <p:spPr>
          <a:xfrm>
            <a:off x="3300767" y="1555335"/>
            <a:ext cx="141767" cy="141767"/>
          </a:xfrm>
          <a:prstGeom prst="ellipse">
            <a:avLst/>
          </a:prstGeom>
          <a:solidFill>
            <a:srgbClr val="C13A3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p50"/>
          <p:cNvSpPr/>
          <p:nvPr/>
        </p:nvSpPr>
        <p:spPr>
          <a:xfrm>
            <a:off x="4028700" y="2878967"/>
            <a:ext cx="141767" cy="141767"/>
          </a:xfrm>
          <a:prstGeom prst="ellipse">
            <a:avLst/>
          </a:prstGeom>
          <a:solidFill>
            <a:srgbClr val="D441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50"/>
          <p:cNvSpPr/>
          <p:nvPr/>
        </p:nvSpPr>
        <p:spPr>
          <a:xfrm>
            <a:off x="1923454" y="3915599"/>
            <a:ext cx="141767" cy="141767"/>
          </a:xfrm>
          <a:prstGeom prst="ellipse">
            <a:avLst/>
          </a:prstGeom>
          <a:solidFill>
            <a:srgbClr val="ED4A4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0" name="Google Shape;940;p50"/>
          <p:cNvSpPr/>
          <p:nvPr/>
        </p:nvSpPr>
        <p:spPr>
          <a:xfrm>
            <a:off x="1777103" y="1743271"/>
            <a:ext cx="141767" cy="141767"/>
          </a:xfrm>
          <a:prstGeom prst="ellipse">
            <a:avLst/>
          </a:prstGeom>
          <a:solidFill>
            <a:srgbClr val="FD6F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50"/>
          <p:cNvSpPr txBox="1"/>
          <p:nvPr/>
        </p:nvSpPr>
        <p:spPr>
          <a:xfrm>
            <a:off x="856291" y="1677927"/>
            <a:ext cx="861600" cy="1615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7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Operations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50"/>
          <p:cNvSpPr txBox="1"/>
          <p:nvPr/>
        </p:nvSpPr>
        <p:spPr>
          <a:xfrm>
            <a:off x="3554611" y="1501896"/>
            <a:ext cx="1304143" cy="1615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7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Sales &amp; Marketing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50"/>
          <p:cNvSpPr txBox="1"/>
          <p:nvPr/>
        </p:nvSpPr>
        <p:spPr>
          <a:xfrm>
            <a:off x="4221445" y="2883082"/>
            <a:ext cx="782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7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50"/>
          <p:cNvSpPr txBox="1"/>
          <p:nvPr/>
        </p:nvSpPr>
        <p:spPr>
          <a:xfrm>
            <a:off x="960966" y="3989288"/>
            <a:ext cx="1304143" cy="1615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7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50"/>
          <p:cNvSpPr txBox="1"/>
          <p:nvPr/>
        </p:nvSpPr>
        <p:spPr>
          <a:xfrm>
            <a:off x="5679453" y="1162475"/>
            <a:ext cx="27786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15% - Sales &amp; Marketing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 up new customers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 generation &amp; business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Marketing &amp; design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ground sales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Partnerships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6" name="Google Shape;946;p50"/>
          <p:cNvCxnSpPr/>
          <p:nvPr/>
        </p:nvCxnSpPr>
        <p:spPr>
          <a:xfrm>
            <a:off x="5518274" y="1369668"/>
            <a:ext cx="0" cy="2333404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7" name="Google Shape;947;p50"/>
          <p:cNvSpPr/>
          <p:nvPr/>
        </p:nvSpPr>
        <p:spPr>
          <a:xfrm>
            <a:off x="5438584" y="1211917"/>
            <a:ext cx="159300" cy="159300"/>
          </a:xfrm>
          <a:prstGeom prst="ellipse">
            <a:avLst/>
          </a:prstGeom>
          <a:solidFill>
            <a:srgbClr val="C13A3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8" name="Google Shape;948;p50"/>
          <p:cNvSpPr/>
          <p:nvPr/>
        </p:nvSpPr>
        <p:spPr>
          <a:xfrm>
            <a:off x="5438584" y="2142791"/>
            <a:ext cx="159380" cy="159380"/>
          </a:xfrm>
          <a:prstGeom prst="ellipse">
            <a:avLst/>
          </a:prstGeom>
          <a:solidFill>
            <a:srgbClr val="D441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50"/>
          <p:cNvSpPr/>
          <p:nvPr/>
        </p:nvSpPr>
        <p:spPr>
          <a:xfrm>
            <a:off x="5438584" y="2753484"/>
            <a:ext cx="159380" cy="159380"/>
          </a:xfrm>
          <a:prstGeom prst="ellipse">
            <a:avLst/>
          </a:prstGeom>
          <a:solidFill>
            <a:srgbClr val="ED4A4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50"/>
          <p:cNvSpPr txBox="1"/>
          <p:nvPr/>
        </p:nvSpPr>
        <p:spPr>
          <a:xfrm>
            <a:off x="5679453" y="2108631"/>
            <a:ext cx="27786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26% - Other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 salaries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Travel expense 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Events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50"/>
          <p:cNvSpPr txBox="1"/>
          <p:nvPr/>
        </p:nvSpPr>
        <p:spPr>
          <a:xfrm>
            <a:off x="5679453" y="2718824"/>
            <a:ext cx="2778746" cy="815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36% - Technology &amp; Product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 a better product experience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Improved payment partner integrations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MENA &amp; additional product expansion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App, front-end, back-end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50"/>
          <p:cNvSpPr/>
          <p:nvPr/>
        </p:nvSpPr>
        <p:spPr>
          <a:xfrm>
            <a:off x="5438584" y="3594405"/>
            <a:ext cx="159380" cy="159380"/>
          </a:xfrm>
          <a:prstGeom prst="ellipse">
            <a:avLst/>
          </a:prstGeom>
          <a:solidFill>
            <a:srgbClr val="FD6F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50"/>
          <p:cNvSpPr txBox="1"/>
          <p:nvPr/>
        </p:nvSpPr>
        <p:spPr>
          <a:xfrm>
            <a:off x="5679453" y="3572445"/>
            <a:ext cx="2778746" cy="9694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23% - Operations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operations for scale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G-suite &amp; other operational tools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Legal, Finance, HR capabilities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overheads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750"/>
              <a:buFont typeface="Arial"/>
              <a:buChar char="•"/>
            </a:pPr>
            <a:r>
              <a:rPr b="0" i="0" lang="en-US" sz="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Payrolls, medical insurance, social securities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50"/>
          <p:cNvSpPr txBox="1"/>
          <p:nvPr/>
        </p:nvSpPr>
        <p:spPr>
          <a:xfrm>
            <a:off x="1287091" y="4329877"/>
            <a:ext cx="3001200" cy="30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18-month runway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9" name="Google Shape;959;p57"/>
          <p:cNvPicPr preferRelativeResize="0"/>
          <p:nvPr/>
        </p:nvPicPr>
        <p:blipFill rotWithShape="1">
          <a:blip r:embed="rId3">
            <a:alphaModFix/>
          </a:blip>
          <a:srcRect b="28414" l="10551" r="8534" t="26332"/>
          <a:stretch/>
        </p:blipFill>
        <p:spPr>
          <a:xfrm>
            <a:off x="-51225" y="0"/>
            <a:ext cx="924644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p57"/>
          <p:cNvSpPr/>
          <p:nvPr/>
        </p:nvSpPr>
        <p:spPr>
          <a:xfrm>
            <a:off x="-26250" y="0"/>
            <a:ext cx="9196500" cy="5143500"/>
          </a:xfrm>
          <a:prstGeom prst="rect">
            <a:avLst/>
          </a:prstGeom>
          <a:gradFill>
            <a:gsLst>
              <a:gs pos="0">
                <a:srgbClr val="902B26">
                  <a:alpha val="55686"/>
                </a:srgbClr>
              </a:gs>
              <a:gs pos="100000">
                <a:srgbClr val="C03A34">
                  <a:alpha val="46666"/>
                </a:srgbClr>
              </a:gs>
            </a:gsLst>
            <a:path path="circle">
              <a:fillToRect l="100%" t="100%"/>
            </a:path>
            <a:tileRect b="-100%" r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57"/>
          <p:cNvSpPr txBox="1"/>
          <p:nvPr/>
        </p:nvSpPr>
        <p:spPr>
          <a:xfrm>
            <a:off x="420300" y="1046350"/>
            <a:ext cx="586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185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57"/>
          <p:cNvSpPr/>
          <p:nvPr/>
        </p:nvSpPr>
        <p:spPr>
          <a:xfrm>
            <a:off x="4350098" y="4356900"/>
            <a:ext cx="4662900" cy="658800"/>
          </a:xfrm>
          <a:prstGeom prst="roundRect">
            <a:avLst>
              <a:gd fmla="val 9359" name="adj"/>
            </a:avLst>
          </a:prstGeom>
          <a:gradFill>
            <a:gsLst>
              <a:gs pos="0">
                <a:srgbClr val="902B26"/>
              </a:gs>
              <a:gs pos="100000">
                <a:srgbClr val="C03A34"/>
              </a:gs>
            </a:gsLst>
            <a:path path="circle">
              <a:fillToRect l="100%" t="100%"/>
            </a:path>
            <a:tileRect b="-100%" r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57"/>
          <p:cNvSpPr/>
          <p:nvPr/>
        </p:nvSpPr>
        <p:spPr>
          <a:xfrm>
            <a:off x="7270789" y="4563132"/>
            <a:ext cx="1552800" cy="2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 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4" name="Google Shape;964;p57"/>
          <p:cNvGrpSpPr/>
          <p:nvPr/>
        </p:nvGrpSpPr>
        <p:grpSpPr>
          <a:xfrm>
            <a:off x="4416745" y="4566049"/>
            <a:ext cx="1406853" cy="248700"/>
            <a:chOff x="2029523" y="4317707"/>
            <a:chExt cx="1406853" cy="248700"/>
          </a:xfrm>
        </p:grpSpPr>
        <p:sp>
          <p:nvSpPr>
            <p:cNvPr id="965" name="Google Shape;965;p57"/>
            <p:cNvSpPr/>
            <p:nvPr/>
          </p:nvSpPr>
          <p:spPr>
            <a:xfrm>
              <a:off x="2029523" y="4317707"/>
              <a:ext cx="1251900" cy="2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7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kitchefy.com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6" name="Google Shape;966;p5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281536" y="4360480"/>
              <a:ext cx="154840" cy="1548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7" name="Google Shape;967;p57"/>
          <p:cNvSpPr txBox="1"/>
          <p:nvPr/>
        </p:nvSpPr>
        <p:spPr>
          <a:xfrm>
            <a:off x="5823600" y="3747838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Investment Growth Deck</a:t>
            </a:r>
            <a:endParaRPr b="0" i="0" sz="14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57"/>
          <p:cNvSpPr/>
          <p:nvPr/>
        </p:nvSpPr>
        <p:spPr>
          <a:xfrm>
            <a:off x="586700" y="2632600"/>
            <a:ext cx="729900" cy="7299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57"/>
          <p:cNvSpPr/>
          <p:nvPr/>
        </p:nvSpPr>
        <p:spPr>
          <a:xfrm>
            <a:off x="663049" y="2712973"/>
            <a:ext cx="577200" cy="5772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-9452" l="-7212" r="-9452" t="-7212"/>
            </a:stretch>
          </a:blipFill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57"/>
          <p:cNvSpPr txBox="1"/>
          <p:nvPr/>
        </p:nvSpPr>
        <p:spPr>
          <a:xfrm>
            <a:off x="1496999" y="2812087"/>
            <a:ext cx="13776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Marwan Abu Sakha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Co-founder &amp; CEO   </a:t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Marwan@kitchefy.com</a:t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+962 79 20 82000</a:t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57"/>
          <p:cNvSpPr txBox="1"/>
          <p:nvPr/>
        </p:nvSpPr>
        <p:spPr>
          <a:xfrm>
            <a:off x="586700" y="1898850"/>
            <a:ext cx="343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 are looking for investors with experience in FMCG, Logistics, F&amp;B </a:t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 investors who can add strategic value to the company</a:t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Pregnancy Care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C03A34"/>
      </a:accent1>
      <a:accent2>
        <a:srgbClr val="F04B4A"/>
      </a:accent2>
      <a:accent3>
        <a:srgbClr val="F48272"/>
      </a:accent3>
      <a:accent4>
        <a:srgbClr val="5DCAE6"/>
      </a:accent4>
      <a:accent5>
        <a:srgbClr val="93D8EC"/>
      </a:accent5>
      <a:accent6>
        <a:srgbClr val="46A9C4"/>
      </a:accent6>
      <a:hlink>
        <a:srgbClr val="D0323B"/>
      </a:hlink>
      <a:folHlink>
        <a:srgbClr val="F6D4D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2021-04-16T03:52:55Z</dcterms:created>
  <dc:creator>Prakhar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0x0101002D2560E452693B4EB6DECA99029D7525</vt:lpwstr>
  </property>
  <property fmtid="{D5CDD505-2E9C-101B-9397-08002B2CF9AE}" pid="3" name="MediaServiceImageTags">
    <vt:lpwstr/>
  </property>
</Properties>
</file>