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8" r:id="rId8"/>
    <p:sldId id="269" r:id="rId9"/>
    <p:sldId id="270" r:id="rId10"/>
    <p:sldId id="261" r:id="rId11"/>
    <p:sldId id="262" r:id="rId12"/>
    <p:sldId id="263" r:id="rId13"/>
    <p:sldId id="266" r:id="rId14"/>
  </p:sldIdLst>
  <p:sldSz cx="18288000" cy="10287000"/>
  <p:notesSz cx="6858000" cy="9144000"/>
  <p:embeddedFontLst>
    <p:embeddedFont>
      <p:font typeface="Calibri" pitchFamily="34" charset="0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2AC10A3-2E99-4B32-8323-6DA3673C7988}">
          <p14:sldIdLst>
            <p14:sldId id="256"/>
            <p14:sldId id="267"/>
            <p14:sldId id="257"/>
            <p14:sldId id="258"/>
            <p14:sldId id="259"/>
            <p14:sldId id="260"/>
            <p14:sldId id="268"/>
            <p14:sldId id="269"/>
            <p14:sldId id="270"/>
            <p14:sldId id="261"/>
            <p14:sldId id="262"/>
            <p14:sldId id="263"/>
            <p14:sldId id="26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30" d="100"/>
          <a:sy n="30" d="100"/>
        </p:scale>
        <p:origin x="-528" y="-5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 </c:v>
                </c:pt>
              </c:strCache>
            </c:strRef>
          </c:tx>
          <c:explosion val="25"/>
          <c:cat>
            <c:strRef>
              <c:f>Sheet1!$A$2:$A$5</c:f>
              <c:strCache>
                <c:ptCount val="4"/>
                <c:pt idx="0">
                  <c:v>Technology Development</c:v>
                </c:pt>
                <c:pt idx="1">
                  <c:v>Marketing and Sales</c:v>
                </c:pt>
                <c:pt idx="2">
                  <c:v>Operations and Salaries</c:v>
                </c:pt>
                <c:pt idx="3">
                  <c:v>Inventory and Logistics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0.4</c:v>
                </c:pt>
                <c:pt idx="1">
                  <c:v>0.3</c:v>
                </c:pt>
                <c:pt idx="2">
                  <c:v>0.2</c:v>
                </c:pt>
                <c:pt idx="3">
                  <c:v>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1436060558655334"/>
          <c:y val="6.3040432501388433E-3"/>
          <c:w val="0.28051189793328812"/>
          <c:h val="0.85514428907569207"/>
        </c:manualLayout>
      </c:layout>
      <c:overlay val="0"/>
      <c:txPr>
        <a:bodyPr/>
        <a:lstStyle/>
        <a:p>
          <a:pPr>
            <a:defRPr sz="33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0.47333</cdr:x>
      <cdr:y>0.352</cdr:y>
    </cdr:from>
    <cdr:to>
      <cdr:x>0.628</cdr:x>
      <cdr:y>0.47086</cdr:y>
    </cdr:to>
    <cdr:sp macro="" textlink="">
      <cdr:nvSpPr>
        <cdr:cNvPr id="2" name="Text Box 1"/>
        <cdr:cNvSpPr txBox="1"/>
      </cdr:nvSpPr>
      <cdr:spPr>
        <a:xfrm xmlns:a="http://schemas.openxmlformats.org/drawingml/2006/main">
          <a:off x="2596895" y="1126540"/>
          <a:ext cx="848563" cy="3803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3300" dirty="0"/>
            <a:t>40%</a:t>
          </a:r>
        </a:p>
      </cdr:txBody>
    </cdr:sp>
  </cdr:relSizeAnchor>
  <cdr:relSizeAnchor xmlns:cdr="http://schemas.openxmlformats.org/drawingml/2006/chartDrawing">
    <cdr:from>
      <cdr:x>0.26999</cdr:x>
      <cdr:y>0.18047</cdr:y>
    </cdr:from>
    <cdr:to>
      <cdr:x>0.41399</cdr:x>
      <cdr:y>0.31076</cdr:y>
    </cdr:to>
    <cdr:sp macro="" textlink="">
      <cdr:nvSpPr>
        <cdr:cNvPr id="3" name="Text Box 2"/>
        <cdr:cNvSpPr txBox="1"/>
      </cdr:nvSpPr>
      <cdr:spPr>
        <a:xfrm xmlns:a="http://schemas.openxmlformats.org/drawingml/2006/main">
          <a:off x="3106595" y="1072659"/>
          <a:ext cx="1656893" cy="7743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200" dirty="0"/>
            <a:t>10%</a:t>
          </a:r>
        </a:p>
      </cdr:txBody>
    </cdr:sp>
  </cdr:relSizeAnchor>
  <cdr:relSizeAnchor xmlns:cdr="http://schemas.openxmlformats.org/drawingml/2006/chartDrawing">
    <cdr:from>
      <cdr:x>0.06133</cdr:x>
      <cdr:y>0.336</cdr:y>
    </cdr:from>
    <cdr:to>
      <cdr:x>0.21733</cdr:x>
      <cdr:y>0.46629</cdr:y>
    </cdr:to>
    <cdr:sp macro="" textlink="">
      <cdr:nvSpPr>
        <cdr:cNvPr id="4" name="Text Box 3"/>
        <cdr:cNvSpPr txBox="1"/>
      </cdr:nvSpPr>
      <cdr:spPr>
        <a:xfrm xmlns:a="http://schemas.openxmlformats.org/drawingml/2006/main">
          <a:off x="336499" y="1075334"/>
          <a:ext cx="855878" cy="4169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200"/>
            <a:t>20%</a:t>
          </a:r>
        </a:p>
      </cdr:txBody>
    </cdr:sp>
  </cdr:relSizeAnchor>
  <cdr:relSizeAnchor xmlns:cdr="http://schemas.openxmlformats.org/drawingml/2006/chartDrawing">
    <cdr:from>
      <cdr:x>0.21333</cdr:x>
      <cdr:y>0.56457</cdr:y>
    </cdr:from>
    <cdr:to>
      <cdr:x>0.39467</cdr:x>
      <cdr:y>0.71086</cdr:y>
    </cdr:to>
    <cdr:sp macro="" textlink="">
      <cdr:nvSpPr>
        <cdr:cNvPr id="5" name="Text Box 4"/>
        <cdr:cNvSpPr txBox="1"/>
      </cdr:nvSpPr>
      <cdr:spPr>
        <a:xfrm xmlns:a="http://schemas.openxmlformats.org/drawingml/2006/main">
          <a:off x="1170432" y="1806854"/>
          <a:ext cx="994867" cy="4681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200"/>
            <a:t>30%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7" Type="http://schemas.openxmlformats.org/officeDocument/2006/relationships/image" Target="../media/image14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7.png"/><Relationship Id="rId5" Type="http://schemas.openxmlformats.org/officeDocument/2006/relationships/image" Target="../media/image4.svg"/><Relationship Id="rId10" Type="http://schemas.openxmlformats.org/officeDocument/2006/relationships/image" Target="../media/image8.svg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2.svg"/><Relationship Id="rId4" Type="http://schemas.openxmlformats.org/officeDocument/2006/relationships/image" Target="../media/image9.png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2.svg"/><Relationship Id="rId4" Type="http://schemas.openxmlformats.org/officeDocument/2006/relationships/image" Target="../media/image9.png"/><Relationship Id="rId9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2.svg"/><Relationship Id="rId4" Type="http://schemas.openxmlformats.org/officeDocument/2006/relationships/image" Target="../media/image9.png"/><Relationship Id="rId9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2.svg"/><Relationship Id="rId10" Type="http://schemas.openxmlformats.org/officeDocument/2006/relationships/chart" Target="../charts/chart1.xml"/><Relationship Id="rId4" Type="http://schemas.openxmlformats.org/officeDocument/2006/relationships/image" Target="../media/image9.png"/><Relationship Id="rId9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2.svg"/><Relationship Id="rId4" Type="http://schemas.openxmlformats.org/officeDocument/2006/relationships/image" Target="../media/image9.png"/><Relationship Id="rId9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2.svg"/><Relationship Id="rId4" Type="http://schemas.openxmlformats.org/officeDocument/2006/relationships/image" Target="../media/image9.png"/><Relationship Id="rId9" Type="http://schemas.openxmlformats.org/officeDocument/2006/relationships/image" Target="../media/image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2.svg"/><Relationship Id="rId4" Type="http://schemas.openxmlformats.org/officeDocument/2006/relationships/image" Target="../media/image9.png"/><Relationship Id="rId9" Type="http://schemas.openxmlformats.org/officeDocument/2006/relationships/image" Target="../media/image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2.svg"/><Relationship Id="rId4" Type="http://schemas.openxmlformats.org/officeDocument/2006/relationships/image" Target="../media/image9.png"/><Relationship Id="rId9" Type="http://schemas.openxmlformats.org/officeDocument/2006/relationships/image" Target="../media/image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2.svg"/><Relationship Id="rId4" Type="http://schemas.openxmlformats.org/officeDocument/2006/relationships/image" Target="../media/image9.png"/><Relationship Id="rId9" Type="http://schemas.openxmlformats.org/officeDocument/2006/relationships/image" Target="../media/image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2.svg"/><Relationship Id="rId10" Type="http://schemas.openxmlformats.org/officeDocument/2006/relationships/hyperlink" Target="mailto:trlivhp@gmail.com" TargetMode="External"/><Relationship Id="rId4" Type="http://schemas.openxmlformats.org/officeDocument/2006/relationships/image" Target="../media/image9.png"/><Relationship Id="rId9" Type="http://schemas.openxmlformats.org/officeDocument/2006/relationships/image" Target="../media/image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30511" y="6384486"/>
            <a:ext cx="3112285" cy="4114800"/>
          </a:xfrm>
          <a:custGeom>
            <a:avLst/>
            <a:gdLst/>
            <a:ahLst/>
            <a:cxnLst/>
            <a:rect l="l" t="t" r="r" b="b"/>
            <a:pathLst>
              <a:path w="3112285" h="4114800">
                <a:moveTo>
                  <a:pt x="0" y="0"/>
                </a:moveTo>
                <a:lnTo>
                  <a:pt x="3112285" y="0"/>
                </a:lnTo>
                <a:lnTo>
                  <a:pt x="311228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6051059" y="-527542"/>
            <a:ext cx="3112285" cy="4114800"/>
          </a:xfrm>
          <a:custGeom>
            <a:avLst/>
            <a:gdLst/>
            <a:ahLst/>
            <a:cxnLst/>
            <a:rect l="l" t="t" r="r" b="b"/>
            <a:pathLst>
              <a:path w="3112285" h="4114800">
                <a:moveTo>
                  <a:pt x="3112285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3112285" y="0"/>
                </a:lnTo>
                <a:lnTo>
                  <a:pt x="3112285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972247" y="-4365379"/>
            <a:ext cx="6905236" cy="8730758"/>
          </a:xfrm>
          <a:custGeom>
            <a:avLst/>
            <a:gdLst/>
            <a:ahLst/>
            <a:cxnLst/>
            <a:rect l="l" t="t" r="r" b="b"/>
            <a:pathLst>
              <a:path w="6905236" h="8730758">
                <a:moveTo>
                  <a:pt x="0" y="0"/>
                </a:moveTo>
                <a:lnTo>
                  <a:pt x="6905236" y="0"/>
                </a:lnTo>
                <a:lnTo>
                  <a:pt x="6905236" y="8730758"/>
                </a:lnTo>
                <a:lnTo>
                  <a:pt x="0" y="87307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5295574" y="6384486"/>
            <a:ext cx="6905236" cy="8730758"/>
          </a:xfrm>
          <a:custGeom>
            <a:avLst/>
            <a:gdLst/>
            <a:ahLst/>
            <a:cxnLst/>
            <a:rect l="l" t="t" r="r" b="b"/>
            <a:pathLst>
              <a:path w="6905236" h="8730758">
                <a:moveTo>
                  <a:pt x="6905236" y="8730759"/>
                </a:moveTo>
                <a:lnTo>
                  <a:pt x="0" y="8730759"/>
                </a:lnTo>
                <a:lnTo>
                  <a:pt x="0" y="0"/>
                </a:lnTo>
                <a:lnTo>
                  <a:pt x="6905236" y="0"/>
                </a:lnTo>
                <a:lnTo>
                  <a:pt x="6905236" y="873075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702036" y="4615958"/>
            <a:ext cx="4700224" cy="7200900"/>
          </a:xfrm>
          <a:custGeom>
            <a:avLst/>
            <a:gdLst/>
            <a:ahLst/>
            <a:cxnLst/>
            <a:rect l="l" t="t" r="r" b="b"/>
            <a:pathLst>
              <a:path w="4700224" h="7200900">
                <a:moveTo>
                  <a:pt x="0" y="0"/>
                </a:moveTo>
                <a:lnTo>
                  <a:pt x="4700223" y="0"/>
                </a:lnTo>
                <a:lnTo>
                  <a:pt x="4700223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72839" y="8969428"/>
            <a:ext cx="2479235" cy="2404950"/>
          </a:xfrm>
          <a:custGeom>
            <a:avLst/>
            <a:gdLst/>
            <a:ahLst/>
            <a:cxnLst/>
            <a:rect l="l" t="t" r="r" b="b"/>
            <a:pathLst>
              <a:path w="2479235" h="2404950">
                <a:moveTo>
                  <a:pt x="0" y="0"/>
                </a:moveTo>
                <a:lnTo>
                  <a:pt x="2479235" y="0"/>
                </a:lnTo>
                <a:lnTo>
                  <a:pt x="2479235" y="2404951"/>
                </a:lnTo>
                <a:lnTo>
                  <a:pt x="0" y="24049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349111" y="-1899990"/>
            <a:ext cx="4700224" cy="7200900"/>
          </a:xfrm>
          <a:custGeom>
            <a:avLst/>
            <a:gdLst/>
            <a:ahLst/>
            <a:cxnLst/>
            <a:rect l="l" t="t" r="r" b="b"/>
            <a:pathLst>
              <a:path w="4700224" h="7200900">
                <a:moveTo>
                  <a:pt x="4700224" y="7200900"/>
                </a:moveTo>
                <a:lnTo>
                  <a:pt x="0" y="7200900"/>
                </a:lnTo>
                <a:lnTo>
                  <a:pt x="0" y="0"/>
                </a:lnTo>
                <a:lnTo>
                  <a:pt x="4700224" y="0"/>
                </a:lnTo>
                <a:lnTo>
                  <a:pt x="4700224" y="720090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 flipV="1">
            <a:off x="14444361" y="-1202475"/>
            <a:ext cx="2479235" cy="2404950"/>
          </a:xfrm>
          <a:custGeom>
            <a:avLst/>
            <a:gdLst/>
            <a:ahLst/>
            <a:cxnLst/>
            <a:rect l="l" t="t" r="r" b="b"/>
            <a:pathLst>
              <a:path w="2479235" h="2404950">
                <a:moveTo>
                  <a:pt x="2479234" y="2404950"/>
                </a:moveTo>
                <a:lnTo>
                  <a:pt x="0" y="2404950"/>
                </a:lnTo>
                <a:lnTo>
                  <a:pt x="0" y="0"/>
                </a:lnTo>
                <a:lnTo>
                  <a:pt x="2479234" y="0"/>
                </a:lnTo>
                <a:lnTo>
                  <a:pt x="2479234" y="240495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1"/>
          <p:cNvSpPr txBox="1"/>
          <p:nvPr/>
        </p:nvSpPr>
        <p:spPr>
          <a:xfrm>
            <a:off x="2181774" y="2095500"/>
            <a:ext cx="13649992" cy="8048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8800" b="1" dirty="0"/>
              <a:t>The Self-Henna Engraving Project(The Henna Printer</a:t>
            </a:r>
            <a:r>
              <a:rPr lang="en-US" sz="8800" b="1" dirty="0" smtClean="0"/>
              <a:t>)</a:t>
            </a:r>
          </a:p>
          <a:p>
            <a:pPr algn="ctr" rtl="1"/>
            <a:r>
              <a:rPr lang="en-US" sz="8800" b="1" dirty="0" smtClean="0"/>
              <a:t>Prepared </a:t>
            </a:r>
            <a:r>
              <a:rPr lang="en-US" sz="8800" b="1" dirty="0"/>
              <a:t>by</a:t>
            </a:r>
            <a:r>
              <a:rPr lang="en-US" sz="8800" b="1" dirty="0" smtClean="0"/>
              <a:t>:</a:t>
            </a:r>
          </a:p>
          <a:p>
            <a:pPr algn="ctr" rtl="1"/>
            <a:r>
              <a:rPr lang="en-US" sz="7700" b="1" dirty="0" smtClean="0"/>
              <a:t>Abdu Al-Kareem Al-</a:t>
            </a:r>
            <a:r>
              <a:rPr lang="en-US" sz="7700" b="1" dirty="0" err="1" smtClean="0"/>
              <a:t>Huwaymil</a:t>
            </a:r>
            <a:endParaRPr lang="ar-SA" sz="7700" b="1" dirty="0" smtClean="0"/>
          </a:p>
          <a:p>
            <a:pPr algn="ctr" rtl="1"/>
            <a:r>
              <a:rPr lang="en-US" sz="8800" dirty="0"/>
              <a:t>We are giving a new meaning to an ancient </a:t>
            </a:r>
            <a:r>
              <a:rPr lang="en-US" sz="8800" dirty="0" smtClean="0"/>
              <a:t>art.</a:t>
            </a:r>
            <a:endParaRPr lang="en-US" sz="8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192" y="-190500"/>
            <a:ext cx="3104008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/>
          <p:cNvSpPr/>
          <p:nvPr/>
        </p:nvSpPr>
        <p:spPr>
          <a:xfrm>
            <a:off x="-585424" y="4457700"/>
            <a:ext cx="4700224" cy="7200900"/>
          </a:xfrm>
          <a:custGeom>
            <a:avLst/>
            <a:gdLst/>
            <a:ahLst/>
            <a:cxnLst/>
            <a:rect l="l" t="t" r="r" b="b"/>
            <a:pathLst>
              <a:path w="4700224" h="7200900">
                <a:moveTo>
                  <a:pt x="0" y="0"/>
                </a:moveTo>
                <a:lnTo>
                  <a:pt x="4700223" y="0"/>
                </a:lnTo>
                <a:lnTo>
                  <a:pt x="4700223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972247" y="-4365379"/>
            <a:ext cx="6905236" cy="8730758"/>
          </a:xfrm>
          <a:custGeom>
            <a:avLst/>
            <a:gdLst/>
            <a:ahLst/>
            <a:cxnLst/>
            <a:rect l="l" t="t" r="r" b="b"/>
            <a:pathLst>
              <a:path w="6905236" h="8730758">
                <a:moveTo>
                  <a:pt x="0" y="0"/>
                </a:moveTo>
                <a:lnTo>
                  <a:pt x="6905236" y="0"/>
                </a:lnTo>
                <a:lnTo>
                  <a:pt x="6905236" y="8730758"/>
                </a:lnTo>
                <a:lnTo>
                  <a:pt x="0" y="87307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5295574" y="6384486"/>
            <a:ext cx="6905236" cy="8730758"/>
          </a:xfrm>
          <a:custGeom>
            <a:avLst/>
            <a:gdLst/>
            <a:ahLst/>
            <a:cxnLst/>
            <a:rect l="l" t="t" r="r" b="b"/>
            <a:pathLst>
              <a:path w="6905236" h="8730758">
                <a:moveTo>
                  <a:pt x="6905236" y="8730759"/>
                </a:moveTo>
                <a:lnTo>
                  <a:pt x="0" y="8730759"/>
                </a:lnTo>
                <a:lnTo>
                  <a:pt x="0" y="0"/>
                </a:lnTo>
                <a:lnTo>
                  <a:pt x="6905236" y="0"/>
                </a:lnTo>
                <a:lnTo>
                  <a:pt x="6905236" y="8730759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72839" y="8969428"/>
            <a:ext cx="2479235" cy="2404950"/>
          </a:xfrm>
          <a:custGeom>
            <a:avLst/>
            <a:gdLst/>
            <a:ahLst/>
            <a:cxnLst/>
            <a:rect l="l" t="t" r="r" b="b"/>
            <a:pathLst>
              <a:path w="2479235" h="2404950">
                <a:moveTo>
                  <a:pt x="0" y="0"/>
                </a:moveTo>
                <a:lnTo>
                  <a:pt x="2479235" y="0"/>
                </a:lnTo>
                <a:lnTo>
                  <a:pt x="2479235" y="2404951"/>
                </a:lnTo>
                <a:lnTo>
                  <a:pt x="0" y="24049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9400" y="-391709"/>
            <a:ext cx="4700587" cy="720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Freeform 9"/>
          <p:cNvSpPr/>
          <p:nvPr/>
        </p:nvSpPr>
        <p:spPr>
          <a:xfrm flipH="1" flipV="1">
            <a:off x="14444361" y="-1202475"/>
            <a:ext cx="2479235" cy="2404950"/>
          </a:xfrm>
          <a:custGeom>
            <a:avLst/>
            <a:gdLst/>
            <a:ahLst/>
            <a:cxnLst/>
            <a:rect l="l" t="t" r="r" b="b"/>
            <a:pathLst>
              <a:path w="2479235" h="2404950">
                <a:moveTo>
                  <a:pt x="2479234" y="2404950"/>
                </a:moveTo>
                <a:lnTo>
                  <a:pt x="0" y="2404950"/>
                </a:lnTo>
                <a:lnTo>
                  <a:pt x="0" y="0"/>
                </a:lnTo>
                <a:lnTo>
                  <a:pt x="2479234" y="0"/>
                </a:lnTo>
                <a:lnTo>
                  <a:pt x="2479234" y="240495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1"/>
          <p:cNvSpPr txBox="1"/>
          <p:nvPr/>
        </p:nvSpPr>
        <p:spPr>
          <a:xfrm>
            <a:off x="2504408" y="1509534"/>
            <a:ext cx="13649992" cy="8586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dirty="0"/>
              <a:t>Every great idea is born from a real experience...</a:t>
            </a:r>
          </a:p>
          <a:p>
            <a:pPr algn="ctr"/>
            <a:r>
              <a:rPr lang="en-US" sz="4600" dirty="0"/>
              <a:t>On a family outing in 2013 at a park in Riyadh, a moment of joy turned painful for my wife when she suffered skin burns </a:t>
            </a:r>
            <a:r>
              <a:rPr lang="en-US" sz="4600" dirty="0" smtClean="0"/>
              <a:t>that </a:t>
            </a:r>
            <a:r>
              <a:rPr lang="en-US" sz="4600" dirty="0"/>
              <a:t>lasted two weeks. The cause was fake henna applied by a street vendor.</a:t>
            </a:r>
          </a:p>
          <a:p>
            <a:pPr algn="ctr"/>
            <a:r>
              <a:rPr lang="en-US" sz="4600" dirty="0"/>
              <a:t>From that moment, the question that changed everything was born: Why is there no safe and practical solution for the art of henna?</a:t>
            </a:r>
          </a:p>
          <a:p>
            <a:pPr algn="ctr"/>
            <a:r>
              <a:rPr lang="en-US" sz="4600" dirty="0"/>
              <a:t>The answer was our invention: an innovative automated device that combines technology, art, and safety, to give women the beautiful henna they desire without any risks.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36540" y="495300"/>
            <a:ext cx="92843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The Spark of the Idea</a:t>
            </a:r>
          </a:p>
        </p:txBody>
      </p:sp>
    </p:spTree>
    <p:extLst>
      <p:ext uri="{BB962C8B-B14F-4D97-AF65-F5344CB8AC3E}">
        <p14:creationId xmlns:p14="http://schemas.microsoft.com/office/powerpoint/2010/main" val="103498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30511" y="6384486"/>
            <a:ext cx="3112285" cy="4114800"/>
          </a:xfrm>
          <a:custGeom>
            <a:avLst/>
            <a:gdLst/>
            <a:ahLst/>
            <a:cxnLst/>
            <a:rect l="l" t="t" r="r" b="b"/>
            <a:pathLst>
              <a:path w="3112285" h="4114800">
                <a:moveTo>
                  <a:pt x="0" y="0"/>
                </a:moveTo>
                <a:lnTo>
                  <a:pt x="3112285" y="0"/>
                </a:lnTo>
                <a:lnTo>
                  <a:pt x="311228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6051059" y="-527542"/>
            <a:ext cx="3112285" cy="4114800"/>
          </a:xfrm>
          <a:custGeom>
            <a:avLst/>
            <a:gdLst/>
            <a:ahLst/>
            <a:cxnLst/>
            <a:rect l="l" t="t" r="r" b="b"/>
            <a:pathLst>
              <a:path w="3112285" h="4114800">
                <a:moveTo>
                  <a:pt x="3112285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3112285" y="0"/>
                </a:lnTo>
                <a:lnTo>
                  <a:pt x="3112285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972247" y="-4365379"/>
            <a:ext cx="6905236" cy="8730758"/>
          </a:xfrm>
          <a:custGeom>
            <a:avLst/>
            <a:gdLst/>
            <a:ahLst/>
            <a:cxnLst/>
            <a:rect l="l" t="t" r="r" b="b"/>
            <a:pathLst>
              <a:path w="6905236" h="8730758">
                <a:moveTo>
                  <a:pt x="0" y="0"/>
                </a:moveTo>
                <a:lnTo>
                  <a:pt x="6905236" y="0"/>
                </a:lnTo>
                <a:lnTo>
                  <a:pt x="6905236" y="8730758"/>
                </a:lnTo>
                <a:lnTo>
                  <a:pt x="0" y="87307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5295574" y="6384486"/>
            <a:ext cx="6905236" cy="8730758"/>
          </a:xfrm>
          <a:custGeom>
            <a:avLst/>
            <a:gdLst/>
            <a:ahLst/>
            <a:cxnLst/>
            <a:rect l="l" t="t" r="r" b="b"/>
            <a:pathLst>
              <a:path w="6905236" h="8730758">
                <a:moveTo>
                  <a:pt x="6905236" y="8730759"/>
                </a:moveTo>
                <a:lnTo>
                  <a:pt x="0" y="8730759"/>
                </a:lnTo>
                <a:lnTo>
                  <a:pt x="0" y="0"/>
                </a:lnTo>
                <a:lnTo>
                  <a:pt x="6905236" y="0"/>
                </a:lnTo>
                <a:lnTo>
                  <a:pt x="6905236" y="873075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702036" y="4615958"/>
            <a:ext cx="4700224" cy="7200900"/>
          </a:xfrm>
          <a:custGeom>
            <a:avLst/>
            <a:gdLst/>
            <a:ahLst/>
            <a:cxnLst/>
            <a:rect l="l" t="t" r="r" b="b"/>
            <a:pathLst>
              <a:path w="4700224" h="7200900">
                <a:moveTo>
                  <a:pt x="0" y="0"/>
                </a:moveTo>
                <a:lnTo>
                  <a:pt x="4700223" y="0"/>
                </a:lnTo>
                <a:lnTo>
                  <a:pt x="4700223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72839" y="8969428"/>
            <a:ext cx="2479235" cy="2404950"/>
          </a:xfrm>
          <a:custGeom>
            <a:avLst/>
            <a:gdLst/>
            <a:ahLst/>
            <a:cxnLst/>
            <a:rect l="l" t="t" r="r" b="b"/>
            <a:pathLst>
              <a:path w="2479235" h="2404950">
                <a:moveTo>
                  <a:pt x="0" y="0"/>
                </a:moveTo>
                <a:lnTo>
                  <a:pt x="2479235" y="0"/>
                </a:lnTo>
                <a:lnTo>
                  <a:pt x="2479235" y="2404951"/>
                </a:lnTo>
                <a:lnTo>
                  <a:pt x="0" y="24049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349111" y="-1899990"/>
            <a:ext cx="4700224" cy="7200900"/>
          </a:xfrm>
          <a:custGeom>
            <a:avLst/>
            <a:gdLst/>
            <a:ahLst/>
            <a:cxnLst/>
            <a:rect l="l" t="t" r="r" b="b"/>
            <a:pathLst>
              <a:path w="4700224" h="7200900">
                <a:moveTo>
                  <a:pt x="4700224" y="7200900"/>
                </a:moveTo>
                <a:lnTo>
                  <a:pt x="0" y="7200900"/>
                </a:lnTo>
                <a:lnTo>
                  <a:pt x="0" y="0"/>
                </a:lnTo>
                <a:lnTo>
                  <a:pt x="4700224" y="0"/>
                </a:lnTo>
                <a:lnTo>
                  <a:pt x="4700224" y="720090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 flipV="1">
            <a:off x="14444361" y="-1202475"/>
            <a:ext cx="2479235" cy="2404950"/>
          </a:xfrm>
          <a:custGeom>
            <a:avLst/>
            <a:gdLst/>
            <a:ahLst/>
            <a:cxnLst/>
            <a:rect l="l" t="t" r="r" b="b"/>
            <a:pathLst>
              <a:path w="2479235" h="2404950">
                <a:moveTo>
                  <a:pt x="2479234" y="2404950"/>
                </a:moveTo>
                <a:lnTo>
                  <a:pt x="0" y="2404950"/>
                </a:lnTo>
                <a:lnTo>
                  <a:pt x="0" y="0"/>
                </a:lnTo>
                <a:lnTo>
                  <a:pt x="2479234" y="0"/>
                </a:lnTo>
                <a:lnTo>
                  <a:pt x="2479234" y="240495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897267" y="114300"/>
            <a:ext cx="11504533" cy="22442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17540"/>
              </a:lnSpc>
            </a:pPr>
            <a:r>
              <a:rPr lang="en-US" sz="9600" b="1" dirty="0"/>
              <a:t>An Unsolved Problem</a:t>
            </a:r>
            <a:endParaRPr lang="ar-EG" sz="12528" b="1" dirty="0">
              <a:solidFill>
                <a:srgbClr val="374936"/>
              </a:solidFill>
              <a:latin typeface="Hagrid Ultra-Bold"/>
              <a:ea typeface="Hagrid Ultra-Bold"/>
              <a:cs typeface="Hagrid Ultra-Bold"/>
              <a:sym typeface="Hagrid Ultra-Bold"/>
              <a:rtl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81774" y="2247900"/>
            <a:ext cx="14125026" cy="754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400" dirty="0" smtClean="0"/>
              <a:t>  </a:t>
            </a:r>
            <a:r>
              <a:rPr lang="en-US" sz="4400" dirty="0" smtClean="0"/>
              <a:t>In </a:t>
            </a:r>
            <a:r>
              <a:rPr lang="en-US" sz="4400" dirty="0"/>
              <a:t>the ever-evolving world of beauty, the art of henna still suffers </a:t>
            </a:r>
            <a:r>
              <a:rPr lang="en-US" sz="4400" dirty="0" smtClean="0"/>
              <a:t>from: </a:t>
            </a:r>
          </a:p>
          <a:p>
            <a:pPr algn="ctr"/>
            <a:r>
              <a:rPr lang="en-US" sz="4400" dirty="0" smtClean="0"/>
              <a:t>1-Stagnant tradition.</a:t>
            </a:r>
          </a:p>
          <a:p>
            <a:pPr algn="ctr"/>
            <a:r>
              <a:rPr lang="en-US" sz="4400" dirty="0" smtClean="0"/>
              <a:t>2- Health risks.</a:t>
            </a:r>
          </a:p>
          <a:p>
            <a:pPr algn="ctr"/>
            <a:r>
              <a:rPr lang="en-US" sz="4400" dirty="0" smtClean="0"/>
              <a:t> Current </a:t>
            </a:r>
            <a:r>
              <a:rPr lang="en-US" sz="4400" dirty="0"/>
              <a:t>solutions, like manual application or stencils, are time-consuming, lack design flexibility, and carry health </a:t>
            </a:r>
            <a:r>
              <a:rPr lang="en-US" sz="4400" dirty="0" smtClean="0"/>
              <a:t>risks. Introducing </a:t>
            </a:r>
            <a:r>
              <a:rPr lang="en-US" sz="4400" dirty="0"/>
              <a:t>"The Henna Printer," the first electronic device (printer) for applying henna on all parts of the body, using 100% natural </a:t>
            </a:r>
            <a:r>
              <a:rPr lang="en-US" sz="4400" dirty="0" smtClean="0"/>
              <a:t>henna. We </a:t>
            </a:r>
            <a:r>
              <a:rPr lang="en-US" sz="4400" dirty="0"/>
              <a:t>aren't competing with the market; we're creating a new one that meets women's desire for safe and rapid innovation.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30511" y="6384486"/>
            <a:ext cx="3112285" cy="4114800"/>
          </a:xfrm>
          <a:custGeom>
            <a:avLst/>
            <a:gdLst/>
            <a:ahLst/>
            <a:cxnLst/>
            <a:rect l="l" t="t" r="r" b="b"/>
            <a:pathLst>
              <a:path w="3112285" h="4114800">
                <a:moveTo>
                  <a:pt x="0" y="0"/>
                </a:moveTo>
                <a:lnTo>
                  <a:pt x="3112285" y="0"/>
                </a:lnTo>
                <a:lnTo>
                  <a:pt x="311228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6051059" y="-527542"/>
            <a:ext cx="3112285" cy="4114800"/>
          </a:xfrm>
          <a:custGeom>
            <a:avLst/>
            <a:gdLst/>
            <a:ahLst/>
            <a:cxnLst/>
            <a:rect l="l" t="t" r="r" b="b"/>
            <a:pathLst>
              <a:path w="3112285" h="4114800">
                <a:moveTo>
                  <a:pt x="3112285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3112285" y="0"/>
                </a:lnTo>
                <a:lnTo>
                  <a:pt x="3112285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972247" y="-4365379"/>
            <a:ext cx="6905236" cy="8730758"/>
          </a:xfrm>
          <a:custGeom>
            <a:avLst/>
            <a:gdLst/>
            <a:ahLst/>
            <a:cxnLst/>
            <a:rect l="l" t="t" r="r" b="b"/>
            <a:pathLst>
              <a:path w="6905236" h="8730758">
                <a:moveTo>
                  <a:pt x="0" y="0"/>
                </a:moveTo>
                <a:lnTo>
                  <a:pt x="6905236" y="0"/>
                </a:lnTo>
                <a:lnTo>
                  <a:pt x="6905236" y="8730758"/>
                </a:lnTo>
                <a:lnTo>
                  <a:pt x="0" y="87307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5295574" y="6384486"/>
            <a:ext cx="6905236" cy="8730758"/>
          </a:xfrm>
          <a:custGeom>
            <a:avLst/>
            <a:gdLst/>
            <a:ahLst/>
            <a:cxnLst/>
            <a:rect l="l" t="t" r="r" b="b"/>
            <a:pathLst>
              <a:path w="6905236" h="8730758">
                <a:moveTo>
                  <a:pt x="6905236" y="8730759"/>
                </a:moveTo>
                <a:lnTo>
                  <a:pt x="0" y="8730759"/>
                </a:lnTo>
                <a:lnTo>
                  <a:pt x="0" y="0"/>
                </a:lnTo>
                <a:lnTo>
                  <a:pt x="6905236" y="0"/>
                </a:lnTo>
                <a:lnTo>
                  <a:pt x="6905236" y="873075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219200" y="4615958"/>
            <a:ext cx="4700224" cy="7200900"/>
          </a:xfrm>
          <a:custGeom>
            <a:avLst/>
            <a:gdLst/>
            <a:ahLst/>
            <a:cxnLst/>
            <a:rect l="l" t="t" r="r" b="b"/>
            <a:pathLst>
              <a:path w="4700224" h="7200900">
                <a:moveTo>
                  <a:pt x="0" y="0"/>
                </a:moveTo>
                <a:lnTo>
                  <a:pt x="4700223" y="0"/>
                </a:lnTo>
                <a:lnTo>
                  <a:pt x="4700223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57200" y="8969428"/>
            <a:ext cx="2479235" cy="2404950"/>
          </a:xfrm>
          <a:custGeom>
            <a:avLst/>
            <a:gdLst/>
            <a:ahLst/>
            <a:cxnLst/>
            <a:rect l="l" t="t" r="r" b="b"/>
            <a:pathLst>
              <a:path w="2479235" h="2404950">
                <a:moveTo>
                  <a:pt x="0" y="0"/>
                </a:moveTo>
                <a:lnTo>
                  <a:pt x="2479235" y="0"/>
                </a:lnTo>
                <a:lnTo>
                  <a:pt x="2479235" y="2404951"/>
                </a:lnTo>
                <a:lnTo>
                  <a:pt x="0" y="24049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806976" y="-1899990"/>
            <a:ext cx="4700224" cy="7200900"/>
          </a:xfrm>
          <a:custGeom>
            <a:avLst/>
            <a:gdLst/>
            <a:ahLst/>
            <a:cxnLst/>
            <a:rect l="l" t="t" r="r" b="b"/>
            <a:pathLst>
              <a:path w="4700224" h="7200900">
                <a:moveTo>
                  <a:pt x="4700224" y="7200900"/>
                </a:moveTo>
                <a:lnTo>
                  <a:pt x="0" y="7200900"/>
                </a:lnTo>
                <a:lnTo>
                  <a:pt x="0" y="0"/>
                </a:lnTo>
                <a:lnTo>
                  <a:pt x="4700224" y="0"/>
                </a:lnTo>
                <a:lnTo>
                  <a:pt x="4700224" y="720090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 flipV="1">
            <a:off x="14444361" y="-1202475"/>
            <a:ext cx="2479235" cy="2404950"/>
          </a:xfrm>
          <a:custGeom>
            <a:avLst/>
            <a:gdLst/>
            <a:ahLst/>
            <a:cxnLst/>
            <a:rect l="l" t="t" r="r" b="b"/>
            <a:pathLst>
              <a:path w="2479235" h="2404950">
                <a:moveTo>
                  <a:pt x="2479234" y="2404950"/>
                </a:moveTo>
                <a:lnTo>
                  <a:pt x="0" y="2404950"/>
                </a:lnTo>
                <a:lnTo>
                  <a:pt x="0" y="0"/>
                </a:lnTo>
                <a:lnTo>
                  <a:pt x="2479234" y="0"/>
                </a:lnTo>
                <a:lnTo>
                  <a:pt x="2479234" y="240495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742315" y="2095500"/>
            <a:ext cx="13869285" cy="81253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/>
            <a:r>
              <a:rPr lang="en-US" sz="4400" dirty="0"/>
              <a:t>Market Opportunity and Target </a:t>
            </a:r>
            <a:r>
              <a:rPr lang="en-US" sz="4400" dirty="0" smtClean="0"/>
              <a:t>Audience Market Size The </a:t>
            </a:r>
            <a:r>
              <a:rPr lang="en-US" sz="4400" dirty="0"/>
              <a:t>global henna products market is experiencing rapid growth. It was valued at $1.2 billion in 2023 and is projected to reach $2.5 billion by 2031, with a CAGR of 14</a:t>
            </a:r>
            <a:r>
              <a:rPr lang="en-US" sz="4400" dirty="0" smtClean="0"/>
              <a:t>%.</a:t>
            </a:r>
          </a:p>
          <a:p>
            <a:pPr lvl="0"/>
            <a:r>
              <a:rPr lang="en-US" sz="4400" b="1" dirty="0" smtClean="0"/>
              <a:t>Target Audiences:</a:t>
            </a:r>
          </a:p>
          <a:p>
            <a:pPr lvl="0" algn="ctr"/>
            <a:r>
              <a:rPr lang="en-US" sz="4400" dirty="0" smtClean="0"/>
              <a:t>1- Women </a:t>
            </a:r>
            <a:r>
              <a:rPr lang="en-US" sz="4400" dirty="0"/>
              <a:t>(Ages 18-40): A massive segment of 28 million women seeking safe</a:t>
            </a:r>
            <a:r>
              <a:rPr lang="en-US" sz="4400" dirty="0" smtClean="0"/>
              <a:t>, </a:t>
            </a:r>
            <a:r>
              <a:rPr lang="en-US" sz="4400" dirty="0"/>
              <a:t>innovative beauty </a:t>
            </a:r>
            <a:r>
              <a:rPr lang="en-US" sz="4400" dirty="0" smtClean="0"/>
              <a:t>solutions.</a:t>
            </a:r>
          </a:p>
          <a:p>
            <a:pPr lvl="0" algn="ctr"/>
            <a:r>
              <a:rPr lang="en-US" sz="4400" dirty="0" smtClean="0"/>
              <a:t>2-Women's </a:t>
            </a:r>
            <a:r>
              <a:rPr lang="en-US" sz="4400" dirty="0"/>
              <a:t>Beauty Salons: A potential market valued at $146.4 million </a:t>
            </a:r>
            <a:r>
              <a:rPr lang="en-US" sz="4400" dirty="0" smtClean="0"/>
              <a:t>annually.</a:t>
            </a:r>
          </a:p>
          <a:p>
            <a:pPr lvl="0" algn="ctr"/>
            <a:r>
              <a:rPr lang="en-US" sz="4400" dirty="0" smtClean="0"/>
              <a:t>3-Home-based </a:t>
            </a:r>
            <a:r>
              <a:rPr lang="en-US" sz="4400" dirty="0"/>
              <a:t>Businesses: Unofficial estimates suggest there are nearly 12,000 home-based businesses specializing in henna application</a:t>
            </a:r>
            <a:endParaRPr lang="en-US" sz="4400" dirty="0">
              <a:solidFill>
                <a:srgbClr val="374936"/>
              </a:solidFill>
              <a:latin typeface="HS Ishraq"/>
              <a:ea typeface="HS Ishraq"/>
              <a:cs typeface="HS Ishraq"/>
              <a:sym typeface="HS Ishraq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90600" y="232296"/>
            <a:ext cx="15051147" cy="22442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17540"/>
              </a:lnSpc>
            </a:pPr>
            <a:r>
              <a:rPr lang="en-US" sz="7600" b="1" dirty="0"/>
              <a:t>A huge market ready for disruption</a:t>
            </a:r>
            <a:endParaRPr lang="ar-EG" sz="7600" b="1" dirty="0">
              <a:solidFill>
                <a:srgbClr val="374936"/>
              </a:solidFill>
              <a:latin typeface="Hagrid Ultra-Bold"/>
              <a:ea typeface="Hagrid Ultra-Bold"/>
              <a:cs typeface="Hagrid Ultra-Bold"/>
              <a:sym typeface="Hagrid Ultra-Bold"/>
              <a:rtl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30511" y="6384486"/>
            <a:ext cx="3112285" cy="4114800"/>
          </a:xfrm>
          <a:custGeom>
            <a:avLst/>
            <a:gdLst/>
            <a:ahLst/>
            <a:cxnLst/>
            <a:rect l="l" t="t" r="r" b="b"/>
            <a:pathLst>
              <a:path w="3112285" h="4114800">
                <a:moveTo>
                  <a:pt x="0" y="0"/>
                </a:moveTo>
                <a:lnTo>
                  <a:pt x="3112285" y="0"/>
                </a:lnTo>
                <a:lnTo>
                  <a:pt x="311228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6051059" y="-527542"/>
            <a:ext cx="3112285" cy="4114800"/>
          </a:xfrm>
          <a:custGeom>
            <a:avLst/>
            <a:gdLst/>
            <a:ahLst/>
            <a:cxnLst/>
            <a:rect l="l" t="t" r="r" b="b"/>
            <a:pathLst>
              <a:path w="3112285" h="4114800">
                <a:moveTo>
                  <a:pt x="3112285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3112285" y="0"/>
                </a:lnTo>
                <a:lnTo>
                  <a:pt x="3112285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972247" y="-4365379"/>
            <a:ext cx="6905236" cy="8730758"/>
          </a:xfrm>
          <a:custGeom>
            <a:avLst/>
            <a:gdLst/>
            <a:ahLst/>
            <a:cxnLst/>
            <a:rect l="l" t="t" r="r" b="b"/>
            <a:pathLst>
              <a:path w="6905236" h="8730758">
                <a:moveTo>
                  <a:pt x="0" y="0"/>
                </a:moveTo>
                <a:lnTo>
                  <a:pt x="6905236" y="0"/>
                </a:lnTo>
                <a:lnTo>
                  <a:pt x="6905236" y="8730758"/>
                </a:lnTo>
                <a:lnTo>
                  <a:pt x="0" y="87307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5295574" y="6384486"/>
            <a:ext cx="6905236" cy="8730758"/>
          </a:xfrm>
          <a:custGeom>
            <a:avLst/>
            <a:gdLst/>
            <a:ahLst/>
            <a:cxnLst/>
            <a:rect l="l" t="t" r="r" b="b"/>
            <a:pathLst>
              <a:path w="6905236" h="8730758">
                <a:moveTo>
                  <a:pt x="6905236" y="8730759"/>
                </a:moveTo>
                <a:lnTo>
                  <a:pt x="0" y="8730759"/>
                </a:lnTo>
                <a:lnTo>
                  <a:pt x="0" y="0"/>
                </a:lnTo>
                <a:lnTo>
                  <a:pt x="6905236" y="0"/>
                </a:lnTo>
                <a:lnTo>
                  <a:pt x="6905236" y="873075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702036" y="4615958"/>
            <a:ext cx="4700224" cy="7200900"/>
          </a:xfrm>
          <a:custGeom>
            <a:avLst/>
            <a:gdLst/>
            <a:ahLst/>
            <a:cxnLst/>
            <a:rect l="l" t="t" r="r" b="b"/>
            <a:pathLst>
              <a:path w="4700224" h="7200900">
                <a:moveTo>
                  <a:pt x="0" y="0"/>
                </a:moveTo>
                <a:lnTo>
                  <a:pt x="4700223" y="0"/>
                </a:lnTo>
                <a:lnTo>
                  <a:pt x="4700223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72839" y="8969428"/>
            <a:ext cx="2479235" cy="2404950"/>
          </a:xfrm>
          <a:custGeom>
            <a:avLst/>
            <a:gdLst/>
            <a:ahLst/>
            <a:cxnLst/>
            <a:rect l="l" t="t" r="r" b="b"/>
            <a:pathLst>
              <a:path w="2479235" h="2404950">
                <a:moveTo>
                  <a:pt x="0" y="0"/>
                </a:moveTo>
                <a:lnTo>
                  <a:pt x="2479235" y="0"/>
                </a:lnTo>
                <a:lnTo>
                  <a:pt x="2479235" y="2404951"/>
                </a:lnTo>
                <a:lnTo>
                  <a:pt x="0" y="24049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883176" y="-1676400"/>
            <a:ext cx="4700224" cy="7200900"/>
          </a:xfrm>
          <a:custGeom>
            <a:avLst/>
            <a:gdLst/>
            <a:ahLst/>
            <a:cxnLst/>
            <a:rect l="l" t="t" r="r" b="b"/>
            <a:pathLst>
              <a:path w="4700224" h="7200900">
                <a:moveTo>
                  <a:pt x="4700224" y="7200900"/>
                </a:moveTo>
                <a:lnTo>
                  <a:pt x="0" y="7200900"/>
                </a:lnTo>
                <a:lnTo>
                  <a:pt x="0" y="0"/>
                </a:lnTo>
                <a:lnTo>
                  <a:pt x="4700224" y="0"/>
                </a:lnTo>
                <a:lnTo>
                  <a:pt x="4700224" y="720090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160742" y="1848326"/>
            <a:ext cx="14146058" cy="66479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rtl="1"/>
            <a:r>
              <a:rPr lang="en-US" sz="5400" b="1" u="sng" dirty="0"/>
              <a:t>Exceptional Speed</a:t>
            </a:r>
            <a:r>
              <a:rPr lang="en-US" sz="5400" dirty="0"/>
              <a:t>: Complete complex designs in </a:t>
            </a:r>
            <a:endParaRPr lang="ar-SA" sz="5400" dirty="0" smtClean="0"/>
          </a:p>
          <a:p>
            <a:pPr lvl="0" algn="ctr" rtl="1"/>
            <a:r>
              <a:rPr lang="en-US" sz="5400" dirty="0" smtClean="0"/>
              <a:t>just </a:t>
            </a:r>
            <a:r>
              <a:rPr lang="en-US" sz="5400" dirty="0"/>
              <a:t>7 </a:t>
            </a:r>
            <a:r>
              <a:rPr lang="en-US" sz="5400" dirty="0" smtClean="0"/>
              <a:t>minutes.</a:t>
            </a:r>
            <a:endParaRPr lang="ar-SA" sz="5400" dirty="0" smtClean="0"/>
          </a:p>
          <a:p>
            <a:pPr lvl="0" algn="ctr" rtl="1"/>
            <a:endParaRPr lang="en-US" sz="5400" dirty="0" smtClean="0"/>
          </a:p>
          <a:p>
            <a:pPr lvl="0" algn="ctr" rtl="1"/>
            <a:r>
              <a:rPr lang="en-US" sz="5400" b="1" u="sng" dirty="0" smtClean="0"/>
              <a:t>Creative </a:t>
            </a:r>
            <a:r>
              <a:rPr lang="en-US" sz="5400" b="1" u="sng" dirty="0"/>
              <a:t>Freedom</a:t>
            </a:r>
            <a:r>
              <a:rPr lang="en-US" sz="5400" u="sng" dirty="0"/>
              <a:t>: </a:t>
            </a:r>
            <a:r>
              <a:rPr lang="en-US" sz="5400" dirty="0"/>
              <a:t>Clients can choose custom designs and </a:t>
            </a:r>
            <a:r>
              <a:rPr lang="en-US" sz="5400" dirty="0" smtClean="0"/>
              <a:t>phrases.</a:t>
            </a:r>
            <a:endParaRPr lang="ar-SA" sz="5400" dirty="0" smtClean="0"/>
          </a:p>
          <a:p>
            <a:pPr lvl="0" algn="ctr" rtl="1"/>
            <a:endParaRPr lang="en-US" sz="5400" dirty="0" smtClean="0"/>
          </a:p>
          <a:p>
            <a:pPr lvl="0" algn="ctr" rtl="1"/>
            <a:r>
              <a:rPr lang="en-US" sz="5400" b="1" u="sng" dirty="0" smtClean="0"/>
              <a:t>Guaranteed </a:t>
            </a:r>
            <a:r>
              <a:rPr lang="en-US" sz="5400" b="1" u="sng" dirty="0"/>
              <a:t>Safety</a:t>
            </a:r>
            <a:r>
              <a:rPr lang="en-US" sz="5400" dirty="0"/>
              <a:t>: Our products and devices are </a:t>
            </a:r>
            <a:r>
              <a:rPr lang="en-US" sz="5400" dirty="0" smtClean="0"/>
              <a:t>FDA-registered.</a:t>
            </a:r>
            <a:endParaRPr lang="en-US" sz="4800" dirty="0"/>
          </a:p>
        </p:txBody>
      </p:sp>
      <p:sp>
        <p:nvSpPr>
          <p:cNvPr id="12" name="TextBox 12"/>
          <p:cNvSpPr txBox="1"/>
          <p:nvPr/>
        </p:nvSpPr>
        <p:spPr>
          <a:xfrm>
            <a:off x="-838200" y="-571500"/>
            <a:ext cx="18902601" cy="1880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17540"/>
              </a:lnSpc>
            </a:pPr>
            <a:r>
              <a:rPr lang="en-US" sz="6000" b="1" dirty="0"/>
              <a:t>Our Competitive Advantage</a:t>
            </a:r>
            <a:endParaRPr lang="ar-SA" sz="6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30511" y="6384486"/>
            <a:ext cx="3112285" cy="4114800"/>
          </a:xfrm>
          <a:custGeom>
            <a:avLst/>
            <a:gdLst/>
            <a:ahLst/>
            <a:cxnLst/>
            <a:rect l="l" t="t" r="r" b="b"/>
            <a:pathLst>
              <a:path w="3112285" h="4114800">
                <a:moveTo>
                  <a:pt x="0" y="0"/>
                </a:moveTo>
                <a:lnTo>
                  <a:pt x="3112285" y="0"/>
                </a:lnTo>
                <a:lnTo>
                  <a:pt x="311228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6051059" y="-527542"/>
            <a:ext cx="3112285" cy="4114800"/>
          </a:xfrm>
          <a:custGeom>
            <a:avLst/>
            <a:gdLst/>
            <a:ahLst/>
            <a:cxnLst/>
            <a:rect l="l" t="t" r="r" b="b"/>
            <a:pathLst>
              <a:path w="3112285" h="4114800">
                <a:moveTo>
                  <a:pt x="3112285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3112285" y="0"/>
                </a:lnTo>
                <a:lnTo>
                  <a:pt x="3112285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972247" y="-4365379"/>
            <a:ext cx="6905236" cy="8730758"/>
          </a:xfrm>
          <a:custGeom>
            <a:avLst/>
            <a:gdLst/>
            <a:ahLst/>
            <a:cxnLst/>
            <a:rect l="l" t="t" r="r" b="b"/>
            <a:pathLst>
              <a:path w="6905236" h="8730758">
                <a:moveTo>
                  <a:pt x="0" y="0"/>
                </a:moveTo>
                <a:lnTo>
                  <a:pt x="6905236" y="0"/>
                </a:lnTo>
                <a:lnTo>
                  <a:pt x="6905236" y="8730758"/>
                </a:lnTo>
                <a:lnTo>
                  <a:pt x="0" y="87307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5649964" y="5981700"/>
            <a:ext cx="6905236" cy="8730758"/>
          </a:xfrm>
          <a:custGeom>
            <a:avLst/>
            <a:gdLst/>
            <a:ahLst/>
            <a:cxnLst/>
            <a:rect l="l" t="t" r="r" b="b"/>
            <a:pathLst>
              <a:path w="6905236" h="8730758">
                <a:moveTo>
                  <a:pt x="6905236" y="8730759"/>
                </a:moveTo>
                <a:lnTo>
                  <a:pt x="0" y="8730759"/>
                </a:lnTo>
                <a:lnTo>
                  <a:pt x="0" y="0"/>
                </a:lnTo>
                <a:lnTo>
                  <a:pt x="6905236" y="0"/>
                </a:lnTo>
                <a:lnTo>
                  <a:pt x="6905236" y="873075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702036" y="4615958"/>
            <a:ext cx="4700224" cy="7200900"/>
          </a:xfrm>
          <a:custGeom>
            <a:avLst/>
            <a:gdLst/>
            <a:ahLst/>
            <a:cxnLst/>
            <a:rect l="l" t="t" r="r" b="b"/>
            <a:pathLst>
              <a:path w="4700224" h="7200900">
                <a:moveTo>
                  <a:pt x="0" y="0"/>
                </a:moveTo>
                <a:lnTo>
                  <a:pt x="4700223" y="0"/>
                </a:lnTo>
                <a:lnTo>
                  <a:pt x="4700223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72839" y="8969428"/>
            <a:ext cx="2479235" cy="2404950"/>
          </a:xfrm>
          <a:custGeom>
            <a:avLst/>
            <a:gdLst/>
            <a:ahLst/>
            <a:cxnLst/>
            <a:rect l="l" t="t" r="r" b="b"/>
            <a:pathLst>
              <a:path w="2479235" h="2404950">
                <a:moveTo>
                  <a:pt x="0" y="0"/>
                </a:moveTo>
                <a:lnTo>
                  <a:pt x="2479235" y="0"/>
                </a:lnTo>
                <a:lnTo>
                  <a:pt x="2479235" y="2404951"/>
                </a:lnTo>
                <a:lnTo>
                  <a:pt x="0" y="24049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349111" y="-1899990"/>
            <a:ext cx="4700224" cy="7200900"/>
          </a:xfrm>
          <a:custGeom>
            <a:avLst/>
            <a:gdLst/>
            <a:ahLst/>
            <a:cxnLst/>
            <a:rect l="l" t="t" r="r" b="b"/>
            <a:pathLst>
              <a:path w="4700224" h="7200900">
                <a:moveTo>
                  <a:pt x="4700224" y="7200900"/>
                </a:moveTo>
                <a:lnTo>
                  <a:pt x="0" y="7200900"/>
                </a:lnTo>
                <a:lnTo>
                  <a:pt x="0" y="0"/>
                </a:lnTo>
                <a:lnTo>
                  <a:pt x="4700224" y="0"/>
                </a:lnTo>
                <a:lnTo>
                  <a:pt x="4700224" y="720090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 flipV="1">
            <a:off x="14444361" y="-1202475"/>
            <a:ext cx="2479235" cy="2404950"/>
          </a:xfrm>
          <a:custGeom>
            <a:avLst/>
            <a:gdLst/>
            <a:ahLst/>
            <a:cxnLst/>
            <a:rect l="l" t="t" r="r" b="b"/>
            <a:pathLst>
              <a:path w="2479235" h="2404950">
                <a:moveTo>
                  <a:pt x="2479234" y="2404950"/>
                </a:moveTo>
                <a:lnTo>
                  <a:pt x="0" y="2404950"/>
                </a:lnTo>
                <a:lnTo>
                  <a:pt x="0" y="0"/>
                </a:lnTo>
                <a:lnTo>
                  <a:pt x="2479234" y="0"/>
                </a:lnTo>
                <a:lnTo>
                  <a:pt x="2479234" y="240495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057400" y="1562100"/>
            <a:ext cx="1383319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en-US" sz="6000" b="1" dirty="0"/>
              <a:t>Funding Request: SAR 700,000In exchange for a 15% stake, negotiable.</a:t>
            </a:r>
            <a:endParaRPr lang="en-US" sz="5400" dirty="0"/>
          </a:p>
        </p:txBody>
      </p:sp>
      <p:sp>
        <p:nvSpPr>
          <p:cNvPr id="12" name="TextBox 12"/>
          <p:cNvSpPr txBox="1"/>
          <p:nvPr/>
        </p:nvSpPr>
        <p:spPr>
          <a:xfrm>
            <a:off x="1828800" y="-495300"/>
            <a:ext cx="13113800" cy="19460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17540"/>
              </a:lnSpc>
            </a:pPr>
            <a:r>
              <a:rPr lang="en-US" sz="8000" b="1" dirty="0"/>
              <a:t>An Investment in the Future</a:t>
            </a:r>
            <a:endParaRPr lang="ar-EG" sz="8000" b="1" dirty="0">
              <a:solidFill>
                <a:srgbClr val="374936"/>
              </a:solidFill>
              <a:latin typeface="Hagrid Ultra-Bold"/>
              <a:ea typeface="Hagrid Ultra-Bold"/>
              <a:cs typeface="Hagrid Ultra-Bold"/>
              <a:sym typeface="Hagrid Ultra-Bold"/>
              <a:rtl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2000" y="4000500"/>
            <a:ext cx="906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596128785"/>
              </p:ext>
            </p:extLst>
          </p:nvPr>
        </p:nvGraphicFramePr>
        <p:xfrm>
          <a:off x="5867400" y="3543299"/>
          <a:ext cx="11506200" cy="5943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 flipV="1">
            <a:off x="16051059" y="-527542"/>
            <a:ext cx="3112285" cy="4114800"/>
          </a:xfrm>
          <a:custGeom>
            <a:avLst/>
            <a:gdLst/>
            <a:ahLst/>
            <a:cxnLst/>
            <a:rect l="l" t="t" r="r" b="b"/>
            <a:pathLst>
              <a:path w="3112285" h="4114800">
                <a:moveTo>
                  <a:pt x="3112285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3112285" y="0"/>
                </a:lnTo>
                <a:lnTo>
                  <a:pt x="3112285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972247" y="-4365379"/>
            <a:ext cx="6905236" cy="8730758"/>
          </a:xfrm>
          <a:custGeom>
            <a:avLst/>
            <a:gdLst/>
            <a:ahLst/>
            <a:cxnLst/>
            <a:rect l="l" t="t" r="r" b="b"/>
            <a:pathLst>
              <a:path w="6905236" h="8730758">
                <a:moveTo>
                  <a:pt x="0" y="0"/>
                </a:moveTo>
                <a:lnTo>
                  <a:pt x="6905236" y="0"/>
                </a:lnTo>
                <a:lnTo>
                  <a:pt x="6905236" y="8730758"/>
                </a:lnTo>
                <a:lnTo>
                  <a:pt x="0" y="87307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5649964" y="5981700"/>
            <a:ext cx="6905236" cy="8730758"/>
          </a:xfrm>
          <a:custGeom>
            <a:avLst/>
            <a:gdLst/>
            <a:ahLst/>
            <a:cxnLst/>
            <a:rect l="l" t="t" r="r" b="b"/>
            <a:pathLst>
              <a:path w="6905236" h="8730758">
                <a:moveTo>
                  <a:pt x="6905236" y="8730759"/>
                </a:moveTo>
                <a:lnTo>
                  <a:pt x="0" y="8730759"/>
                </a:lnTo>
                <a:lnTo>
                  <a:pt x="0" y="0"/>
                </a:lnTo>
                <a:lnTo>
                  <a:pt x="6905236" y="0"/>
                </a:lnTo>
                <a:lnTo>
                  <a:pt x="6905236" y="873075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349111" y="-1899990"/>
            <a:ext cx="4700224" cy="7200900"/>
          </a:xfrm>
          <a:custGeom>
            <a:avLst/>
            <a:gdLst/>
            <a:ahLst/>
            <a:cxnLst/>
            <a:rect l="l" t="t" r="r" b="b"/>
            <a:pathLst>
              <a:path w="4700224" h="7200900">
                <a:moveTo>
                  <a:pt x="4700224" y="7200900"/>
                </a:moveTo>
                <a:lnTo>
                  <a:pt x="0" y="7200900"/>
                </a:lnTo>
                <a:lnTo>
                  <a:pt x="0" y="0"/>
                </a:lnTo>
                <a:lnTo>
                  <a:pt x="4700224" y="0"/>
                </a:lnTo>
                <a:lnTo>
                  <a:pt x="4700224" y="720090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 flipV="1">
            <a:off x="14444361" y="-1202475"/>
            <a:ext cx="2479235" cy="2404950"/>
          </a:xfrm>
          <a:custGeom>
            <a:avLst/>
            <a:gdLst/>
            <a:ahLst/>
            <a:cxnLst/>
            <a:rect l="l" t="t" r="r" b="b"/>
            <a:pathLst>
              <a:path w="2479235" h="2404950">
                <a:moveTo>
                  <a:pt x="2479234" y="2404950"/>
                </a:moveTo>
                <a:lnTo>
                  <a:pt x="0" y="2404950"/>
                </a:lnTo>
                <a:lnTo>
                  <a:pt x="0" y="0"/>
                </a:lnTo>
                <a:lnTo>
                  <a:pt x="2479234" y="0"/>
                </a:lnTo>
                <a:lnTo>
                  <a:pt x="2479234" y="240495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5"/>
          <p:cNvSpPr txBox="1"/>
          <p:nvPr/>
        </p:nvSpPr>
        <p:spPr>
          <a:xfrm>
            <a:off x="4572000" y="4000500"/>
            <a:ext cx="906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2"/>
          <p:cNvSpPr txBox="1"/>
          <p:nvPr/>
        </p:nvSpPr>
        <p:spPr>
          <a:xfrm>
            <a:off x="4724398" y="266700"/>
            <a:ext cx="8755645" cy="1998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17540"/>
              </a:lnSpc>
            </a:pPr>
            <a:r>
              <a:rPr lang="en-US" sz="9600" b="1" dirty="0"/>
              <a:t>The work team</a:t>
            </a:r>
            <a:endParaRPr lang="ar-EG" sz="12528" b="1" dirty="0">
              <a:solidFill>
                <a:srgbClr val="374936"/>
              </a:solidFill>
              <a:latin typeface="Hagrid Ultra-Bold"/>
              <a:ea typeface="Hagrid Ultra-Bold"/>
              <a:cs typeface="Hagrid Ultra-Bold"/>
              <a:sym typeface="Hagrid Ultra-Bold"/>
              <a:rtl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24587" y="2400300"/>
            <a:ext cx="914603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3500" b="1" dirty="0"/>
              <a:t>Since the project is still in the idea phase, the core team at its start will consist of three people, who are:"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904941" y="3924300"/>
            <a:ext cx="4087659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3800" b="1" dirty="0"/>
              <a:t>Team </a:t>
            </a:r>
            <a:r>
              <a:rPr lang="en-US" sz="3800" b="1" dirty="0" smtClean="0"/>
              <a:t>Leader:</a:t>
            </a:r>
            <a:r>
              <a:rPr lang="ar-SA" sz="3800" b="1" dirty="0" smtClean="0"/>
              <a:t> </a:t>
            </a:r>
          </a:p>
          <a:p>
            <a:pPr algn="ctr" rtl="1"/>
            <a:r>
              <a:rPr lang="en-US" sz="3800" b="1" dirty="0" smtClean="0"/>
              <a:t>He </a:t>
            </a:r>
            <a:r>
              <a:rPr lang="en-US" sz="3800" b="1" dirty="0"/>
              <a:t>is the one with the idea, and because the foundation and details of the idea are with him, he will ensure the team follows a clear path.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05600" y="4360188"/>
            <a:ext cx="55626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3800" b="1" dirty="0"/>
              <a:t>Director of the Manufacturing and Development </a:t>
            </a:r>
            <a:endParaRPr lang="ar-SA" sz="3800" b="1" dirty="0" smtClean="0"/>
          </a:p>
          <a:p>
            <a:pPr algn="ctr" rtl="1"/>
            <a:r>
              <a:rPr lang="en-US" sz="3800" b="1" dirty="0" smtClean="0"/>
              <a:t>A </a:t>
            </a:r>
            <a:r>
              <a:rPr lang="en-US" sz="3800" b="1" dirty="0"/>
              <a:t>skilled engineer who can handle all parts of the device to supervise the manufacturing and development throughout all stages of the project.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0" y="4229100"/>
            <a:ext cx="4956963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800" b="1" dirty="0"/>
              <a:t>Marketing Manager: A person with the competence and ability to manage marketing and promotion operations to introduce the product into the market.</a:t>
            </a:r>
          </a:p>
        </p:txBody>
      </p:sp>
    </p:spTree>
    <p:extLst>
      <p:ext uri="{BB962C8B-B14F-4D97-AF65-F5344CB8AC3E}">
        <p14:creationId xmlns:p14="http://schemas.microsoft.com/office/powerpoint/2010/main" val="112103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30511" y="6384486"/>
            <a:ext cx="3112285" cy="4114800"/>
          </a:xfrm>
          <a:custGeom>
            <a:avLst/>
            <a:gdLst/>
            <a:ahLst/>
            <a:cxnLst/>
            <a:rect l="l" t="t" r="r" b="b"/>
            <a:pathLst>
              <a:path w="3112285" h="4114800">
                <a:moveTo>
                  <a:pt x="0" y="0"/>
                </a:moveTo>
                <a:lnTo>
                  <a:pt x="3112285" y="0"/>
                </a:lnTo>
                <a:lnTo>
                  <a:pt x="311228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6051059" y="-527542"/>
            <a:ext cx="3112285" cy="4114800"/>
          </a:xfrm>
          <a:custGeom>
            <a:avLst/>
            <a:gdLst/>
            <a:ahLst/>
            <a:cxnLst/>
            <a:rect l="l" t="t" r="r" b="b"/>
            <a:pathLst>
              <a:path w="3112285" h="4114800">
                <a:moveTo>
                  <a:pt x="3112285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3112285" y="0"/>
                </a:lnTo>
                <a:lnTo>
                  <a:pt x="3112285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972247" y="-4365379"/>
            <a:ext cx="6905236" cy="8730758"/>
          </a:xfrm>
          <a:custGeom>
            <a:avLst/>
            <a:gdLst/>
            <a:ahLst/>
            <a:cxnLst/>
            <a:rect l="l" t="t" r="r" b="b"/>
            <a:pathLst>
              <a:path w="6905236" h="8730758">
                <a:moveTo>
                  <a:pt x="0" y="0"/>
                </a:moveTo>
                <a:lnTo>
                  <a:pt x="6905236" y="0"/>
                </a:lnTo>
                <a:lnTo>
                  <a:pt x="6905236" y="8730758"/>
                </a:lnTo>
                <a:lnTo>
                  <a:pt x="0" y="87307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5295574" y="6384486"/>
            <a:ext cx="6905236" cy="8730758"/>
          </a:xfrm>
          <a:custGeom>
            <a:avLst/>
            <a:gdLst/>
            <a:ahLst/>
            <a:cxnLst/>
            <a:rect l="l" t="t" r="r" b="b"/>
            <a:pathLst>
              <a:path w="6905236" h="8730758">
                <a:moveTo>
                  <a:pt x="6905236" y="8730759"/>
                </a:moveTo>
                <a:lnTo>
                  <a:pt x="0" y="8730759"/>
                </a:lnTo>
                <a:lnTo>
                  <a:pt x="0" y="0"/>
                </a:lnTo>
                <a:lnTo>
                  <a:pt x="6905236" y="0"/>
                </a:lnTo>
                <a:lnTo>
                  <a:pt x="6905236" y="873075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702036" y="4615958"/>
            <a:ext cx="4700224" cy="7200900"/>
          </a:xfrm>
          <a:custGeom>
            <a:avLst/>
            <a:gdLst/>
            <a:ahLst/>
            <a:cxnLst/>
            <a:rect l="l" t="t" r="r" b="b"/>
            <a:pathLst>
              <a:path w="4700224" h="7200900">
                <a:moveTo>
                  <a:pt x="0" y="0"/>
                </a:moveTo>
                <a:lnTo>
                  <a:pt x="4700223" y="0"/>
                </a:lnTo>
                <a:lnTo>
                  <a:pt x="4700223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72839" y="8969428"/>
            <a:ext cx="2479235" cy="2404950"/>
          </a:xfrm>
          <a:custGeom>
            <a:avLst/>
            <a:gdLst/>
            <a:ahLst/>
            <a:cxnLst/>
            <a:rect l="l" t="t" r="r" b="b"/>
            <a:pathLst>
              <a:path w="2479235" h="2404950">
                <a:moveTo>
                  <a:pt x="0" y="0"/>
                </a:moveTo>
                <a:lnTo>
                  <a:pt x="2479235" y="0"/>
                </a:lnTo>
                <a:lnTo>
                  <a:pt x="2479235" y="2404951"/>
                </a:lnTo>
                <a:lnTo>
                  <a:pt x="0" y="24049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349111" y="-1899990"/>
            <a:ext cx="4700224" cy="7200900"/>
          </a:xfrm>
          <a:custGeom>
            <a:avLst/>
            <a:gdLst/>
            <a:ahLst/>
            <a:cxnLst/>
            <a:rect l="l" t="t" r="r" b="b"/>
            <a:pathLst>
              <a:path w="4700224" h="7200900">
                <a:moveTo>
                  <a:pt x="4700224" y="7200900"/>
                </a:moveTo>
                <a:lnTo>
                  <a:pt x="0" y="7200900"/>
                </a:lnTo>
                <a:lnTo>
                  <a:pt x="0" y="0"/>
                </a:lnTo>
                <a:lnTo>
                  <a:pt x="4700224" y="0"/>
                </a:lnTo>
                <a:lnTo>
                  <a:pt x="4700224" y="720090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 flipV="1">
            <a:off x="14444361" y="-1202475"/>
            <a:ext cx="2479235" cy="2404950"/>
          </a:xfrm>
          <a:custGeom>
            <a:avLst/>
            <a:gdLst/>
            <a:ahLst/>
            <a:cxnLst/>
            <a:rect l="l" t="t" r="r" b="b"/>
            <a:pathLst>
              <a:path w="2479235" h="2404950">
                <a:moveTo>
                  <a:pt x="2479234" y="2404950"/>
                </a:moveTo>
                <a:lnTo>
                  <a:pt x="0" y="2404950"/>
                </a:lnTo>
                <a:lnTo>
                  <a:pt x="0" y="0"/>
                </a:lnTo>
                <a:lnTo>
                  <a:pt x="2479234" y="0"/>
                </a:lnTo>
                <a:lnTo>
                  <a:pt x="2479234" y="240495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932989" y="2552700"/>
            <a:ext cx="13118069" cy="66479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rtl="1"/>
            <a:r>
              <a:rPr lang="en-US" sz="4800" dirty="0"/>
              <a:t>Our Strategic </a:t>
            </a:r>
            <a:r>
              <a:rPr lang="en-US" sz="4800" dirty="0" smtClean="0"/>
              <a:t>Timeline</a:t>
            </a:r>
            <a:endParaRPr lang="ar-SA" sz="4800" dirty="0" smtClean="0"/>
          </a:p>
          <a:p>
            <a:pPr lvl="0" algn="ctr" rtl="1"/>
            <a:r>
              <a:rPr lang="en-US" sz="4800" b="1" dirty="0" smtClean="0"/>
              <a:t>Q1 </a:t>
            </a:r>
            <a:r>
              <a:rPr lang="en-US" sz="4800" b="1" dirty="0"/>
              <a:t>&amp; Q2 (Year 1</a:t>
            </a:r>
            <a:r>
              <a:rPr lang="en-US" sz="4800" b="1" dirty="0" smtClean="0"/>
              <a:t>):</a:t>
            </a:r>
            <a:r>
              <a:rPr lang="en-US" sz="4800" dirty="0" smtClean="0"/>
              <a:t>Manufacture </a:t>
            </a:r>
            <a:r>
              <a:rPr lang="en-US" sz="4800" dirty="0"/>
              <a:t>and test a local </a:t>
            </a:r>
            <a:r>
              <a:rPr lang="en-US" sz="4800" dirty="0" smtClean="0"/>
              <a:t>prototype. Produce </a:t>
            </a:r>
            <a:r>
              <a:rPr lang="en-US" sz="4800" dirty="0"/>
              <a:t>the first batch of devices in </a:t>
            </a:r>
            <a:r>
              <a:rPr lang="en-US" sz="4800" dirty="0" smtClean="0"/>
              <a:t>China.</a:t>
            </a:r>
            <a:endParaRPr lang="ar-SA" sz="4800" dirty="0"/>
          </a:p>
          <a:p>
            <a:pPr lvl="0" algn="ctr" rtl="1"/>
            <a:r>
              <a:rPr lang="en-US" sz="4800" b="1" dirty="0" smtClean="0"/>
              <a:t>Q3 </a:t>
            </a:r>
            <a:r>
              <a:rPr lang="en-US" sz="4800" b="1" dirty="0"/>
              <a:t>&amp; Q4 (Year 1</a:t>
            </a:r>
            <a:r>
              <a:rPr lang="en-US" sz="4800" b="1" dirty="0" smtClean="0"/>
              <a:t>):</a:t>
            </a:r>
            <a:r>
              <a:rPr lang="en-US" sz="4800" dirty="0" smtClean="0"/>
              <a:t>Launch </a:t>
            </a:r>
            <a:r>
              <a:rPr lang="en-US" sz="4800" dirty="0"/>
              <a:t>marketing campaigns</a:t>
            </a:r>
            <a:r>
              <a:rPr lang="en-US" sz="4800" dirty="0" smtClean="0"/>
              <a:t>.</a:t>
            </a:r>
            <a:endParaRPr lang="ar-SA" sz="4800" dirty="0" smtClean="0"/>
          </a:p>
          <a:p>
            <a:pPr lvl="0" algn="ctr" rtl="1"/>
            <a:r>
              <a:rPr lang="en-US" sz="4800" b="1" dirty="0" smtClean="0"/>
              <a:t>Q1 </a:t>
            </a:r>
            <a:r>
              <a:rPr lang="en-US" sz="4800" b="1" dirty="0"/>
              <a:t>&amp; Q2 (Year 2</a:t>
            </a:r>
            <a:r>
              <a:rPr lang="en-US" sz="4800" b="1" dirty="0" smtClean="0"/>
              <a:t>):</a:t>
            </a:r>
            <a:r>
              <a:rPr lang="en-US" sz="4800" dirty="0" smtClean="0"/>
              <a:t>Officially </a:t>
            </a:r>
            <a:r>
              <a:rPr lang="en-US" sz="4800" dirty="0"/>
              <a:t>launch the product and open the e-commerce store</a:t>
            </a:r>
            <a:r>
              <a:rPr lang="en-US" sz="4800" dirty="0" smtClean="0"/>
              <a:t>.</a:t>
            </a:r>
            <a:endParaRPr lang="ar-SA" sz="4800" dirty="0" smtClean="0"/>
          </a:p>
          <a:p>
            <a:pPr lvl="0" algn="ctr" rtl="1"/>
            <a:r>
              <a:rPr lang="en-US" sz="4800" b="1" dirty="0" smtClean="0"/>
              <a:t>Q3 </a:t>
            </a:r>
            <a:r>
              <a:rPr lang="en-US" sz="4800" b="1" dirty="0"/>
              <a:t>&amp; Q4 (Year 2</a:t>
            </a:r>
            <a:r>
              <a:rPr lang="en-US" sz="4800" b="1" dirty="0" smtClean="0"/>
              <a:t>):</a:t>
            </a:r>
            <a:r>
              <a:rPr lang="en-US" sz="4800" dirty="0" smtClean="0"/>
              <a:t>Expand </a:t>
            </a:r>
            <a:r>
              <a:rPr lang="en-US" sz="4800" dirty="0"/>
              <a:t>marketing efforts and improve technology.</a:t>
            </a:r>
            <a:r>
              <a:rPr lang="ar-SA" sz="4800" dirty="0" smtClean="0"/>
              <a:t>.</a:t>
            </a:r>
            <a:endParaRPr lang="en-US" sz="4400" dirty="0"/>
          </a:p>
        </p:txBody>
      </p:sp>
      <p:sp>
        <p:nvSpPr>
          <p:cNvPr id="12" name="TextBox 12"/>
          <p:cNvSpPr txBox="1"/>
          <p:nvPr/>
        </p:nvSpPr>
        <p:spPr>
          <a:xfrm>
            <a:off x="1648076" y="237306"/>
            <a:ext cx="13647498" cy="1907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17540"/>
              </a:lnSpc>
            </a:pPr>
            <a:r>
              <a:rPr lang="en-US" sz="7700" b="1" dirty="0">
                <a:solidFill>
                  <a:srgbClr val="374936"/>
                </a:solidFill>
                <a:latin typeface="Hagrid Ultra-Bold"/>
                <a:ea typeface="Hagrid Ultra-Bold"/>
                <a:cs typeface="Hagrid Ultra-Bold"/>
                <a:sym typeface="Hagrid Ultra-Bold"/>
                <a:rtl/>
              </a:rPr>
              <a:t>Our growth is strategic</a:t>
            </a:r>
            <a:endParaRPr lang="ar-EG" sz="7700" b="1" dirty="0">
              <a:solidFill>
                <a:srgbClr val="374936"/>
              </a:solidFill>
              <a:latin typeface="Hagrid Ultra-Bold"/>
              <a:ea typeface="Hagrid Ultra-Bold"/>
              <a:cs typeface="Hagrid Ultra-Bold"/>
              <a:sym typeface="Hagrid Ultra-Bold"/>
              <a:rtl/>
            </a:endParaRPr>
          </a:p>
        </p:txBody>
      </p:sp>
    </p:spTree>
    <p:extLst>
      <p:ext uri="{BB962C8B-B14F-4D97-AF65-F5344CB8AC3E}">
        <p14:creationId xmlns:p14="http://schemas.microsoft.com/office/powerpoint/2010/main" val="113618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30511" y="6384486"/>
            <a:ext cx="3112285" cy="4114800"/>
          </a:xfrm>
          <a:custGeom>
            <a:avLst/>
            <a:gdLst/>
            <a:ahLst/>
            <a:cxnLst/>
            <a:rect l="l" t="t" r="r" b="b"/>
            <a:pathLst>
              <a:path w="3112285" h="4114800">
                <a:moveTo>
                  <a:pt x="0" y="0"/>
                </a:moveTo>
                <a:lnTo>
                  <a:pt x="3112285" y="0"/>
                </a:lnTo>
                <a:lnTo>
                  <a:pt x="311228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6051059" y="-527542"/>
            <a:ext cx="3112285" cy="4114800"/>
          </a:xfrm>
          <a:custGeom>
            <a:avLst/>
            <a:gdLst/>
            <a:ahLst/>
            <a:cxnLst/>
            <a:rect l="l" t="t" r="r" b="b"/>
            <a:pathLst>
              <a:path w="3112285" h="4114800">
                <a:moveTo>
                  <a:pt x="3112285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3112285" y="0"/>
                </a:lnTo>
                <a:lnTo>
                  <a:pt x="3112285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972247" y="-4365379"/>
            <a:ext cx="6905236" cy="8730758"/>
          </a:xfrm>
          <a:custGeom>
            <a:avLst/>
            <a:gdLst/>
            <a:ahLst/>
            <a:cxnLst/>
            <a:rect l="l" t="t" r="r" b="b"/>
            <a:pathLst>
              <a:path w="6905236" h="8730758">
                <a:moveTo>
                  <a:pt x="0" y="0"/>
                </a:moveTo>
                <a:lnTo>
                  <a:pt x="6905236" y="0"/>
                </a:lnTo>
                <a:lnTo>
                  <a:pt x="6905236" y="8730758"/>
                </a:lnTo>
                <a:lnTo>
                  <a:pt x="0" y="87307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5295574" y="6384486"/>
            <a:ext cx="6905236" cy="8730758"/>
          </a:xfrm>
          <a:custGeom>
            <a:avLst/>
            <a:gdLst/>
            <a:ahLst/>
            <a:cxnLst/>
            <a:rect l="l" t="t" r="r" b="b"/>
            <a:pathLst>
              <a:path w="6905236" h="8730758">
                <a:moveTo>
                  <a:pt x="6905236" y="8730759"/>
                </a:moveTo>
                <a:lnTo>
                  <a:pt x="0" y="8730759"/>
                </a:lnTo>
                <a:lnTo>
                  <a:pt x="0" y="0"/>
                </a:lnTo>
                <a:lnTo>
                  <a:pt x="6905236" y="0"/>
                </a:lnTo>
                <a:lnTo>
                  <a:pt x="6905236" y="873075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702036" y="4615958"/>
            <a:ext cx="4700224" cy="7200900"/>
          </a:xfrm>
          <a:custGeom>
            <a:avLst/>
            <a:gdLst/>
            <a:ahLst/>
            <a:cxnLst/>
            <a:rect l="l" t="t" r="r" b="b"/>
            <a:pathLst>
              <a:path w="4700224" h="7200900">
                <a:moveTo>
                  <a:pt x="0" y="0"/>
                </a:moveTo>
                <a:lnTo>
                  <a:pt x="4700223" y="0"/>
                </a:lnTo>
                <a:lnTo>
                  <a:pt x="4700223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72839" y="8969428"/>
            <a:ext cx="2479235" cy="2404950"/>
          </a:xfrm>
          <a:custGeom>
            <a:avLst/>
            <a:gdLst/>
            <a:ahLst/>
            <a:cxnLst/>
            <a:rect l="l" t="t" r="r" b="b"/>
            <a:pathLst>
              <a:path w="2479235" h="2404950">
                <a:moveTo>
                  <a:pt x="0" y="0"/>
                </a:moveTo>
                <a:lnTo>
                  <a:pt x="2479235" y="0"/>
                </a:lnTo>
                <a:lnTo>
                  <a:pt x="2479235" y="2404951"/>
                </a:lnTo>
                <a:lnTo>
                  <a:pt x="0" y="24049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349111" y="-1899990"/>
            <a:ext cx="4700224" cy="7200900"/>
          </a:xfrm>
          <a:custGeom>
            <a:avLst/>
            <a:gdLst/>
            <a:ahLst/>
            <a:cxnLst/>
            <a:rect l="l" t="t" r="r" b="b"/>
            <a:pathLst>
              <a:path w="4700224" h="7200900">
                <a:moveTo>
                  <a:pt x="4700224" y="7200900"/>
                </a:moveTo>
                <a:lnTo>
                  <a:pt x="0" y="7200900"/>
                </a:lnTo>
                <a:lnTo>
                  <a:pt x="0" y="0"/>
                </a:lnTo>
                <a:lnTo>
                  <a:pt x="4700224" y="0"/>
                </a:lnTo>
                <a:lnTo>
                  <a:pt x="4700224" y="720090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 flipV="1">
            <a:off x="14444361" y="-1202475"/>
            <a:ext cx="2479235" cy="2404950"/>
          </a:xfrm>
          <a:custGeom>
            <a:avLst/>
            <a:gdLst/>
            <a:ahLst/>
            <a:cxnLst/>
            <a:rect l="l" t="t" r="r" b="b"/>
            <a:pathLst>
              <a:path w="2479235" h="2404950">
                <a:moveTo>
                  <a:pt x="2479234" y="2404950"/>
                </a:moveTo>
                <a:lnTo>
                  <a:pt x="0" y="2404950"/>
                </a:lnTo>
                <a:lnTo>
                  <a:pt x="0" y="0"/>
                </a:lnTo>
                <a:lnTo>
                  <a:pt x="2479234" y="0"/>
                </a:lnTo>
                <a:lnTo>
                  <a:pt x="2479234" y="240495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438400" y="1943100"/>
            <a:ext cx="13538602" cy="81253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rtl="1"/>
            <a:r>
              <a:rPr lang="en-US" sz="4800" dirty="0" smtClean="0"/>
              <a:t>Building a Brand, Not Just a Product Our strategy is to build a high-value, sustainable brand through strategic, quality-driven expansion: </a:t>
            </a:r>
            <a:endParaRPr lang="ar-SA" sz="4800" dirty="0" smtClean="0"/>
          </a:p>
          <a:p>
            <a:pPr marL="685800" lvl="0" indent="-685800" algn="ctr">
              <a:buFont typeface="Arial" pitchFamily="34" charset="0"/>
              <a:buChar char="•"/>
            </a:pPr>
            <a:r>
              <a:rPr lang="en-US" sz="4800" b="1" dirty="0" smtClean="0"/>
              <a:t>Continuous Development</a:t>
            </a:r>
            <a:r>
              <a:rPr lang="en-US" sz="4800" dirty="0" smtClean="0"/>
              <a:t>: Multiple versions of each device with constantly enhanced core components. </a:t>
            </a:r>
            <a:endParaRPr lang="ar-SA" sz="4800" dirty="0" smtClean="0"/>
          </a:p>
          <a:p>
            <a:pPr marL="685800" lvl="0" indent="-685800" algn="ctr">
              <a:buFont typeface="Arial" pitchFamily="34" charset="0"/>
              <a:buChar char="•"/>
            </a:pPr>
            <a:r>
              <a:rPr lang="en-US" sz="4800" b="1" dirty="0" smtClean="0"/>
              <a:t>Quality Standard</a:t>
            </a:r>
            <a:r>
              <a:rPr lang="en-US" sz="4800" dirty="0" smtClean="0"/>
              <a:t>: No device launch until its long-term market viability is fully confirmed.</a:t>
            </a:r>
            <a:endParaRPr lang="ar-SA" sz="4800" dirty="0" smtClean="0"/>
          </a:p>
          <a:p>
            <a:pPr marL="685800" lvl="0" indent="-685800" algn="ctr">
              <a:buFont typeface="Arial" pitchFamily="34" charset="0"/>
              <a:buChar char="•"/>
            </a:pPr>
            <a:r>
              <a:rPr lang="en-US" sz="4800" dirty="0" smtClean="0"/>
              <a:t> </a:t>
            </a:r>
            <a:r>
              <a:rPr lang="en-US" sz="4800" b="1" dirty="0" smtClean="0"/>
              <a:t>Strategic Pace</a:t>
            </a:r>
            <a:r>
              <a:rPr lang="en-US" sz="4800" dirty="0" smtClean="0"/>
              <a:t>: We prioritize </a:t>
            </a:r>
            <a:r>
              <a:rPr lang="en-US" sz="4800" b="1" dirty="0" smtClean="0"/>
              <a:t>Brand Strength</a:t>
            </a:r>
            <a:r>
              <a:rPr lang="en-US" sz="4800" dirty="0" smtClean="0"/>
              <a:t>. A development and testing period of up to two years ensures superior quality over rapid progress.</a:t>
            </a:r>
            <a:endParaRPr lang="en-US" sz="4800" dirty="0"/>
          </a:p>
        </p:txBody>
      </p:sp>
      <p:sp>
        <p:nvSpPr>
          <p:cNvPr id="12" name="TextBox 12"/>
          <p:cNvSpPr txBox="1"/>
          <p:nvPr/>
        </p:nvSpPr>
        <p:spPr>
          <a:xfrm>
            <a:off x="914400" y="-419100"/>
            <a:ext cx="15033961" cy="1907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17540"/>
              </a:lnSpc>
            </a:pPr>
            <a:r>
              <a:rPr lang="en-US" sz="6600" b="1" dirty="0">
                <a:solidFill>
                  <a:srgbClr val="374936"/>
                </a:solidFill>
                <a:latin typeface="Hagrid Ultra-Bold"/>
                <a:ea typeface="Hagrid Ultra-Bold"/>
                <a:cs typeface="Hagrid Ultra-Bold"/>
                <a:sym typeface="Hagrid Ultra-Bold"/>
                <a:rtl/>
              </a:rPr>
              <a:t>Our </a:t>
            </a:r>
            <a:r>
              <a:rPr lang="en-US" sz="6600" b="1" dirty="0" smtClean="0">
                <a:solidFill>
                  <a:srgbClr val="374936"/>
                </a:solidFill>
                <a:latin typeface="Hagrid Ultra-Bold"/>
                <a:ea typeface="Hagrid Ultra-Bold"/>
                <a:cs typeface="Hagrid Ultra-Bold"/>
                <a:sym typeface="Hagrid Ultra-Bold"/>
                <a:rtl/>
              </a:rPr>
              <a:t>Future </a:t>
            </a:r>
            <a:r>
              <a:rPr lang="en-US" sz="6600" b="1" dirty="0">
                <a:solidFill>
                  <a:srgbClr val="374936"/>
                </a:solidFill>
                <a:latin typeface="Hagrid Ultra-Bold"/>
                <a:ea typeface="Hagrid Ultra-Bold"/>
                <a:cs typeface="Hagrid Ultra-Bold"/>
                <a:sym typeface="Hagrid Ultra-Bold"/>
                <a:rtl/>
              </a:rPr>
              <a:t>From Idea to Empire</a:t>
            </a:r>
            <a:endParaRPr lang="ar-EG" sz="6600" b="1" dirty="0">
              <a:solidFill>
                <a:srgbClr val="374936"/>
              </a:solidFill>
              <a:latin typeface="Hagrid Ultra-Bold"/>
              <a:ea typeface="Hagrid Ultra-Bold"/>
              <a:cs typeface="Hagrid Ultra-Bold"/>
              <a:sym typeface="Hagrid Ultra-Bold"/>
              <a:rtl/>
            </a:endParaRPr>
          </a:p>
        </p:txBody>
      </p:sp>
    </p:spTree>
    <p:extLst>
      <p:ext uri="{BB962C8B-B14F-4D97-AF65-F5344CB8AC3E}">
        <p14:creationId xmlns:p14="http://schemas.microsoft.com/office/powerpoint/2010/main" val="159015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30511" y="6384486"/>
            <a:ext cx="3112285" cy="4114800"/>
          </a:xfrm>
          <a:custGeom>
            <a:avLst/>
            <a:gdLst/>
            <a:ahLst/>
            <a:cxnLst/>
            <a:rect l="l" t="t" r="r" b="b"/>
            <a:pathLst>
              <a:path w="3112285" h="4114800">
                <a:moveTo>
                  <a:pt x="0" y="0"/>
                </a:moveTo>
                <a:lnTo>
                  <a:pt x="3112285" y="0"/>
                </a:lnTo>
                <a:lnTo>
                  <a:pt x="311228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6051059" y="-527542"/>
            <a:ext cx="3112285" cy="4114800"/>
          </a:xfrm>
          <a:custGeom>
            <a:avLst/>
            <a:gdLst/>
            <a:ahLst/>
            <a:cxnLst/>
            <a:rect l="l" t="t" r="r" b="b"/>
            <a:pathLst>
              <a:path w="3112285" h="4114800">
                <a:moveTo>
                  <a:pt x="3112285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3112285" y="0"/>
                </a:lnTo>
                <a:lnTo>
                  <a:pt x="3112285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972247" y="-4365379"/>
            <a:ext cx="6905236" cy="8730758"/>
          </a:xfrm>
          <a:custGeom>
            <a:avLst/>
            <a:gdLst/>
            <a:ahLst/>
            <a:cxnLst/>
            <a:rect l="l" t="t" r="r" b="b"/>
            <a:pathLst>
              <a:path w="6905236" h="8730758">
                <a:moveTo>
                  <a:pt x="0" y="0"/>
                </a:moveTo>
                <a:lnTo>
                  <a:pt x="6905236" y="0"/>
                </a:lnTo>
                <a:lnTo>
                  <a:pt x="6905236" y="8730758"/>
                </a:lnTo>
                <a:lnTo>
                  <a:pt x="0" y="87307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5295574" y="6384486"/>
            <a:ext cx="6905236" cy="8730758"/>
          </a:xfrm>
          <a:custGeom>
            <a:avLst/>
            <a:gdLst/>
            <a:ahLst/>
            <a:cxnLst/>
            <a:rect l="l" t="t" r="r" b="b"/>
            <a:pathLst>
              <a:path w="6905236" h="8730758">
                <a:moveTo>
                  <a:pt x="6905236" y="8730759"/>
                </a:moveTo>
                <a:lnTo>
                  <a:pt x="0" y="8730759"/>
                </a:lnTo>
                <a:lnTo>
                  <a:pt x="0" y="0"/>
                </a:lnTo>
                <a:lnTo>
                  <a:pt x="6905236" y="0"/>
                </a:lnTo>
                <a:lnTo>
                  <a:pt x="6905236" y="873075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702036" y="4615958"/>
            <a:ext cx="4700224" cy="7200900"/>
          </a:xfrm>
          <a:custGeom>
            <a:avLst/>
            <a:gdLst/>
            <a:ahLst/>
            <a:cxnLst/>
            <a:rect l="l" t="t" r="r" b="b"/>
            <a:pathLst>
              <a:path w="4700224" h="7200900">
                <a:moveTo>
                  <a:pt x="0" y="0"/>
                </a:moveTo>
                <a:lnTo>
                  <a:pt x="4700223" y="0"/>
                </a:lnTo>
                <a:lnTo>
                  <a:pt x="4700223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72839" y="8969428"/>
            <a:ext cx="2479235" cy="2404950"/>
          </a:xfrm>
          <a:custGeom>
            <a:avLst/>
            <a:gdLst/>
            <a:ahLst/>
            <a:cxnLst/>
            <a:rect l="l" t="t" r="r" b="b"/>
            <a:pathLst>
              <a:path w="2479235" h="2404950">
                <a:moveTo>
                  <a:pt x="0" y="0"/>
                </a:moveTo>
                <a:lnTo>
                  <a:pt x="2479235" y="0"/>
                </a:lnTo>
                <a:lnTo>
                  <a:pt x="2479235" y="2404951"/>
                </a:lnTo>
                <a:lnTo>
                  <a:pt x="0" y="24049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349111" y="-1899990"/>
            <a:ext cx="4700224" cy="7200900"/>
          </a:xfrm>
          <a:custGeom>
            <a:avLst/>
            <a:gdLst/>
            <a:ahLst/>
            <a:cxnLst/>
            <a:rect l="l" t="t" r="r" b="b"/>
            <a:pathLst>
              <a:path w="4700224" h="7200900">
                <a:moveTo>
                  <a:pt x="4700224" y="7200900"/>
                </a:moveTo>
                <a:lnTo>
                  <a:pt x="0" y="7200900"/>
                </a:lnTo>
                <a:lnTo>
                  <a:pt x="0" y="0"/>
                </a:lnTo>
                <a:lnTo>
                  <a:pt x="4700224" y="0"/>
                </a:lnTo>
                <a:lnTo>
                  <a:pt x="4700224" y="720090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 flipV="1">
            <a:off x="14444361" y="-1202475"/>
            <a:ext cx="2479235" cy="2404950"/>
          </a:xfrm>
          <a:custGeom>
            <a:avLst/>
            <a:gdLst/>
            <a:ahLst/>
            <a:cxnLst/>
            <a:rect l="l" t="t" r="r" b="b"/>
            <a:pathLst>
              <a:path w="2479235" h="2404950">
                <a:moveTo>
                  <a:pt x="2479234" y="2404950"/>
                </a:moveTo>
                <a:lnTo>
                  <a:pt x="0" y="2404950"/>
                </a:lnTo>
                <a:lnTo>
                  <a:pt x="0" y="0"/>
                </a:lnTo>
                <a:lnTo>
                  <a:pt x="2479234" y="0"/>
                </a:lnTo>
                <a:lnTo>
                  <a:pt x="2479234" y="240495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743200" y="1866900"/>
            <a:ext cx="13118069" cy="81253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 rtl="1"/>
            <a:r>
              <a:rPr lang="en-US" sz="4800" b="1" dirty="0"/>
              <a:t>Targeted Market </a:t>
            </a:r>
            <a:r>
              <a:rPr lang="en-US" sz="4800" b="1" dirty="0" smtClean="0"/>
              <a:t>Coverage </a:t>
            </a:r>
            <a:endParaRPr lang="ar-SA" sz="4800" b="1" dirty="0" smtClean="0"/>
          </a:p>
          <a:p>
            <a:pPr lvl="0" algn="ctr" rtl="1"/>
            <a:r>
              <a:rPr lang="en-US" sz="4800" dirty="0" smtClean="0"/>
              <a:t>We </a:t>
            </a:r>
            <a:r>
              <a:rPr lang="en-US" sz="4800" dirty="0"/>
              <a:t>aim to cover market demands through a systematic, evolving device rollout that ensures deep market penetration</a:t>
            </a:r>
            <a:r>
              <a:rPr lang="en-US" sz="4800" dirty="0" smtClean="0"/>
              <a:t>:</a:t>
            </a:r>
            <a:endParaRPr lang="ar-SA" sz="4800" dirty="0" smtClean="0"/>
          </a:p>
          <a:p>
            <a:pPr marL="685800" lvl="0" indent="-685800" algn="ctr">
              <a:buFont typeface="Arial" pitchFamily="34" charset="0"/>
              <a:buChar char="•"/>
            </a:pPr>
            <a:r>
              <a:rPr lang="en-US" sz="4800" b="1" dirty="0" smtClean="0"/>
              <a:t>Product </a:t>
            </a:r>
            <a:r>
              <a:rPr lang="en-US" sz="4800" b="1" dirty="0"/>
              <a:t>Scope</a:t>
            </a:r>
            <a:r>
              <a:rPr lang="en-US" sz="4800" dirty="0"/>
              <a:t>: A clear path from hand/forearm devices to advanced devices for the feet, legs, and full body application</a:t>
            </a:r>
            <a:r>
              <a:rPr lang="en-US" sz="4800" dirty="0" smtClean="0"/>
              <a:t>.</a:t>
            </a:r>
            <a:endParaRPr lang="ar-SA" sz="4800" dirty="0" smtClean="0"/>
          </a:p>
          <a:p>
            <a:pPr marL="685800" lvl="0" indent="-685800" algn="ctr">
              <a:buFont typeface="Arial" pitchFamily="34" charset="0"/>
              <a:buChar char="•"/>
            </a:pPr>
            <a:r>
              <a:rPr lang="en-US" sz="4800" b="1" dirty="0" smtClean="0"/>
              <a:t>Ink </a:t>
            </a:r>
            <a:r>
              <a:rPr lang="en-US" sz="4800" b="1" dirty="0"/>
              <a:t>Used</a:t>
            </a:r>
            <a:r>
              <a:rPr lang="en-US" sz="4800" dirty="0"/>
              <a:t>: Henna paste and natural colors</a:t>
            </a:r>
            <a:r>
              <a:rPr lang="en-US" sz="4800" dirty="0" smtClean="0"/>
              <a:t>.</a:t>
            </a:r>
            <a:endParaRPr lang="ar-SA" sz="4800" dirty="0" smtClean="0"/>
          </a:p>
          <a:p>
            <a:pPr marL="685800" lvl="0" indent="-685800" algn="ctr">
              <a:buFont typeface="Arial" pitchFamily="34" charset="0"/>
              <a:buChar char="•"/>
            </a:pPr>
            <a:r>
              <a:rPr lang="en-US" sz="4800" b="1" dirty="0" smtClean="0"/>
              <a:t>Market </a:t>
            </a:r>
            <a:r>
              <a:rPr lang="en-US" sz="4800" b="1" dirty="0"/>
              <a:t>Depth</a:t>
            </a:r>
            <a:r>
              <a:rPr lang="en-US" sz="4800" dirty="0"/>
              <a:t>: This evolving and renewing plan guarantees sustained revenue growth by capturing diverse market segments.</a:t>
            </a:r>
            <a:endParaRPr lang="en-US" sz="4400" dirty="0"/>
          </a:p>
        </p:txBody>
      </p:sp>
      <p:sp>
        <p:nvSpPr>
          <p:cNvPr id="12" name="TextBox 12"/>
          <p:cNvSpPr txBox="1"/>
          <p:nvPr/>
        </p:nvSpPr>
        <p:spPr>
          <a:xfrm>
            <a:off x="1648076" y="-266700"/>
            <a:ext cx="13647498" cy="1907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17540"/>
              </a:lnSpc>
            </a:pPr>
            <a:r>
              <a:rPr lang="en-US" sz="7700" b="1" dirty="0">
                <a:solidFill>
                  <a:srgbClr val="374936"/>
                </a:solidFill>
                <a:latin typeface="Hagrid Ultra-Bold"/>
                <a:ea typeface="Hagrid Ultra-Bold"/>
                <a:cs typeface="Hagrid Ultra-Bold"/>
                <a:sym typeface="Hagrid Ultra-Bold"/>
                <a:rtl/>
              </a:rPr>
              <a:t>Our Products</a:t>
            </a:r>
            <a:endParaRPr lang="ar-EG" sz="7700" b="1" dirty="0">
              <a:solidFill>
                <a:srgbClr val="374936"/>
              </a:solidFill>
              <a:latin typeface="Hagrid Ultra-Bold"/>
              <a:ea typeface="Hagrid Ultra-Bold"/>
              <a:cs typeface="Hagrid Ultra-Bold"/>
              <a:sym typeface="Hagrid Ultra-Bold"/>
              <a:rtl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30511" y="6384486"/>
            <a:ext cx="3112285" cy="4114800"/>
          </a:xfrm>
          <a:custGeom>
            <a:avLst/>
            <a:gdLst/>
            <a:ahLst/>
            <a:cxnLst/>
            <a:rect l="l" t="t" r="r" b="b"/>
            <a:pathLst>
              <a:path w="3112285" h="4114800">
                <a:moveTo>
                  <a:pt x="0" y="0"/>
                </a:moveTo>
                <a:lnTo>
                  <a:pt x="3112285" y="0"/>
                </a:lnTo>
                <a:lnTo>
                  <a:pt x="311228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6051059" y="-527542"/>
            <a:ext cx="3112285" cy="4114800"/>
          </a:xfrm>
          <a:custGeom>
            <a:avLst/>
            <a:gdLst/>
            <a:ahLst/>
            <a:cxnLst/>
            <a:rect l="l" t="t" r="r" b="b"/>
            <a:pathLst>
              <a:path w="3112285" h="4114800">
                <a:moveTo>
                  <a:pt x="3112285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3112285" y="0"/>
                </a:lnTo>
                <a:lnTo>
                  <a:pt x="3112285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972247" y="-4365379"/>
            <a:ext cx="6905236" cy="8730758"/>
          </a:xfrm>
          <a:custGeom>
            <a:avLst/>
            <a:gdLst/>
            <a:ahLst/>
            <a:cxnLst/>
            <a:rect l="l" t="t" r="r" b="b"/>
            <a:pathLst>
              <a:path w="6905236" h="8730758">
                <a:moveTo>
                  <a:pt x="0" y="0"/>
                </a:moveTo>
                <a:lnTo>
                  <a:pt x="6905236" y="0"/>
                </a:lnTo>
                <a:lnTo>
                  <a:pt x="6905236" y="8730758"/>
                </a:lnTo>
                <a:lnTo>
                  <a:pt x="0" y="87307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5295574" y="6384486"/>
            <a:ext cx="6905236" cy="8730758"/>
          </a:xfrm>
          <a:custGeom>
            <a:avLst/>
            <a:gdLst/>
            <a:ahLst/>
            <a:cxnLst/>
            <a:rect l="l" t="t" r="r" b="b"/>
            <a:pathLst>
              <a:path w="6905236" h="8730758">
                <a:moveTo>
                  <a:pt x="6905236" y="8730759"/>
                </a:moveTo>
                <a:lnTo>
                  <a:pt x="0" y="8730759"/>
                </a:lnTo>
                <a:lnTo>
                  <a:pt x="0" y="0"/>
                </a:lnTo>
                <a:lnTo>
                  <a:pt x="6905236" y="0"/>
                </a:lnTo>
                <a:lnTo>
                  <a:pt x="6905236" y="873075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702036" y="4615958"/>
            <a:ext cx="4700224" cy="7200900"/>
          </a:xfrm>
          <a:custGeom>
            <a:avLst/>
            <a:gdLst/>
            <a:ahLst/>
            <a:cxnLst/>
            <a:rect l="l" t="t" r="r" b="b"/>
            <a:pathLst>
              <a:path w="4700224" h="7200900">
                <a:moveTo>
                  <a:pt x="0" y="0"/>
                </a:moveTo>
                <a:lnTo>
                  <a:pt x="4700223" y="0"/>
                </a:lnTo>
                <a:lnTo>
                  <a:pt x="4700223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72839" y="8969428"/>
            <a:ext cx="2479235" cy="2404950"/>
          </a:xfrm>
          <a:custGeom>
            <a:avLst/>
            <a:gdLst/>
            <a:ahLst/>
            <a:cxnLst/>
            <a:rect l="l" t="t" r="r" b="b"/>
            <a:pathLst>
              <a:path w="2479235" h="2404950">
                <a:moveTo>
                  <a:pt x="0" y="0"/>
                </a:moveTo>
                <a:lnTo>
                  <a:pt x="2479235" y="0"/>
                </a:lnTo>
                <a:lnTo>
                  <a:pt x="2479235" y="2404951"/>
                </a:lnTo>
                <a:lnTo>
                  <a:pt x="0" y="24049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5187976" y="-1524000"/>
            <a:ext cx="4700224" cy="7200900"/>
          </a:xfrm>
          <a:custGeom>
            <a:avLst/>
            <a:gdLst/>
            <a:ahLst/>
            <a:cxnLst/>
            <a:rect l="l" t="t" r="r" b="b"/>
            <a:pathLst>
              <a:path w="4700224" h="7200900">
                <a:moveTo>
                  <a:pt x="4700224" y="7200900"/>
                </a:moveTo>
                <a:lnTo>
                  <a:pt x="0" y="7200900"/>
                </a:lnTo>
                <a:lnTo>
                  <a:pt x="0" y="0"/>
                </a:lnTo>
                <a:lnTo>
                  <a:pt x="4700224" y="0"/>
                </a:lnTo>
                <a:lnTo>
                  <a:pt x="4700224" y="720090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 flipV="1">
            <a:off x="14444361" y="-1202475"/>
            <a:ext cx="2479235" cy="2404950"/>
          </a:xfrm>
          <a:custGeom>
            <a:avLst/>
            <a:gdLst/>
            <a:ahLst/>
            <a:cxnLst/>
            <a:rect l="l" t="t" r="r" b="b"/>
            <a:pathLst>
              <a:path w="2479235" h="2404950">
                <a:moveTo>
                  <a:pt x="2479234" y="2404950"/>
                </a:moveTo>
                <a:lnTo>
                  <a:pt x="0" y="2404950"/>
                </a:lnTo>
                <a:lnTo>
                  <a:pt x="0" y="0"/>
                </a:lnTo>
                <a:lnTo>
                  <a:pt x="2479234" y="0"/>
                </a:lnTo>
                <a:lnTo>
                  <a:pt x="2479234" y="240495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028115" y="3727252"/>
            <a:ext cx="14022944" cy="5601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5200" dirty="0"/>
              <a:t>We present a carefully considered opportunity to recoup your capital in a short timeframe, with future expansions projected to be funded entirely by profits.</a:t>
            </a:r>
          </a:p>
          <a:p>
            <a:pPr algn="ctr"/>
            <a:r>
              <a:rPr lang="en-US" sz="5200" dirty="0" smtClean="0"/>
              <a:t>•Optimistic </a:t>
            </a:r>
            <a:r>
              <a:rPr lang="en-US" sz="5200" dirty="0"/>
              <a:t>Scenario: Capital returned in 2-3 years.</a:t>
            </a:r>
          </a:p>
          <a:p>
            <a:pPr algn="ctr"/>
            <a:r>
              <a:rPr lang="en-US" sz="5200" dirty="0" smtClean="0"/>
              <a:t>•Conservative </a:t>
            </a:r>
            <a:r>
              <a:rPr lang="en-US" sz="5200" dirty="0"/>
              <a:t>Scenario: Capital returned in 4-6 years</a:t>
            </a:r>
            <a:r>
              <a:rPr lang="en-US" sz="5200" dirty="0" smtClean="0"/>
              <a:t>.</a:t>
            </a:r>
            <a:endParaRPr lang="en-US" sz="5200" dirty="0"/>
          </a:p>
        </p:txBody>
      </p:sp>
      <p:sp>
        <p:nvSpPr>
          <p:cNvPr id="11" name="TextBox 11"/>
          <p:cNvSpPr txBox="1"/>
          <p:nvPr/>
        </p:nvSpPr>
        <p:spPr>
          <a:xfrm>
            <a:off x="381000" y="692729"/>
            <a:ext cx="16297965" cy="19361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17540"/>
              </a:lnSpc>
            </a:pPr>
            <a:r>
              <a:rPr lang="en-US" sz="7700" b="1" dirty="0" smtClean="0"/>
              <a:t>A </a:t>
            </a:r>
            <a:r>
              <a:rPr lang="en-US" sz="7700" b="1" dirty="0"/>
              <a:t>Partnership for Shared </a:t>
            </a:r>
            <a:r>
              <a:rPr lang="en-US" sz="7700" b="1" dirty="0" smtClean="0"/>
              <a:t>Success</a:t>
            </a:r>
            <a:endParaRPr lang="ar-EG" sz="7700" b="1" dirty="0">
              <a:solidFill>
                <a:srgbClr val="374936"/>
              </a:solidFill>
              <a:latin typeface="Hagrid Ultra-Bold"/>
              <a:ea typeface="Hagrid Ultra-Bold"/>
              <a:cs typeface="Hagrid Ultra-Bold"/>
              <a:sym typeface="Hagrid Ultra-Bold"/>
              <a:rtl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30511" y="6384486"/>
            <a:ext cx="3112285" cy="4114800"/>
          </a:xfrm>
          <a:custGeom>
            <a:avLst/>
            <a:gdLst/>
            <a:ahLst/>
            <a:cxnLst/>
            <a:rect l="l" t="t" r="r" b="b"/>
            <a:pathLst>
              <a:path w="3112285" h="4114800">
                <a:moveTo>
                  <a:pt x="0" y="0"/>
                </a:moveTo>
                <a:lnTo>
                  <a:pt x="3112285" y="0"/>
                </a:lnTo>
                <a:lnTo>
                  <a:pt x="311228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6051059" y="-527542"/>
            <a:ext cx="3112285" cy="4114800"/>
          </a:xfrm>
          <a:custGeom>
            <a:avLst/>
            <a:gdLst/>
            <a:ahLst/>
            <a:cxnLst/>
            <a:rect l="l" t="t" r="r" b="b"/>
            <a:pathLst>
              <a:path w="3112285" h="4114800">
                <a:moveTo>
                  <a:pt x="3112285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3112285" y="0"/>
                </a:lnTo>
                <a:lnTo>
                  <a:pt x="3112285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972247" y="-4365379"/>
            <a:ext cx="6905236" cy="8730758"/>
          </a:xfrm>
          <a:custGeom>
            <a:avLst/>
            <a:gdLst/>
            <a:ahLst/>
            <a:cxnLst/>
            <a:rect l="l" t="t" r="r" b="b"/>
            <a:pathLst>
              <a:path w="6905236" h="8730758">
                <a:moveTo>
                  <a:pt x="0" y="0"/>
                </a:moveTo>
                <a:lnTo>
                  <a:pt x="6905236" y="0"/>
                </a:lnTo>
                <a:lnTo>
                  <a:pt x="6905236" y="8730758"/>
                </a:lnTo>
                <a:lnTo>
                  <a:pt x="0" y="87307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5295574" y="6384486"/>
            <a:ext cx="6905236" cy="8730758"/>
          </a:xfrm>
          <a:custGeom>
            <a:avLst/>
            <a:gdLst/>
            <a:ahLst/>
            <a:cxnLst/>
            <a:rect l="l" t="t" r="r" b="b"/>
            <a:pathLst>
              <a:path w="6905236" h="8730758">
                <a:moveTo>
                  <a:pt x="6905236" y="8730759"/>
                </a:moveTo>
                <a:lnTo>
                  <a:pt x="0" y="8730759"/>
                </a:lnTo>
                <a:lnTo>
                  <a:pt x="0" y="0"/>
                </a:lnTo>
                <a:lnTo>
                  <a:pt x="6905236" y="0"/>
                </a:lnTo>
                <a:lnTo>
                  <a:pt x="6905236" y="873075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702036" y="4615958"/>
            <a:ext cx="4700224" cy="7200900"/>
          </a:xfrm>
          <a:custGeom>
            <a:avLst/>
            <a:gdLst/>
            <a:ahLst/>
            <a:cxnLst/>
            <a:rect l="l" t="t" r="r" b="b"/>
            <a:pathLst>
              <a:path w="4700224" h="7200900">
                <a:moveTo>
                  <a:pt x="0" y="0"/>
                </a:moveTo>
                <a:lnTo>
                  <a:pt x="4700223" y="0"/>
                </a:lnTo>
                <a:lnTo>
                  <a:pt x="4700223" y="7200900"/>
                </a:lnTo>
                <a:lnTo>
                  <a:pt x="0" y="72009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72839" y="8969428"/>
            <a:ext cx="2479235" cy="2404950"/>
          </a:xfrm>
          <a:custGeom>
            <a:avLst/>
            <a:gdLst/>
            <a:ahLst/>
            <a:cxnLst/>
            <a:rect l="l" t="t" r="r" b="b"/>
            <a:pathLst>
              <a:path w="2479235" h="2404950">
                <a:moveTo>
                  <a:pt x="0" y="0"/>
                </a:moveTo>
                <a:lnTo>
                  <a:pt x="2479235" y="0"/>
                </a:lnTo>
                <a:lnTo>
                  <a:pt x="2479235" y="2404951"/>
                </a:lnTo>
                <a:lnTo>
                  <a:pt x="0" y="24049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14349111" y="-1899990"/>
            <a:ext cx="4700224" cy="7200900"/>
          </a:xfrm>
          <a:custGeom>
            <a:avLst/>
            <a:gdLst/>
            <a:ahLst/>
            <a:cxnLst/>
            <a:rect l="l" t="t" r="r" b="b"/>
            <a:pathLst>
              <a:path w="4700224" h="7200900">
                <a:moveTo>
                  <a:pt x="4700224" y="7200900"/>
                </a:moveTo>
                <a:lnTo>
                  <a:pt x="0" y="7200900"/>
                </a:lnTo>
                <a:lnTo>
                  <a:pt x="0" y="0"/>
                </a:lnTo>
                <a:lnTo>
                  <a:pt x="4700224" y="0"/>
                </a:lnTo>
                <a:lnTo>
                  <a:pt x="4700224" y="720090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H="1" flipV="1">
            <a:off x="14444361" y="-1202475"/>
            <a:ext cx="2479235" cy="2404950"/>
          </a:xfrm>
          <a:custGeom>
            <a:avLst/>
            <a:gdLst/>
            <a:ahLst/>
            <a:cxnLst/>
            <a:rect l="l" t="t" r="r" b="b"/>
            <a:pathLst>
              <a:path w="2479235" h="2404950">
                <a:moveTo>
                  <a:pt x="2479234" y="2404950"/>
                </a:moveTo>
                <a:lnTo>
                  <a:pt x="0" y="2404950"/>
                </a:lnTo>
                <a:lnTo>
                  <a:pt x="0" y="0"/>
                </a:lnTo>
                <a:lnTo>
                  <a:pt x="2479234" y="0"/>
                </a:lnTo>
                <a:lnTo>
                  <a:pt x="2479234" y="240495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181774" y="3429831"/>
            <a:ext cx="14048826" cy="66479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/>
            <a:r>
              <a:rPr lang="en-US" sz="5400" b="1" dirty="0"/>
              <a:t>"The Henna Printer" </a:t>
            </a:r>
            <a:r>
              <a:rPr lang="en-US" sz="5400" dirty="0"/>
              <a:t>is a project that combines innovation, growing demand, safety, and profitability. It's an opportunity to invest in the future of a traditional art with a modern </a:t>
            </a:r>
            <a:r>
              <a:rPr lang="en-US" sz="5400" dirty="0" smtClean="0"/>
              <a:t>twist. </a:t>
            </a:r>
            <a:endParaRPr lang="ar-SA" sz="5400" dirty="0" smtClean="0"/>
          </a:p>
          <a:p>
            <a:pPr algn="ctr" rtl="1"/>
            <a:r>
              <a:rPr lang="en-US" sz="5400" b="1" dirty="0"/>
              <a:t>Are</a:t>
            </a:r>
            <a:r>
              <a:rPr lang="en-US" sz="5400" b="1" dirty="0" smtClean="0"/>
              <a:t> </a:t>
            </a:r>
            <a:r>
              <a:rPr lang="en-US" sz="5400" b="1" dirty="0"/>
              <a:t>you ready to be a part of this revolution</a:t>
            </a:r>
            <a:r>
              <a:rPr lang="en-US" sz="5400" b="1" dirty="0" smtClean="0"/>
              <a:t>?</a:t>
            </a:r>
            <a:endParaRPr lang="ar-SA" sz="5400" b="1" dirty="0" smtClean="0"/>
          </a:p>
          <a:p>
            <a:pPr algn="ctr" rtl="1"/>
            <a:r>
              <a:rPr lang="en-US" sz="5400" dirty="0" smtClean="0"/>
              <a:t>Contact</a:t>
            </a:r>
            <a:endParaRPr lang="ar-SA" sz="5400" dirty="0" smtClean="0"/>
          </a:p>
          <a:p>
            <a:pPr algn="ctr" rtl="1"/>
            <a:r>
              <a:rPr lang="en-US" sz="5400" dirty="0" smtClean="0"/>
              <a:t>Email</a:t>
            </a:r>
            <a:r>
              <a:rPr lang="en-US" sz="5400" dirty="0"/>
              <a:t>: </a:t>
            </a:r>
            <a:r>
              <a:rPr lang="en-US" sz="5400" dirty="0" smtClean="0">
                <a:hlinkClick r:id="rId10"/>
              </a:rPr>
              <a:t>trlivhp@gmail.com</a:t>
            </a:r>
            <a:endParaRPr lang="ar-SA" sz="5400" dirty="0" smtClean="0"/>
          </a:p>
          <a:p>
            <a:pPr algn="ctr" rtl="1"/>
            <a:r>
              <a:rPr lang="en-US" sz="5400" dirty="0" smtClean="0"/>
              <a:t>Phone</a:t>
            </a:r>
            <a:r>
              <a:rPr lang="en-US" sz="5400" dirty="0"/>
              <a:t>: +966503282954</a:t>
            </a:r>
            <a:endParaRPr lang="en-US" sz="4800" dirty="0">
              <a:solidFill>
                <a:srgbClr val="374936"/>
              </a:solidFill>
              <a:latin typeface="HS Ishraq"/>
              <a:ea typeface="HS Ishraq"/>
              <a:cs typeface="HS Ishraq"/>
              <a:sym typeface="HS Ishraq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914925" y="536477"/>
            <a:ext cx="14582524" cy="19867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rtl="1">
              <a:lnSpc>
                <a:spcPts val="17540"/>
              </a:lnSpc>
            </a:pPr>
            <a:r>
              <a:rPr lang="en-US" sz="10400" b="1" dirty="0">
                <a:solidFill>
                  <a:srgbClr val="374936"/>
                </a:solidFill>
                <a:latin typeface="Hagrid Ultra-Bold"/>
                <a:ea typeface="Hagrid Ultra-Bold"/>
                <a:cs typeface="Hagrid Ultra-Bold"/>
                <a:sym typeface="Hagrid Ultra-Bold"/>
                <a:rtl/>
              </a:rPr>
              <a:t>Let's build </a:t>
            </a:r>
            <a:r>
              <a:rPr lang="en-US" sz="10400" b="1" dirty="0" smtClean="0">
                <a:solidFill>
                  <a:srgbClr val="374936"/>
                </a:solidFill>
                <a:latin typeface="Hagrid Ultra-Bold"/>
                <a:ea typeface="Hagrid Ultra-Bold"/>
                <a:cs typeface="Hagrid Ultra-Bold"/>
                <a:sym typeface="Hagrid Ultra-Bold"/>
                <a:rtl/>
              </a:rPr>
              <a:t>together</a:t>
            </a:r>
            <a:endParaRPr lang="ar-EG" sz="10400" b="1" dirty="0">
              <a:solidFill>
                <a:srgbClr val="374936"/>
              </a:solidFill>
              <a:latin typeface="Hagrid Ultra-Bold"/>
              <a:ea typeface="Hagrid Ultra-Bold"/>
              <a:cs typeface="Hagrid Ultra-Bold"/>
              <a:sym typeface="Hagrid Ultra-Bold"/>
              <a:rtl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30511" y="6384486"/>
            <a:ext cx="3112285" cy="4114800"/>
          </a:xfrm>
          <a:custGeom>
            <a:avLst/>
            <a:gdLst/>
            <a:ahLst/>
            <a:cxnLst/>
            <a:rect l="l" t="t" r="r" b="b"/>
            <a:pathLst>
              <a:path w="3112285" h="4114800">
                <a:moveTo>
                  <a:pt x="0" y="0"/>
                </a:moveTo>
                <a:lnTo>
                  <a:pt x="3112285" y="0"/>
                </a:lnTo>
                <a:lnTo>
                  <a:pt x="311228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 flipV="1">
            <a:off x="16051059" y="-527542"/>
            <a:ext cx="3112285" cy="4114800"/>
          </a:xfrm>
          <a:custGeom>
            <a:avLst/>
            <a:gdLst/>
            <a:ahLst/>
            <a:cxnLst/>
            <a:rect l="l" t="t" r="r" b="b"/>
            <a:pathLst>
              <a:path w="3112285" h="4114800">
                <a:moveTo>
                  <a:pt x="3112285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3112285" y="0"/>
                </a:lnTo>
                <a:lnTo>
                  <a:pt x="3112285" y="411480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3972247" y="-4365379"/>
            <a:ext cx="6905236" cy="8730758"/>
          </a:xfrm>
          <a:custGeom>
            <a:avLst/>
            <a:gdLst/>
            <a:ahLst/>
            <a:cxnLst/>
            <a:rect l="l" t="t" r="r" b="b"/>
            <a:pathLst>
              <a:path w="6905236" h="8730758">
                <a:moveTo>
                  <a:pt x="0" y="0"/>
                </a:moveTo>
                <a:lnTo>
                  <a:pt x="6905236" y="0"/>
                </a:lnTo>
                <a:lnTo>
                  <a:pt x="6905236" y="8730758"/>
                </a:lnTo>
                <a:lnTo>
                  <a:pt x="0" y="87307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15295574" y="6384486"/>
            <a:ext cx="6905236" cy="8730758"/>
          </a:xfrm>
          <a:custGeom>
            <a:avLst/>
            <a:gdLst/>
            <a:ahLst/>
            <a:cxnLst/>
            <a:rect l="l" t="t" r="r" b="b"/>
            <a:pathLst>
              <a:path w="6905236" h="8730758">
                <a:moveTo>
                  <a:pt x="6905236" y="8730759"/>
                </a:moveTo>
                <a:lnTo>
                  <a:pt x="0" y="8730759"/>
                </a:lnTo>
                <a:lnTo>
                  <a:pt x="0" y="0"/>
                </a:lnTo>
                <a:lnTo>
                  <a:pt x="6905236" y="0"/>
                </a:lnTo>
                <a:lnTo>
                  <a:pt x="6905236" y="8730759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593735" y="3431069"/>
            <a:ext cx="11100530" cy="2445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rtl="1">
              <a:lnSpc>
                <a:spcPts val="20860"/>
              </a:lnSpc>
            </a:pPr>
            <a:r>
              <a:rPr lang="en-US" sz="14900" b="1" dirty="0">
                <a:solidFill>
                  <a:srgbClr val="374936"/>
                </a:solidFill>
                <a:latin typeface="Hagrid Ultra-Bold"/>
                <a:ea typeface="Hagrid Ultra-Bold"/>
                <a:cs typeface="Hagrid Ultra-Bold"/>
                <a:sym typeface="Hagrid Ultra-Bold"/>
                <a:rtl/>
              </a:rPr>
              <a:t>Thank you.</a:t>
            </a:r>
            <a:endParaRPr lang="ar-EG" sz="14900" b="1" dirty="0">
              <a:solidFill>
                <a:srgbClr val="374936"/>
              </a:solidFill>
              <a:latin typeface="Hagrid Ultra-Bold"/>
              <a:ea typeface="Hagrid Ultra-Bold"/>
              <a:cs typeface="Hagrid Ultra-Bold"/>
              <a:sym typeface="Hagrid Ultra-Bold"/>
              <a:rtl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6138</TotalTime>
  <Words>863</Words>
  <Application>Microsoft Office PowerPoint</Application>
  <PresentationFormat>Custom</PresentationFormat>
  <Paragraphs>69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Hagrid Ultra-Bold</vt:lpstr>
      <vt:lpstr>HS Ishraq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45</cp:revision>
  <dcterms:created xsi:type="dcterms:W3CDTF">2006-08-16T00:00:00Z</dcterms:created>
  <dcterms:modified xsi:type="dcterms:W3CDTF">2025-10-19T13:49:20Z</dcterms:modified>
  <dc:identifier>DAGwcJISPzk</dc:identifier>
</cp:coreProperties>
</file>