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82" r:id="rId5"/>
    <p:sldId id="260" r:id="rId6"/>
    <p:sldId id="261" r:id="rId7"/>
    <p:sldId id="262" r:id="rId8"/>
    <p:sldId id="268" r:id="rId9"/>
    <p:sldId id="266" r:id="rId10"/>
    <p:sldId id="280" r:id="rId11"/>
    <p:sldId id="270" r:id="rId12"/>
    <p:sldId id="281" r:id="rId13"/>
    <p:sldId id="264" r:id="rId14"/>
    <p:sldId id="269" r:id="rId15"/>
  </p:sldIdLst>
  <p:sldSz cx="12192000" cy="6858000"/>
  <p:notesSz cx="6858000" cy="9144000"/>
  <p:embeddedFontLst>
    <p:embeddedFont>
      <p:font typeface="DIN" panose="020B0604020202020204" charset="0"/>
      <p:regular r:id="rId16"/>
      <p:bold r:id="rId17"/>
    </p:embeddedFont>
    <p:embeddedFont>
      <p:font typeface="DIN Black" panose="02020500000000000000"/>
      <p:bold r:id="rId18"/>
    </p:embeddedFont>
    <p:embeddedFont>
      <p:font typeface="DIN Light" panose="02020500000000000000"/>
      <p:regular r:id="rId19"/>
    </p:embeddedFont>
    <p:embeddedFont>
      <p:font typeface="DIN-MEDIUM" panose="020B0604020202020204" charset="0"/>
      <p:regular r:id="rId20"/>
      <p:bold r:id="rId21"/>
    </p:embeddedFont>
    <p:embeddedFont>
      <p:font typeface="Gelion Medium" panose="020B0604020202020204" charset="0"/>
      <p:regular r:id="rId22"/>
    </p:embeddedFont>
    <p:embeddedFont>
      <p:font typeface="Gelion Regular" panose="020B0604020202020204" charset="0"/>
      <p:regular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>
      <a:defRPr lang="en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669E"/>
    <a:srgbClr val="DF443A"/>
    <a:srgbClr val="FF7F29"/>
    <a:srgbClr val="6B99BB"/>
    <a:srgbClr val="393A5B"/>
    <a:srgbClr val="00B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79D23-96CB-4FE5-A415-2EB92A4F8730}" v="35" dt="2025-09-18T03:20:34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78"/>
    <p:restoredTop sz="96405"/>
  </p:normalViewPr>
  <p:slideViewPr>
    <p:cSldViewPr snapToGrid="0">
      <p:cViewPr varScale="1">
        <p:scale>
          <a:sx n="91" d="100"/>
          <a:sy n="91" d="100"/>
        </p:scale>
        <p:origin x="139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 alenezi" userId="20eefd04eb716be7" providerId="LiveId" clId="{63648902-05F7-4794-A2CC-B975323C091F}"/>
    <pc:docChg chg="undo custSel addSld delSld modSld sldOrd">
      <pc:chgData name="mohammed alenezi" userId="20eefd04eb716be7" providerId="LiveId" clId="{63648902-05F7-4794-A2CC-B975323C091F}" dt="2025-09-21T03:24:01.263" v="757" actId="478"/>
      <pc:docMkLst>
        <pc:docMk/>
      </pc:docMkLst>
      <pc:sldChg chg="modSp mod">
        <pc:chgData name="mohammed alenezi" userId="20eefd04eb716be7" providerId="LiveId" clId="{63648902-05F7-4794-A2CC-B975323C091F}" dt="2025-09-18T03:15:35.205" v="744" actId="207"/>
        <pc:sldMkLst>
          <pc:docMk/>
          <pc:sldMk cId="2986016595" sldId="257"/>
        </pc:sldMkLst>
        <pc:spChg chg="mod">
          <ac:chgData name="mohammed alenezi" userId="20eefd04eb716be7" providerId="LiveId" clId="{63648902-05F7-4794-A2CC-B975323C091F}" dt="2025-09-18T03:15:35.205" v="744" actId="207"/>
          <ac:spMkLst>
            <pc:docMk/>
            <pc:sldMk cId="2986016595" sldId="257"/>
            <ac:spMk id="3" creationId="{13D30747-D90A-DD9C-D43F-30CB5C2CA056}"/>
          </ac:spMkLst>
        </pc:spChg>
      </pc:sldChg>
      <pc:sldChg chg="modSp mod">
        <pc:chgData name="mohammed alenezi" userId="20eefd04eb716be7" providerId="LiveId" clId="{63648902-05F7-4794-A2CC-B975323C091F}" dt="2025-09-18T03:20:40.932" v="747" actId="404"/>
        <pc:sldMkLst>
          <pc:docMk/>
          <pc:sldMk cId="677867355" sldId="258"/>
        </pc:sldMkLst>
        <pc:spChg chg="mod">
          <ac:chgData name="mohammed alenezi" userId="20eefd04eb716be7" providerId="LiveId" clId="{63648902-05F7-4794-A2CC-B975323C091F}" dt="2025-09-18T03:20:40.932" v="747" actId="404"/>
          <ac:spMkLst>
            <pc:docMk/>
            <pc:sldMk cId="677867355" sldId="258"/>
            <ac:spMk id="6" creationId="{B6910462-54E7-40C7-841D-6E950DDC7C9E}"/>
          </ac:spMkLst>
        </pc:spChg>
        <pc:spChg chg="mod">
          <ac:chgData name="mohammed alenezi" userId="20eefd04eb716be7" providerId="LiveId" clId="{63648902-05F7-4794-A2CC-B975323C091F}" dt="2025-09-16T17:01:21.555" v="28" actId="20577"/>
          <ac:spMkLst>
            <pc:docMk/>
            <pc:sldMk cId="677867355" sldId="258"/>
            <ac:spMk id="21" creationId="{F245A677-FDB3-9D63-DFF8-59D87F8371C2}"/>
          </ac:spMkLst>
        </pc:spChg>
      </pc:sldChg>
      <pc:sldChg chg="modSp mod">
        <pc:chgData name="mohammed alenezi" userId="20eefd04eb716be7" providerId="LiveId" clId="{63648902-05F7-4794-A2CC-B975323C091F}" dt="2025-09-16T18:54:00.705" v="572" actId="20577"/>
        <pc:sldMkLst>
          <pc:docMk/>
          <pc:sldMk cId="3785050826" sldId="261"/>
        </pc:sldMkLst>
        <pc:spChg chg="mod">
          <ac:chgData name="mohammed alenezi" userId="20eefd04eb716be7" providerId="LiveId" clId="{63648902-05F7-4794-A2CC-B975323C091F}" dt="2025-09-16T17:18:39.907" v="179" actId="1076"/>
          <ac:spMkLst>
            <pc:docMk/>
            <pc:sldMk cId="3785050826" sldId="261"/>
            <ac:spMk id="2" creationId="{E58E275D-BAB9-8818-CE68-639F9D011D03}"/>
          </ac:spMkLst>
        </pc:spChg>
        <pc:spChg chg="mod">
          <ac:chgData name="mohammed alenezi" userId="20eefd04eb716be7" providerId="LiveId" clId="{63648902-05F7-4794-A2CC-B975323C091F}" dt="2025-09-16T17:14:04.799" v="96" actId="20577"/>
          <ac:spMkLst>
            <pc:docMk/>
            <pc:sldMk cId="3785050826" sldId="261"/>
            <ac:spMk id="40" creationId="{517D7199-1FA1-FD86-35CB-82B2716C5DEC}"/>
          </ac:spMkLst>
        </pc:spChg>
        <pc:spChg chg="mod">
          <ac:chgData name="mohammed alenezi" userId="20eefd04eb716be7" providerId="LiveId" clId="{63648902-05F7-4794-A2CC-B975323C091F}" dt="2025-09-16T18:54:00.705" v="572" actId="20577"/>
          <ac:spMkLst>
            <pc:docMk/>
            <pc:sldMk cId="3785050826" sldId="261"/>
            <ac:spMk id="68" creationId="{09AFC7F5-AF9D-BAB5-FB8D-28FF50C3898F}"/>
          </ac:spMkLst>
        </pc:spChg>
      </pc:sldChg>
      <pc:sldChg chg="addSp delSp modSp mod">
        <pc:chgData name="mohammed alenezi" userId="20eefd04eb716be7" providerId="LiveId" clId="{63648902-05F7-4794-A2CC-B975323C091F}" dt="2025-09-16T17:28:02.705" v="316" actId="20577"/>
        <pc:sldMkLst>
          <pc:docMk/>
          <pc:sldMk cId="3306141222" sldId="262"/>
        </pc:sldMkLst>
        <pc:grpChg chg="mod">
          <ac:chgData name="mohammed alenezi" userId="20eefd04eb716be7" providerId="LiveId" clId="{63648902-05F7-4794-A2CC-B975323C091F}" dt="2025-09-16T17:22:50.297" v="287" actId="14100"/>
          <ac:grpSpMkLst>
            <pc:docMk/>
            <pc:sldMk cId="3306141222" sldId="262"/>
            <ac:grpSpMk id="24" creationId="{36B116EC-D2AB-82B6-77FE-1FB29A01CA34}"/>
          </ac:grpSpMkLst>
        </pc:grpChg>
        <pc:graphicFrameChg chg="mod modGraphic">
          <ac:chgData name="mohammed alenezi" userId="20eefd04eb716be7" providerId="LiveId" clId="{63648902-05F7-4794-A2CC-B975323C091F}" dt="2025-09-16T17:28:02.705" v="316" actId="20577"/>
          <ac:graphicFrameMkLst>
            <pc:docMk/>
            <pc:sldMk cId="3306141222" sldId="262"/>
            <ac:graphicFrameMk id="46" creationId="{F604A754-220C-7EEA-BB0D-5B54C5683581}"/>
          </ac:graphicFrameMkLst>
        </pc:graphicFrameChg>
        <pc:picChg chg="add mod">
          <ac:chgData name="mohammed alenezi" userId="20eefd04eb716be7" providerId="LiveId" clId="{63648902-05F7-4794-A2CC-B975323C091F}" dt="2025-09-16T17:23:12.673" v="293" actId="1076"/>
          <ac:picMkLst>
            <pc:docMk/>
            <pc:sldMk cId="3306141222" sldId="262"/>
            <ac:picMk id="25" creationId="{433941BF-A209-984B-8410-0E12AEB17A99}"/>
          </ac:picMkLst>
        </pc:picChg>
        <pc:picChg chg="add mod">
          <ac:chgData name="mohammed alenezi" userId="20eefd04eb716be7" providerId="LiveId" clId="{63648902-05F7-4794-A2CC-B975323C091F}" dt="2025-09-16T17:23:23.840" v="297" actId="1076"/>
          <ac:picMkLst>
            <pc:docMk/>
            <pc:sldMk cId="3306141222" sldId="262"/>
            <ac:picMk id="26" creationId="{C4755DC2-F261-C1AD-E74F-589A2B15BA26}"/>
          </ac:picMkLst>
        </pc:picChg>
        <pc:picChg chg="add mod">
          <ac:chgData name="mohammed alenezi" userId="20eefd04eb716be7" providerId="LiveId" clId="{63648902-05F7-4794-A2CC-B975323C091F}" dt="2025-09-16T17:23:28.062" v="299" actId="1076"/>
          <ac:picMkLst>
            <pc:docMk/>
            <pc:sldMk cId="3306141222" sldId="262"/>
            <ac:picMk id="27" creationId="{FA6B7C19-7F03-2DDA-B3CA-EA1D0B7C79D5}"/>
          </ac:picMkLst>
        </pc:picChg>
        <pc:picChg chg="add mod">
          <ac:chgData name="mohammed alenezi" userId="20eefd04eb716be7" providerId="LiveId" clId="{63648902-05F7-4794-A2CC-B975323C091F}" dt="2025-09-16T17:23:34.351" v="301" actId="1076"/>
          <ac:picMkLst>
            <pc:docMk/>
            <pc:sldMk cId="3306141222" sldId="262"/>
            <ac:picMk id="28" creationId="{5BAE9C58-66A9-1AEF-8D1B-02A217EBF0DD}"/>
          </ac:picMkLst>
        </pc:picChg>
      </pc:sldChg>
      <pc:sldChg chg="addSp delSp modSp mod">
        <pc:chgData name="mohammed alenezi" userId="20eefd04eb716be7" providerId="LiveId" clId="{63648902-05F7-4794-A2CC-B975323C091F}" dt="2025-09-21T03:24:01.263" v="757" actId="478"/>
        <pc:sldMkLst>
          <pc:docMk/>
          <pc:sldMk cId="588257336" sldId="264"/>
        </pc:sldMkLst>
        <pc:spChg chg="mod">
          <ac:chgData name="mohammed alenezi" userId="20eefd04eb716be7" providerId="LiveId" clId="{63648902-05F7-4794-A2CC-B975323C091F}" dt="2025-09-16T17:33:12.985" v="327" actId="20577"/>
          <ac:spMkLst>
            <pc:docMk/>
            <pc:sldMk cId="588257336" sldId="264"/>
            <ac:spMk id="6" creationId="{1B31DD39-B77D-C6EE-CA16-354C28C1C562}"/>
          </ac:spMkLst>
        </pc:spChg>
        <pc:spChg chg="mod">
          <ac:chgData name="mohammed alenezi" userId="20eefd04eb716be7" providerId="LiveId" clId="{63648902-05F7-4794-A2CC-B975323C091F}" dt="2025-09-16T17:33:18.569" v="328" actId="20577"/>
          <ac:spMkLst>
            <pc:docMk/>
            <pc:sldMk cId="588257336" sldId="264"/>
            <ac:spMk id="7" creationId="{34818128-B5DC-A712-7A49-2D306D603A38}"/>
          </ac:spMkLst>
        </pc:spChg>
        <pc:spChg chg="mod">
          <ac:chgData name="mohammed alenezi" userId="20eefd04eb716be7" providerId="LiveId" clId="{63648902-05F7-4794-A2CC-B975323C091F}" dt="2025-09-21T03:23:54.434" v="756" actId="20577"/>
          <ac:spMkLst>
            <pc:docMk/>
            <pc:sldMk cId="588257336" sldId="264"/>
            <ac:spMk id="37" creationId="{9A52897D-9F54-7202-6457-339F63287A05}"/>
          </ac:spMkLst>
        </pc:spChg>
        <pc:picChg chg="add del mod">
          <ac:chgData name="mohammed alenezi" userId="20eefd04eb716be7" providerId="LiveId" clId="{63648902-05F7-4794-A2CC-B975323C091F}" dt="2025-09-21T03:24:01.263" v="757" actId="478"/>
          <ac:picMkLst>
            <pc:docMk/>
            <pc:sldMk cId="588257336" sldId="264"/>
            <ac:picMk id="9" creationId="{8FA15C52-963E-D71D-7E67-E2DECDD5DE60}"/>
          </ac:picMkLst>
        </pc:picChg>
      </pc:sldChg>
      <pc:sldChg chg="modSp mod">
        <pc:chgData name="mohammed alenezi" userId="20eefd04eb716be7" providerId="LiveId" clId="{63648902-05F7-4794-A2CC-B975323C091F}" dt="2025-09-16T18:57:03.571" v="579" actId="20577"/>
        <pc:sldMkLst>
          <pc:docMk/>
          <pc:sldMk cId="138294537" sldId="266"/>
        </pc:sldMkLst>
        <pc:spChg chg="mod">
          <ac:chgData name="mohammed alenezi" userId="20eefd04eb716be7" providerId="LiveId" clId="{63648902-05F7-4794-A2CC-B975323C091F}" dt="2025-09-16T18:57:03.571" v="579" actId="20577"/>
          <ac:spMkLst>
            <pc:docMk/>
            <pc:sldMk cId="138294537" sldId="266"/>
            <ac:spMk id="28" creationId="{DAEFC4AA-29DF-B793-F28E-F27771ECD382}"/>
          </ac:spMkLst>
        </pc:spChg>
      </pc:sldChg>
      <pc:sldChg chg="addSp delSp modSp mod">
        <pc:chgData name="mohammed alenezi" userId="20eefd04eb716be7" providerId="LiveId" clId="{63648902-05F7-4794-A2CC-B975323C091F}" dt="2025-09-16T17:31:36.152" v="326" actId="1076"/>
        <pc:sldMkLst>
          <pc:docMk/>
          <pc:sldMk cId="1683468783" sldId="268"/>
        </pc:sldMkLst>
        <pc:picChg chg="mod">
          <ac:chgData name="mohammed alenezi" userId="20eefd04eb716be7" providerId="LiveId" clId="{63648902-05F7-4794-A2CC-B975323C091F}" dt="2025-09-16T17:31:33.240" v="325" actId="1076"/>
          <ac:picMkLst>
            <pc:docMk/>
            <pc:sldMk cId="1683468783" sldId="268"/>
            <ac:picMk id="3" creationId="{542DB6D1-C6F7-60ED-9835-52D713D39A13}"/>
          </ac:picMkLst>
        </pc:picChg>
        <pc:picChg chg="add mod">
          <ac:chgData name="mohammed alenezi" userId="20eefd04eb716be7" providerId="LiveId" clId="{63648902-05F7-4794-A2CC-B975323C091F}" dt="2025-09-16T17:31:36.152" v="326" actId="1076"/>
          <ac:picMkLst>
            <pc:docMk/>
            <pc:sldMk cId="1683468783" sldId="268"/>
            <ac:picMk id="15" creationId="{A43854B1-07B8-9CAD-3559-430E111CA432}"/>
          </ac:picMkLst>
        </pc:picChg>
      </pc:sldChg>
      <pc:sldChg chg="modSp mod">
        <pc:chgData name="mohammed alenezi" userId="20eefd04eb716be7" providerId="LiveId" clId="{63648902-05F7-4794-A2CC-B975323C091F}" dt="2025-09-18T03:14:06.630" v="742" actId="14100"/>
        <pc:sldMkLst>
          <pc:docMk/>
          <pc:sldMk cId="2368521494" sldId="270"/>
        </pc:sldMkLst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8" creationId="{96FE085E-C16D-C09B-349C-0AC145EC8A65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10" creationId="{7705A467-8B0E-4C7E-BFCD-B3F3FCADB7C4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11" creationId="{7BDBACD8-A79E-CEFA-3BA5-F2BD098073FD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13" creationId="{8EB246B9-33CC-969D-7F85-CCCCE2FFD14C}"/>
          </ac:spMkLst>
        </pc:spChg>
        <pc:spChg chg="mod">
          <ac:chgData name="mohammed alenezi" userId="20eefd04eb716be7" providerId="LiveId" clId="{63648902-05F7-4794-A2CC-B975323C091F}" dt="2025-09-18T03:08:31.979" v="686" actId="404"/>
          <ac:spMkLst>
            <pc:docMk/>
            <pc:sldMk cId="2368521494" sldId="270"/>
            <ac:spMk id="14" creationId="{0979024E-F471-4DA9-BFDD-3B45C1E63378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18" creationId="{77063FE2-2046-5162-1900-044A9A2510B2}"/>
          </ac:spMkLst>
        </pc:spChg>
        <pc:spChg chg="mod">
          <ac:chgData name="mohammed alenezi" userId="20eefd04eb716be7" providerId="LiveId" clId="{63648902-05F7-4794-A2CC-B975323C091F}" dt="2025-09-18T03:11:59.561" v="718" actId="1076"/>
          <ac:spMkLst>
            <pc:docMk/>
            <pc:sldMk cId="2368521494" sldId="270"/>
            <ac:spMk id="37" creationId="{DEB87084-8416-6AFD-E5AC-0C95FCB1389E}"/>
          </ac:spMkLst>
        </pc:spChg>
        <pc:spChg chg="mod">
          <ac:chgData name="mohammed alenezi" userId="20eefd04eb716be7" providerId="LiveId" clId="{63648902-05F7-4794-A2CC-B975323C091F}" dt="2025-09-18T03:14:06.630" v="742" actId="14100"/>
          <ac:spMkLst>
            <pc:docMk/>
            <pc:sldMk cId="2368521494" sldId="270"/>
            <ac:spMk id="44" creationId="{8C75C44F-2D65-FE8D-D395-B6C643DE7C72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45" creationId="{CBC7CDAF-DBE3-54E1-15F9-68CA8052BA97}"/>
          </ac:spMkLst>
        </pc:spChg>
        <pc:spChg chg="mod">
          <ac:chgData name="mohammed alenezi" userId="20eefd04eb716be7" providerId="LiveId" clId="{63648902-05F7-4794-A2CC-B975323C091F}" dt="2025-09-18T03:09:02.548" v="696" actId="404"/>
          <ac:spMkLst>
            <pc:docMk/>
            <pc:sldMk cId="2368521494" sldId="270"/>
            <ac:spMk id="54" creationId="{20632D4A-8BE7-1F4F-C56B-1321A905CCAB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58" creationId="{6CAF444A-451E-08C2-2B52-E9148DE7F1CA}"/>
          </ac:spMkLst>
        </pc:spChg>
        <pc:spChg chg="mod">
          <ac:chgData name="mohammed alenezi" userId="20eefd04eb716be7" providerId="LiveId" clId="{63648902-05F7-4794-A2CC-B975323C091F}" dt="2025-09-18T03:13:15.750" v="739" actId="20577"/>
          <ac:spMkLst>
            <pc:docMk/>
            <pc:sldMk cId="2368521494" sldId="270"/>
            <ac:spMk id="59" creationId="{0F451AED-E68E-3824-D006-C4B056590A61}"/>
          </ac:spMkLst>
        </pc:spChg>
        <pc:spChg chg="mod">
          <ac:chgData name="mohammed alenezi" userId="20eefd04eb716be7" providerId="LiveId" clId="{63648902-05F7-4794-A2CC-B975323C091F}" dt="2025-09-18T03:11:53.338" v="717" actId="1076"/>
          <ac:spMkLst>
            <pc:docMk/>
            <pc:sldMk cId="2368521494" sldId="270"/>
            <ac:spMk id="60" creationId="{4BBF1583-F779-1107-52B0-1587E86B3F15}"/>
          </ac:spMkLst>
        </pc:spChg>
      </pc:sldChg>
      <pc:sldChg chg="addSp delSp modSp mod">
        <pc:chgData name="mohammed alenezi" userId="20eefd04eb716be7" providerId="LiveId" clId="{63648902-05F7-4794-A2CC-B975323C091F}" dt="2025-09-18T03:06:43.888" v="679" actId="108"/>
        <pc:sldMkLst>
          <pc:docMk/>
          <pc:sldMk cId="2036937059" sldId="280"/>
        </pc:sldMkLst>
        <pc:spChg chg="mod">
          <ac:chgData name="mohammed alenezi" userId="20eefd04eb716be7" providerId="LiveId" clId="{63648902-05F7-4794-A2CC-B975323C091F}" dt="2025-09-16T18:39:52.225" v="549" actId="14100"/>
          <ac:spMkLst>
            <pc:docMk/>
            <pc:sldMk cId="2036937059" sldId="280"/>
            <ac:spMk id="19" creationId="{3163B795-4709-465B-FB5E-C0EC34635303}"/>
          </ac:spMkLst>
        </pc:spChg>
        <pc:spChg chg="mod">
          <ac:chgData name="mohammed alenezi" userId="20eefd04eb716be7" providerId="LiveId" clId="{63648902-05F7-4794-A2CC-B975323C091F}" dt="2025-09-16T17:49:44.684" v="381" actId="1076"/>
          <ac:spMkLst>
            <pc:docMk/>
            <pc:sldMk cId="2036937059" sldId="280"/>
            <ac:spMk id="20" creationId="{8DF9DC1B-B46C-420C-4780-D8354888DA34}"/>
          </ac:spMkLst>
        </pc:spChg>
        <pc:spChg chg="mod">
          <ac:chgData name="mohammed alenezi" userId="20eefd04eb716be7" providerId="LiveId" clId="{63648902-05F7-4794-A2CC-B975323C091F}" dt="2025-09-16T18:38:12.305" v="448" actId="1076"/>
          <ac:spMkLst>
            <pc:docMk/>
            <pc:sldMk cId="2036937059" sldId="280"/>
            <ac:spMk id="21" creationId="{386D0B17-7942-EBC2-3BB7-ACBE07F58709}"/>
          </ac:spMkLst>
        </pc:spChg>
        <pc:spChg chg="mod">
          <ac:chgData name="mohammed alenezi" userId="20eefd04eb716be7" providerId="LiveId" clId="{63648902-05F7-4794-A2CC-B975323C091F}" dt="2025-09-18T03:06:43.888" v="679" actId="108"/>
          <ac:spMkLst>
            <pc:docMk/>
            <pc:sldMk cId="2036937059" sldId="280"/>
            <ac:spMk id="22" creationId="{2B5160FE-47B2-5067-85D0-6EDC045922CE}"/>
          </ac:spMkLst>
        </pc:spChg>
        <pc:spChg chg="mod">
          <ac:chgData name="mohammed alenezi" userId="20eefd04eb716be7" providerId="LiveId" clId="{63648902-05F7-4794-A2CC-B975323C091F}" dt="2025-09-18T03:06:29.644" v="677"/>
          <ac:spMkLst>
            <pc:docMk/>
            <pc:sldMk cId="2036937059" sldId="280"/>
            <ac:spMk id="23" creationId="{A0FEF766-BB40-ADF8-5ACB-2679D1EA35CC}"/>
          </ac:spMkLst>
        </pc:spChg>
        <pc:spChg chg="mod">
          <ac:chgData name="mohammed alenezi" userId="20eefd04eb716be7" providerId="LiveId" clId="{63648902-05F7-4794-A2CC-B975323C091F}" dt="2025-09-18T03:01:34.326" v="629" actId="1076"/>
          <ac:spMkLst>
            <pc:docMk/>
            <pc:sldMk cId="2036937059" sldId="280"/>
            <ac:spMk id="24" creationId="{3DD11568-102F-26A6-D697-D6CAEEC24D59}"/>
          </ac:spMkLst>
        </pc:spChg>
        <pc:spChg chg="mod">
          <ac:chgData name="mohammed alenezi" userId="20eefd04eb716be7" providerId="LiveId" clId="{63648902-05F7-4794-A2CC-B975323C091F}" dt="2025-09-18T03:01:31.407" v="628" actId="1076"/>
          <ac:spMkLst>
            <pc:docMk/>
            <pc:sldMk cId="2036937059" sldId="280"/>
            <ac:spMk id="25" creationId="{63A28F62-4839-983B-0C4E-C464E72477F2}"/>
          </ac:spMkLst>
        </pc:spChg>
        <pc:grpChg chg="mod">
          <ac:chgData name="mohammed alenezi" userId="20eefd04eb716be7" providerId="LiveId" clId="{63648902-05F7-4794-A2CC-B975323C091F}" dt="2025-09-18T03:06:29.644" v="677"/>
          <ac:grpSpMkLst>
            <pc:docMk/>
            <pc:sldMk cId="2036937059" sldId="280"/>
            <ac:grpSpMk id="2" creationId="{47ACCDA6-D434-79A3-9976-260950E9CD98}"/>
          </ac:grpSpMkLst>
        </pc:grpChg>
        <pc:grpChg chg="mod">
          <ac:chgData name="mohammed alenezi" userId="20eefd04eb716be7" providerId="LiveId" clId="{63648902-05F7-4794-A2CC-B975323C091F}" dt="2025-09-16T18:36:34.785" v="424"/>
          <ac:grpSpMkLst>
            <pc:docMk/>
            <pc:sldMk cId="2036937059" sldId="280"/>
            <ac:grpSpMk id="3" creationId="{A51E6E04-3D5C-6F94-CD2A-186EE04F64D9}"/>
          </ac:grpSpMkLst>
        </pc:grpChg>
      </pc:sldChg>
      <pc:sldChg chg="modSp mod">
        <pc:chgData name="mohammed alenezi" userId="20eefd04eb716be7" providerId="LiveId" clId="{63648902-05F7-4794-A2CC-B975323C091F}" dt="2025-09-18T02:57:50.245" v="596" actId="20577"/>
        <pc:sldMkLst>
          <pc:docMk/>
          <pc:sldMk cId="2651661770" sldId="281"/>
        </pc:sldMkLst>
        <pc:spChg chg="mod">
          <ac:chgData name="mohammed alenezi" userId="20eefd04eb716be7" providerId="LiveId" clId="{63648902-05F7-4794-A2CC-B975323C091F}" dt="2025-09-18T02:57:50.245" v="596" actId="20577"/>
          <ac:spMkLst>
            <pc:docMk/>
            <pc:sldMk cId="2651661770" sldId="281"/>
            <ac:spMk id="10" creationId="{F1763C50-BCE7-F311-D70B-645ED37158A2}"/>
          </ac:spMkLst>
        </pc:spChg>
      </pc:sldChg>
      <pc:sldChg chg="new del">
        <pc:chgData name="mohammed alenezi" userId="20eefd04eb716be7" providerId="LiveId" clId="{63648902-05F7-4794-A2CC-B975323C091F}" dt="2025-09-16T17:05:02.098" v="30" actId="680"/>
        <pc:sldMkLst>
          <pc:docMk/>
          <pc:sldMk cId="1375397595" sldId="282"/>
        </pc:sldMkLst>
      </pc:sldChg>
      <pc:sldChg chg="addSp delSp modSp add mod ord modAnim">
        <pc:chgData name="mohammed alenezi" userId="20eefd04eb716be7" providerId="LiveId" clId="{63648902-05F7-4794-A2CC-B975323C091F}" dt="2025-09-16T17:12:47.385" v="88" actId="14100"/>
        <pc:sldMkLst>
          <pc:docMk/>
          <pc:sldMk cId="1772155726" sldId="282"/>
        </pc:sldMkLst>
        <pc:spChg chg="add mod">
          <ac:chgData name="mohammed alenezi" userId="20eefd04eb716be7" providerId="LiveId" clId="{63648902-05F7-4794-A2CC-B975323C091F}" dt="2025-09-16T17:09:10.972" v="47" actId="207"/>
          <ac:spMkLst>
            <pc:docMk/>
            <pc:sldMk cId="1772155726" sldId="282"/>
            <ac:spMk id="3" creationId="{6AD274EE-7052-42F2-B897-73F941D479E8}"/>
          </ac:spMkLst>
        </pc:spChg>
        <pc:spChg chg="add mod">
          <ac:chgData name="mohammed alenezi" userId="20eefd04eb716be7" providerId="LiveId" clId="{63648902-05F7-4794-A2CC-B975323C091F}" dt="2025-09-16T17:10:53.939" v="58" actId="1076"/>
          <ac:spMkLst>
            <pc:docMk/>
            <pc:sldMk cId="1772155726" sldId="282"/>
            <ac:spMk id="5" creationId="{67BBCC02-9819-7C04-6DB6-DB8C46D420A7}"/>
          </ac:spMkLst>
        </pc:spChg>
        <pc:spChg chg="add mod">
          <ac:chgData name="mohammed alenezi" userId="20eefd04eb716be7" providerId="LiveId" clId="{63648902-05F7-4794-A2CC-B975323C091F}" dt="2025-09-16T17:09:20.386" v="48" actId="207"/>
          <ac:spMkLst>
            <pc:docMk/>
            <pc:sldMk cId="1772155726" sldId="282"/>
            <ac:spMk id="6" creationId="{1FDB1B4D-7CD6-7C64-D833-AE9DC2E56791}"/>
          </ac:spMkLst>
        </pc:spChg>
        <pc:spChg chg="add mod">
          <ac:chgData name="mohammed alenezi" userId="20eefd04eb716be7" providerId="LiveId" clId="{63648902-05F7-4794-A2CC-B975323C091F}" dt="2025-09-16T17:09:20.386" v="48" actId="207"/>
          <ac:spMkLst>
            <pc:docMk/>
            <pc:sldMk cId="1772155726" sldId="282"/>
            <ac:spMk id="7" creationId="{AD5F346D-B8A7-66B8-8C98-C095B2B6E91C}"/>
          </ac:spMkLst>
        </pc:spChg>
        <pc:spChg chg="add mod">
          <ac:chgData name="mohammed alenezi" userId="20eefd04eb716be7" providerId="LiveId" clId="{63648902-05F7-4794-A2CC-B975323C091F}" dt="2025-09-16T17:09:20.386" v="48" actId="207"/>
          <ac:spMkLst>
            <pc:docMk/>
            <pc:sldMk cId="1772155726" sldId="282"/>
            <ac:spMk id="8" creationId="{606DE711-EC9E-8091-92F5-07E717162E28}"/>
          </ac:spMkLst>
        </pc:spChg>
        <pc:spChg chg="add mod">
          <ac:chgData name="mohammed alenezi" userId="20eefd04eb716be7" providerId="LiveId" clId="{63648902-05F7-4794-A2CC-B975323C091F}" dt="2025-09-16T17:09:32.847" v="50" actId="208"/>
          <ac:spMkLst>
            <pc:docMk/>
            <pc:sldMk cId="1772155726" sldId="282"/>
            <ac:spMk id="9" creationId="{E5D61E71-7C46-AA91-A493-3BCAE15FCD8F}"/>
          </ac:spMkLst>
        </pc:spChg>
        <pc:spChg chg="add mod">
          <ac:chgData name="mohammed alenezi" userId="20eefd04eb716be7" providerId="LiveId" clId="{63648902-05F7-4794-A2CC-B975323C091F}" dt="2025-09-16T17:09:32.847" v="50" actId="208"/>
          <ac:spMkLst>
            <pc:docMk/>
            <pc:sldMk cId="1772155726" sldId="282"/>
            <ac:spMk id="10" creationId="{74BFAFC4-7E9A-6211-7941-5642204D82CE}"/>
          </ac:spMkLst>
        </pc:spChg>
        <pc:spChg chg="add mod">
          <ac:chgData name="mohammed alenezi" userId="20eefd04eb716be7" providerId="LiveId" clId="{63648902-05F7-4794-A2CC-B975323C091F}" dt="2025-09-16T17:11:31.716" v="69" actId="1076"/>
          <ac:spMkLst>
            <pc:docMk/>
            <pc:sldMk cId="1772155726" sldId="282"/>
            <ac:spMk id="11" creationId="{5DC8B83E-3505-9285-E0BA-DED35EA36F53}"/>
          </ac:spMkLst>
        </pc:spChg>
        <pc:spChg chg="mod">
          <ac:chgData name="mohammed alenezi" userId="20eefd04eb716be7" providerId="LiveId" clId="{63648902-05F7-4794-A2CC-B975323C091F}" dt="2025-09-16T17:11:41.180" v="83" actId="20577"/>
          <ac:spMkLst>
            <pc:docMk/>
            <pc:sldMk cId="1772155726" sldId="282"/>
            <ac:spMk id="12" creationId="{A4F1F378-B599-369D-346B-FE740ED46247}"/>
          </ac:spMkLst>
        </pc:spChg>
        <pc:spChg chg="mod">
          <ac:chgData name="mohammed alenezi" userId="20eefd04eb716be7" providerId="LiveId" clId="{63648902-05F7-4794-A2CC-B975323C091F}" dt="2025-09-16T17:10:56.639" v="59" actId="1076"/>
          <ac:spMkLst>
            <pc:docMk/>
            <pc:sldMk cId="1772155726" sldId="282"/>
            <ac:spMk id="26" creationId="{ED4B51F4-A8B8-FB17-8E80-88B112B99AFB}"/>
          </ac:spMkLst>
        </pc:spChg>
        <pc:spChg chg="add mod">
          <ac:chgData name="mohammed alenezi" userId="20eefd04eb716be7" providerId="LiveId" clId="{63648902-05F7-4794-A2CC-B975323C091F}" dt="2025-09-16T17:12:16.620" v="87" actId="255"/>
          <ac:spMkLst>
            <pc:docMk/>
            <pc:sldMk cId="1772155726" sldId="282"/>
            <ac:spMk id="35" creationId="{34ABBF03-202D-DD8F-061A-2D65AF58626D}"/>
          </ac:spMkLst>
        </pc:spChg>
        <pc:spChg chg="add mod">
          <ac:chgData name="mohammed alenezi" userId="20eefd04eb716be7" providerId="LiveId" clId="{63648902-05F7-4794-A2CC-B975323C091F}" dt="2025-09-16T17:12:47.385" v="88" actId="14100"/>
          <ac:spMkLst>
            <pc:docMk/>
            <pc:sldMk cId="1772155726" sldId="282"/>
            <ac:spMk id="36" creationId="{AD145A4E-1CD6-E1E9-0F97-F8CEE755736E}"/>
          </ac:spMkLst>
        </pc:spChg>
        <pc:spChg chg="add mod">
          <ac:chgData name="mohammed alenezi" userId="20eefd04eb716be7" providerId="LiveId" clId="{63648902-05F7-4794-A2CC-B975323C091F}" dt="2025-09-16T17:11:26.436" v="68" actId="1076"/>
          <ac:spMkLst>
            <pc:docMk/>
            <pc:sldMk cId="1772155726" sldId="282"/>
            <ac:spMk id="37" creationId="{761B70D6-23AC-DC3B-9583-6E6F06F2027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9E89-1297-CA40-B3C3-615C8DDCE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2F883-B9A7-8776-2C27-1E984E550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81B2E-FE78-6BE1-F4E6-4CF1E5C8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3587C-E454-D853-8CCB-627122BEF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7FE6F-DEB1-4261-736E-210590B3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271280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89C6-280C-C265-12AB-C99F0E4C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F7B7A-F166-3AF0-450B-028D057E3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59BCD-213D-B72B-CE98-4BBCB17A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21B84-7E4A-E9D8-9695-7BEEC7080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89BB1-85AB-6E45-ACB6-07C7AD59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71604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8564-7FE7-2E20-7A66-CE57EFAC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B0509-DFF4-4C01-5434-F5E430B65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3D399-2A74-21B0-C10A-969C6AE6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16AF7-FD7F-6924-636A-FF5D2EB02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CB94B-52D3-98EB-E598-F4A80CA5E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4567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B902F-B5A6-1226-FBBA-ACFC556D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D000-F859-507F-1BDB-2762DA262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D5D53B-DB23-8DD4-8A7D-D39EFF238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F7EDF-6B44-11D5-D701-FC671FC0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FBBE9-101F-FC99-E766-25E2AB6C6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29AA2-3099-822E-F285-4EB569B6C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53029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C8FF3-CFC3-1CA9-DFB2-511B96693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5F7BE-C192-2A8E-B3FE-AB8982A8DB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34C5C-D6A9-7F8D-6799-75EAC01ED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5CB635-1599-1F21-D4DA-55E28BE3C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2E187-FA45-946E-7579-B8DA03C0DE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F1EADE-FA92-0388-F9BC-E03EB165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184877-EE83-28AD-7AF0-8E10BA833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EF926B-2301-DF3A-7260-84D6BEC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56562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8DBC-82F4-8422-EB81-C108486A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41BD0-4217-5B5B-7C71-287B2065E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27DFB-A2BE-7E47-6670-4FFCA5876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A328DF-CCD8-14AF-A399-E7A1A635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39274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79754A-D3DA-6FD4-2392-6EFD9BEE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FA72AE-75B2-0414-C6BC-1EAFFAF0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37006-A13A-C777-2848-D77F74287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54960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7060-42CB-65A3-6A9F-5A023DA23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13BB4-FE17-2D9A-E92B-D107AC1A7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CE1A4-E9CA-50E4-3643-A75E33BA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B03BE-9240-4A19-8A72-2E971BD52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03F78-EBF4-2318-11A4-2C5BC1BB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E984EC-1341-AB37-6680-51EE532FB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33935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56499-EB10-C699-B4F1-8BA63FB92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6AC79-84D4-F017-3009-66E6BF540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E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B7990-B8D4-EAFC-83E9-0FE34A1D8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7A155-FC59-537B-1F19-7DF564C0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F481D-559C-9FDC-C458-476116EF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F5835-0737-9084-41E1-3377A3B3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850655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4DE6-38A6-8293-5EF8-A2675F86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439C2F-559A-BB27-746F-7245BA024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72984-3D96-A568-9748-0953035E8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B68A3-FC6D-8B0C-63C2-830EBBC9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B94DD-43C1-6008-9E0D-E3367002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406472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8CCF7A-A8E2-652A-8754-C1C63352B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BD1C2B-CA61-FE18-15D0-C9D491D92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75624-3FFA-D096-086B-877B57A8E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A1359-184F-3750-3299-92C4EF5E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A4A9E-B66F-AAEB-7ACB-BB958E6D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55167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B3D04-F7E2-6AB0-987E-FA77023F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D9D86-7AD9-5A3F-AE4F-23E9D41E0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2AF82-4727-1724-7851-9686A7A1E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CD108-B254-FE4D-91DA-99C79746976C}" type="datetimeFigureOut">
              <a:rPr lang="en-EG" smtClean="0"/>
              <a:t>09/21/2025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7B4F3-8786-30E0-4C20-CFBD0C510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7FEC9-64ED-B197-81AD-4C02EC523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ADAE1-986D-BB49-BCFF-5944F30CBCFB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649517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Jazr@jazr.i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F03B3B-C54E-2EE1-6755-2ADD4FE7AC1E}"/>
              </a:ext>
            </a:extLst>
          </p:cNvPr>
          <p:cNvSpPr txBox="1"/>
          <p:nvPr/>
        </p:nvSpPr>
        <p:spPr>
          <a:xfrm>
            <a:off x="1045208" y="3962092"/>
            <a:ext cx="4280338" cy="1128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GB" b="1" kern="100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Empowering Non-Accountants </a:t>
            </a:r>
          </a:p>
          <a:p>
            <a:pPr algn="ctr">
              <a:spcAft>
                <a:spcPts val="800"/>
              </a:spcAft>
            </a:pPr>
            <a:r>
              <a:rPr lang="en-GB" b="1" kern="100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with Automated Financial Management</a:t>
            </a:r>
          </a:p>
          <a:p>
            <a:pPr algn="ctr">
              <a:spcAft>
                <a:spcPts val="800"/>
              </a:spcAft>
            </a:pPr>
            <a:endParaRPr lang="en-EG" sz="1800" kern="100" dirty="0">
              <a:solidFill>
                <a:srgbClr val="09669E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0DF758-2734-3467-8CFC-FBF2B8B8E018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>
              <a:solidFill>
                <a:srgbClr val="09669E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3C8E9-C0CA-3A5F-9A1B-3AAEF29FD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97" y="1848385"/>
            <a:ext cx="4017174" cy="18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56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 63">
            <a:extLst>
              <a:ext uri="{FF2B5EF4-FFF2-40B4-BE49-F238E27FC236}">
                <a16:creationId xmlns:a16="http://schemas.microsoft.com/office/drawing/2014/main" id="{8DC5CD2C-16CE-F400-CF6A-D31587D11DF8}"/>
              </a:ext>
            </a:extLst>
          </p:cNvPr>
          <p:cNvSpPr/>
          <p:nvPr/>
        </p:nvSpPr>
        <p:spPr>
          <a:xfrm>
            <a:off x="4113982" y="-2285484"/>
            <a:ext cx="3964036" cy="3964036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11F527D-044D-5FB1-956A-C83BC83335AC}"/>
              </a:ext>
            </a:extLst>
          </p:cNvPr>
          <p:cNvSpPr/>
          <p:nvPr/>
        </p:nvSpPr>
        <p:spPr>
          <a:xfrm>
            <a:off x="3975319" y="-2424147"/>
            <a:ext cx="4241362" cy="4241362"/>
          </a:xfrm>
          <a:prstGeom prst="ellipse">
            <a:avLst/>
          </a:prstGeom>
          <a:noFill/>
          <a:ln w="19050">
            <a:solidFill>
              <a:schemeClr val="bg2">
                <a:lumMod val="75000"/>
                <a:alpha val="5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EC962C0-8230-4690-C836-15FB9FE0AD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-51114"/>
            <a:ext cx="12192000" cy="69602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7B0A68-646D-0100-CF16-1D23929622FE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089C25-7D23-15F2-EEB2-3F8ACB835870}"/>
              </a:ext>
            </a:extLst>
          </p:cNvPr>
          <p:cNvSpPr/>
          <p:nvPr/>
        </p:nvSpPr>
        <p:spPr>
          <a:xfrm>
            <a:off x="188340" y="902209"/>
            <a:ext cx="3188844" cy="3188844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30747-D90A-DD9C-D43F-30CB5C2CA056}"/>
              </a:ext>
            </a:extLst>
          </p:cNvPr>
          <p:cNvSpPr txBox="1"/>
          <p:nvPr/>
        </p:nvSpPr>
        <p:spPr>
          <a:xfrm>
            <a:off x="420737" y="1864379"/>
            <a:ext cx="3534494" cy="1652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algn="ctr" rtl="1">
              <a:lnSpc>
                <a:spcPct val="115000"/>
              </a:lnSpc>
              <a:spcAft>
                <a:spcPts val="800"/>
              </a:spcAft>
            </a:pPr>
            <a:r>
              <a:rPr lang="en-GB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75% of F&amp;B SMEs hire online or part-time accountants to </a:t>
            </a:r>
            <a:r>
              <a:rPr lang="en-GB" u="sng" dirty="0">
                <a:solidFill>
                  <a:srgbClr val="FF0000"/>
                </a:solidFill>
                <a:latin typeface="DIN" panose="02000503030000020004" pitchFamily="2" charset="0"/>
                <a:cs typeface="Arial" panose="020B0604020202020204" pitchFamily="34" charset="0"/>
              </a:rPr>
              <a:t>cut costs</a:t>
            </a:r>
            <a:r>
              <a:rPr lang="en-GB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, but </a:t>
            </a:r>
            <a:r>
              <a:rPr lang="en-GB" u="sng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85% </a:t>
            </a:r>
            <a:r>
              <a:rPr lang="en-GB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are dissatisfied with the results.</a:t>
            </a:r>
            <a:endParaRPr lang="en-EG" dirty="0">
              <a:solidFill>
                <a:srgbClr val="09669E"/>
              </a:solidFill>
              <a:latin typeface="DIN" panose="0200050303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73743B-1BE0-29BD-3582-4ECDDC53D35E}"/>
              </a:ext>
            </a:extLst>
          </p:cNvPr>
          <p:cNvSpPr/>
          <p:nvPr/>
        </p:nvSpPr>
        <p:spPr>
          <a:xfrm>
            <a:off x="1248664" y="424546"/>
            <a:ext cx="1068197" cy="106819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80426B-8173-0C4D-DF56-C8ABAFAE9D34}"/>
              </a:ext>
            </a:extLst>
          </p:cNvPr>
          <p:cNvSpPr txBox="1"/>
          <p:nvPr/>
        </p:nvSpPr>
        <p:spPr>
          <a:xfrm>
            <a:off x="4715797" y="336093"/>
            <a:ext cx="276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The Problem </a:t>
            </a:r>
            <a:endParaRPr lang="en-US" sz="2800" dirty="0">
              <a:solidFill>
                <a:schemeClr val="bg1"/>
              </a:solidFill>
              <a:effectLst/>
              <a:latin typeface="DIN" panose="02000503030000020004" pitchFamily="2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C02C2C7-EC0B-DD07-CD3F-838DFF955777}"/>
              </a:ext>
            </a:extLst>
          </p:cNvPr>
          <p:cNvSpPr/>
          <p:nvPr/>
        </p:nvSpPr>
        <p:spPr>
          <a:xfrm>
            <a:off x="2992500" y="2877313"/>
            <a:ext cx="3188844" cy="3188844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A4BFEFE-C2E6-2F1C-730F-0409C71B086D}"/>
              </a:ext>
            </a:extLst>
          </p:cNvPr>
          <p:cNvSpPr/>
          <p:nvPr/>
        </p:nvSpPr>
        <p:spPr>
          <a:xfrm>
            <a:off x="4052824" y="2399650"/>
            <a:ext cx="1068197" cy="106819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A8CFCB-714A-78F8-061B-03008EDD6868}"/>
              </a:ext>
            </a:extLst>
          </p:cNvPr>
          <p:cNvSpPr/>
          <p:nvPr/>
        </p:nvSpPr>
        <p:spPr>
          <a:xfrm>
            <a:off x="6296532" y="2877313"/>
            <a:ext cx="3188844" cy="3188844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572569-2496-B395-F43B-5049B1E0AB87}"/>
              </a:ext>
            </a:extLst>
          </p:cNvPr>
          <p:cNvSpPr/>
          <p:nvPr/>
        </p:nvSpPr>
        <p:spPr>
          <a:xfrm>
            <a:off x="7356856" y="2399650"/>
            <a:ext cx="1068197" cy="106819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1BE963A-AAB1-6D51-6854-BE252F1DF00B}"/>
              </a:ext>
            </a:extLst>
          </p:cNvPr>
          <p:cNvSpPr/>
          <p:nvPr/>
        </p:nvSpPr>
        <p:spPr>
          <a:xfrm>
            <a:off x="8820276" y="548641"/>
            <a:ext cx="3188844" cy="3188844"/>
          </a:xfrm>
          <a:prstGeom prst="ellips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91ECAF3-E520-90D2-BF5D-7AB814CDECD7}"/>
              </a:ext>
            </a:extLst>
          </p:cNvPr>
          <p:cNvSpPr/>
          <p:nvPr/>
        </p:nvSpPr>
        <p:spPr>
          <a:xfrm>
            <a:off x="9880600" y="70978"/>
            <a:ext cx="1068197" cy="106819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60" name="Google Shape;8987;p70">
            <a:extLst>
              <a:ext uri="{FF2B5EF4-FFF2-40B4-BE49-F238E27FC236}">
                <a16:creationId xmlns:a16="http://schemas.microsoft.com/office/drawing/2014/main" id="{EA268024-EE27-A41A-6CC2-8D30E7296D21}"/>
              </a:ext>
            </a:extLst>
          </p:cNvPr>
          <p:cNvGrpSpPr/>
          <p:nvPr/>
        </p:nvGrpSpPr>
        <p:grpSpPr>
          <a:xfrm>
            <a:off x="5639553" y="702840"/>
            <a:ext cx="872669" cy="872669"/>
            <a:chOff x="0" y="76"/>
            <a:chExt cx="890672" cy="890672"/>
          </a:xfrm>
          <a:solidFill>
            <a:schemeClr val="bg2">
              <a:lumMod val="90000"/>
              <a:alpha val="20000"/>
            </a:schemeClr>
          </a:solidFill>
        </p:grpSpPr>
        <p:sp>
          <p:nvSpPr>
            <p:cNvPr id="61" name="Google Shape;8988;p70">
              <a:extLst>
                <a:ext uri="{FF2B5EF4-FFF2-40B4-BE49-F238E27FC236}">
                  <a16:creationId xmlns:a16="http://schemas.microsoft.com/office/drawing/2014/main" id="{6E420D60-E949-89D1-EF6E-F36CF08801CB}"/>
                </a:ext>
              </a:extLst>
            </p:cNvPr>
            <p:cNvSpPr/>
            <p:nvPr/>
          </p:nvSpPr>
          <p:spPr>
            <a:xfrm>
              <a:off x="260012" y="105976"/>
              <a:ext cx="368281" cy="4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6" y="2424"/>
                  </a:moveTo>
                  <a:cubicBezTo>
                    <a:pt x="14685" y="2424"/>
                    <a:pt x="18073" y="5069"/>
                    <a:pt x="18073" y="8374"/>
                  </a:cubicBezTo>
                  <a:cubicBezTo>
                    <a:pt x="18356" y="10141"/>
                    <a:pt x="17226" y="12124"/>
                    <a:pt x="15250" y="13226"/>
                  </a:cubicBezTo>
                  <a:cubicBezTo>
                    <a:pt x="14121" y="13887"/>
                    <a:pt x="12283" y="15209"/>
                    <a:pt x="12283" y="17301"/>
                  </a:cubicBezTo>
                  <a:lnTo>
                    <a:pt x="12283" y="17962"/>
                  </a:lnTo>
                  <a:cubicBezTo>
                    <a:pt x="12283" y="18735"/>
                    <a:pt x="11575" y="19284"/>
                    <a:pt x="10589" y="19284"/>
                  </a:cubicBezTo>
                  <a:cubicBezTo>
                    <a:pt x="9742" y="19284"/>
                    <a:pt x="9034" y="18735"/>
                    <a:pt x="9034" y="17962"/>
                  </a:cubicBezTo>
                  <a:lnTo>
                    <a:pt x="9034" y="17301"/>
                  </a:lnTo>
                  <a:cubicBezTo>
                    <a:pt x="9034" y="14989"/>
                    <a:pt x="10589" y="12785"/>
                    <a:pt x="13274" y="11242"/>
                  </a:cubicBezTo>
                  <a:cubicBezTo>
                    <a:pt x="14542" y="10581"/>
                    <a:pt x="15250" y="9480"/>
                    <a:pt x="15250" y="8374"/>
                  </a:cubicBezTo>
                  <a:cubicBezTo>
                    <a:pt x="15250" y="6391"/>
                    <a:pt x="13130" y="4740"/>
                    <a:pt x="10589" y="4740"/>
                  </a:cubicBezTo>
                  <a:cubicBezTo>
                    <a:pt x="8187" y="4740"/>
                    <a:pt x="6072" y="6391"/>
                    <a:pt x="6072" y="8374"/>
                  </a:cubicBezTo>
                  <a:cubicBezTo>
                    <a:pt x="6072" y="9035"/>
                    <a:pt x="5364" y="9588"/>
                    <a:pt x="4517" y="9588"/>
                  </a:cubicBezTo>
                  <a:cubicBezTo>
                    <a:pt x="3531" y="9588"/>
                    <a:pt x="2823" y="9035"/>
                    <a:pt x="2823" y="8374"/>
                  </a:cubicBezTo>
                  <a:cubicBezTo>
                    <a:pt x="2823" y="5069"/>
                    <a:pt x="6211" y="2424"/>
                    <a:pt x="10446" y="2424"/>
                  </a:cubicBezTo>
                  <a:close/>
                  <a:moveTo>
                    <a:pt x="10872" y="0"/>
                  </a:moveTo>
                  <a:cubicBezTo>
                    <a:pt x="4800" y="0"/>
                    <a:pt x="0" y="3638"/>
                    <a:pt x="0" y="8374"/>
                  </a:cubicBezTo>
                  <a:cubicBezTo>
                    <a:pt x="0" y="10249"/>
                    <a:pt x="2120" y="11904"/>
                    <a:pt x="4661" y="11904"/>
                  </a:cubicBezTo>
                  <a:cubicBezTo>
                    <a:pt x="7058" y="11904"/>
                    <a:pt x="9178" y="10249"/>
                    <a:pt x="9178" y="8374"/>
                  </a:cubicBezTo>
                  <a:cubicBezTo>
                    <a:pt x="9178" y="7713"/>
                    <a:pt x="9881" y="7164"/>
                    <a:pt x="10872" y="7164"/>
                  </a:cubicBezTo>
                  <a:cubicBezTo>
                    <a:pt x="11719" y="7164"/>
                    <a:pt x="12422" y="7713"/>
                    <a:pt x="12422" y="8374"/>
                  </a:cubicBezTo>
                  <a:cubicBezTo>
                    <a:pt x="12422" y="8815"/>
                    <a:pt x="12283" y="9035"/>
                    <a:pt x="11719" y="9256"/>
                  </a:cubicBezTo>
                  <a:cubicBezTo>
                    <a:pt x="8187" y="11351"/>
                    <a:pt x="6211" y="14216"/>
                    <a:pt x="6211" y="17301"/>
                  </a:cubicBezTo>
                  <a:lnTo>
                    <a:pt x="6211" y="17962"/>
                  </a:lnTo>
                  <a:cubicBezTo>
                    <a:pt x="6211" y="19945"/>
                    <a:pt x="8331" y="21600"/>
                    <a:pt x="10872" y="21600"/>
                  </a:cubicBezTo>
                  <a:cubicBezTo>
                    <a:pt x="13274" y="21600"/>
                    <a:pt x="15389" y="19945"/>
                    <a:pt x="15389" y="17962"/>
                  </a:cubicBezTo>
                  <a:lnTo>
                    <a:pt x="15389" y="17301"/>
                  </a:lnTo>
                  <a:cubicBezTo>
                    <a:pt x="15389" y="16311"/>
                    <a:pt x="16518" y="15538"/>
                    <a:pt x="17226" y="15097"/>
                  </a:cubicBezTo>
                  <a:cubicBezTo>
                    <a:pt x="20049" y="13555"/>
                    <a:pt x="21600" y="11022"/>
                    <a:pt x="21600" y="8374"/>
                  </a:cubicBezTo>
                  <a:cubicBezTo>
                    <a:pt x="21461" y="3638"/>
                    <a:pt x="16662" y="0"/>
                    <a:pt x="10872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2" name="Google Shape;8989;p70">
              <a:extLst>
                <a:ext uri="{FF2B5EF4-FFF2-40B4-BE49-F238E27FC236}">
                  <a16:creationId xmlns:a16="http://schemas.microsoft.com/office/drawing/2014/main" id="{3F884E68-AA87-97CE-93F7-3DE5B75ABACB}"/>
                </a:ext>
              </a:extLst>
            </p:cNvPr>
            <p:cNvSpPr/>
            <p:nvPr/>
          </p:nvSpPr>
          <p:spPr>
            <a:xfrm>
              <a:off x="365911" y="628368"/>
              <a:ext cx="156482" cy="156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69" y="6975"/>
                  </a:moveTo>
                  <a:cubicBezTo>
                    <a:pt x="12962" y="6975"/>
                    <a:pt x="14618" y="8642"/>
                    <a:pt x="14618" y="10964"/>
                  </a:cubicBezTo>
                  <a:cubicBezTo>
                    <a:pt x="14618" y="12958"/>
                    <a:pt x="12625" y="14625"/>
                    <a:pt x="10969" y="14625"/>
                  </a:cubicBezTo>
                  <a:cubicBezTo>
                    <a:pt x="8638" y="14625"/>
                    <a:pt x="6982" y="12958"/>
                    <a:pt x="6982" y="10964"/>
                  </a:cubicBezTo>
                  <a:cubicBezTo>
                    <a:pt x="6982" y="8642"/>
                    <a:pt x="8638" y="6975"/>
                    <a:pt x="10969" y="6975"/>
                  </a:cubicBezTo>
                  <a:close/>
                  <a:moveTo>
                    <a:pt x="10969" y="0"/>
                  </a:moveTo>
                  <a:cubicBezTo>
                    <a:pt x="4989" y="0"/>
                    <a:pt x="0" y="4981"/>
                    <a:pt x="0" y="10964"/>
                  </a:cubicBezTo>
                  <a:cubicBezTo>
                    <a:pt x="0" y="16619"/>
                    <a:pt x="4989" y="21600"/>
                    <a:pt x="10969" y="21600"/>
                  </a:cubicBezTo>
                  <a:cubicBezTo>
                    <a:pt x="16622" y="21600"/>
                    <a:pt x="21600" y="16619"/>
                    <a:pt x="21600" y="10964"/>
                  </a:cubicBezTo>
                  <a:cubicBezTo>
                    <a:pt x="21600" y="4981"/>
                    <a:pt x="16622" y="0"/>
                    <a:pt x="10969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3" name="Google Shape;8990;p70">
              <a:extLst>
                <a:ext uri="{FF2B5EF4-FFF2-40B4-BE49-F238E27FC236}">
                  <a16:creationId xmlns:a16="http://schemas.microsoft.com/office/drawing/2014/main" id="{1FF704DB-9B91-506C-D163-A888DF8836F9}"/>
                </a:ext>
              </a:extLst>
            </p:cNvPr>
            <p:cNvSpPr/>
            <p:nvPr/>
          </p:nvSpPr>
          <p:spPr>
            <a:xfrm>
              <a:off x="-1" y="76"/>
              <a:ext cx="890674" cy="890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1" y="1225"/>
                  </a:moveTo>
                  <a:cubicBezTo>
                    <a:pt x="16054" y="1225"/>
                    <a:pt x="20316" y="5546"/>
                    <a:pt x="20316" y="10799"/>
                  </a:cubicBezTo>
                  <a:cubicBezTo>
                    <a:pt x="20258" y="16054"/>
                    <a:pt x="16054" y="20373"/>
                    <a:pt x="10801" y="20373"/>
                  </a:cubicBezTo>
                  <a:cubicBezTo>
                    <a:pt x="5546" y="20373"/>
                    <a:pt x="1227" y="16054"/>
                    <a:pt x="1227" y="10799"/>
                  </a:cubicBezTo>
                  <a:cubicBezTo>
                    <a:pt x="1227" y="5546"/>
                    <a:pt x="5546" y="1225"/>
                    <a:pt x="10801" y="1225"/>
                  </a:cubicBezTo>
                  <a:close/>
                  <a:moveTo>
                    <a:pt x="10801" y="0"/>
                  </a:moveTo>
                  <a:cubicBezTo>
                    <a:pt x="4788" y="0"/>
                    <a:pt x="0" y="4903"/>
                    <a:pt x="0" y="10799"/>
                  </a:cubicBezTo>
                  <a:cubicBezTo>
                    <a:pt x="0" y="16754"/>
                    <a:pt x="4846" y="21600"/>
                    <a:pt x="10801" y="21600"/>
                  </a:cubicBezTo>
                  <a:cubicBezTo>
                    <a:pt x="16754" y="21600"/>
                    <a:pt x="21600" y="16695"/>
                    <a:pt x="21600" y="10799"/>
                  </a:cubicBezTo>
                  <a:cubicBezTo>
                    <a:pt x="21600" y="4786"/>
                    <a:pt x="16697" y="0"/>
                    <a:pt x="1080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691A3CF6-7520-4C4A-8C91-E0C53443FB09}"/>
              </a:ext>
            </a:extLst>
          </p:cNvPr>
          <p:cNvSpPr/>
          <p:nvPr/>
        </p:nvSpPr>
        <p:spPr>
          <a:xfrm>
            <a:off x="4810130" y="527590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2D33D3-1AF8-2B1D-69FE-BF0A570C1288}"/>
              </a:ext>
            </a:extLst>
          </p:cNvPr>
          <p:cNvSpPr txBox="1"/>
          <p:nvPr/>
        </p:nvSpPr>
        <p:spPr>
          <a:xfrm>
            <a:off x="4928380" y="1926634"/>
            <a:ext cx="2335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Key Challenges Restaurants Face.</a:t>
            </a:r>
            <a:r>
              <a:rPr lang="en-EG" sz="2000" dirty="0">
                <a:solidFill>
                  <a:srgbClr val="09669E"/>
                </a:solidFill>
                <a:effectLst/>
              </a:rPr>
              <a:t> </a:t>
            </a:r>
            <a:endParaRPr lang="en-EG" sz="2000" b="1" kern="100" dirty="0">
              <a:solidFill>
                <a:srgbClr val="09669E"/>
              </a:solidFill>
              <a:effectLst/>
              <a:latin typeface="DIN" panose="02000503030000020004" pitchFamily="2" charset="0"/>
              <a:ea typeface="Gelion Medium Italic" pitchFamily="2" charset="77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7F8BB8-3712-19DF-E003-AE0248BEAE48}"/>
              </a:ext>
            </a:extLst>
          </p:cNvPr>
          <p:cNvSpPr txBox="1"/>
          <p:nvPr/>
        </p:nvSpPr>
        <p:spPr>
          <a:xfrm>
            <a:off x="2579158" y="3728512"/>
            <a:ext cx="3499076" cy="1665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algn="ctr">
              <a:lnSpc>
                <a:spcPct val="115000"/>
              </a:lnSpc>
              <a:spcAft>
                <a:spcPts val="800"/>
              </a:spcAft>
            </a:pPr>
            <a:r>
              <a:rPr lang="en-GB" kern="100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71% of F&amp;B owners lack clarity on their profits and losses due to complex aggregator fees and hidden charges</a:t>
            </a:r>
            <a:r>
              <a:rPr lang="en-GB" kern="100" dirty="0">
                <a:solidFill>
                  <a:srgbClr val="09669E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GB" kern="100" dirty="0">
              <a:solidFill>
                <a:srgbClr val="09669E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AABF9D-DD28-B5B0-5F3B-FD561AE50050}"/>
              </a:ext>
            </a:extLst>
          </p:cNvPr>
          <p:cNvSpPr txBox="1"/>
          <p:nvPr/>
        </p:nvSpPr>
        <p:spPr>
          <a:xfrm>
            <a:off x="8490515" y="1678552"/>
            <a:ext cx="3334371" cy="10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algn="ctr"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Difficulty managing inventory and tracking costs accurately.</a:t>
            </a:r>
            <a:endParaRPr lang="en-EG" sz="1800" kern="100" dirty="0">
              <a:solidFill>
                <a:srgbClr val="09669E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6FA2DF-A62D-015C-A0A1-D163F10B96D1}"/>
              </a:ext>
            </a:extLst>
          </p:cNvPr>
          <p:cNvSpPr txBox="1"/>
          <p:nvPr/>
        </p:nvSpPr>
        <p:spPr>
          <a:xfrm>
            <a:off x="6369684" y="3959684"/>
            <a:ext cx="3151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kern="100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100% owners struggle with messy and unmanageable Excel files.</a:t>
            </a:r>
          </a:p>
        </p:txBody>
      </p:sp>
      <p:pic>
        <p:nvPicPr>
          <p:cNvPr id="9" name="Graphic 8" descr="User with solid fill">
            <a:extLst>
              <a:ext uri="{FF2B5EF4-FFF2-40B4-BE49-F238E27FC236}">
                <a16:creationId xmlns:a16="http://schemas.microsoft.com/office/drawing/2014/main" id="{27ACC972-5C13-137F-2D34-0FBF8C008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6077" y="501444"/>
            <a:ext cx="914400" cy="914400"/>
          </a:xfrm>
          <a:prstGeom prst="rect">
            <a:avLst/>
          </a:prstGeom>
        </p:spPr>
      </p:pic>
      <p:pic>
        <p:nvPicPr>
          <p:cNvPr id="11" name="Graphic 10" descr="Clock with solid fill">
            <a:extLst>
              <a:ext uri="{FF2B5EF4-FFF2-40B4-BE49-F238E27FC236}">
                <a16:creationId xmlns:a16="http://schemas.microsoft.com/office/drawing/2014/main" id="{A3FFF48E-88AF-52BD-FF2F-03C3B7D2F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29722" y="2507294"/>
            <a:ext cx="914400" cy="914400"/>
          </a:xfrm>
          <a:prstGeom prst="rect">
            <a:avLst/>
          </a:prstGeom>
        </p:spPr>
      </p:pic>
      <p:pic>
        <p:nvPicPr>
          <p:cNvPr id="13" name="Graphic 12" descr="Playbook with solid fill">
            <a:extLst>
              <a:ext uri="{FF2B5EF4-FFF2-40B4-BE49-F238E27FC236}">
                <a16:creationId xmlns:a16="http://schemas.microsoft.com/office/drawing/2014/main" id="{8F04DD3E-480D-CEBF-F792-48C6BDCF8C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2318" y="2469716"/>
            <a:ext cx="914400" cy="914400"/>
          </a:xfrm>
          <a:prstGeom prst="rect">
            <a:avLst/>
          </a:prstGeom>
        </p:spPr>
      </p:pic>
      <p:pic>
        <p:nvPicPr>
          <p:cNvPr id="15" name="Graphic 14" descr="Hourglass Finished with solid fill">
            <a:extLst>
              <a:ext uri="{FF2B5EF4-FFF2-40B4-BE49-F238E27FC236}">
                <a16:creationId xmlns:a16="http://schemas.microsoft.com/office/drawing/2014/main" id="{46783239-E1C7-14CF-B1A9-8A7C46B56B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37209" y="191914"/>
            <a:ext cx="763558" cy="76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1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67BB515-7C3F-836A-9F9B-F5C8B176F9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1000"/>
          </a:blip>
          <a:stretch>
            <a:fillRect/>
          </a:stretch>
        </p:blipFill>
        <p:spPr>
          <a:xfrm>
            <a:off x="1816608" y="-517369"/>
            <a:ext cx="10751075" cy="74887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259793-DAE9-73ED-B18F-7E5F05A0C87B}"/>
              </a:ext>
            </a:extLst>
          </p:cNvPr>
          <p:cNvSpPr txBox="1"/>
          <p:nvPr/>
        </p:nvSpPr>
        <p:spPr>
          <a:xfrm>
            <a:off x="576867" y="3233145"/>
            <a:ext cx="3149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G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Gelion Medium Italic" pitchFamily="2" charset="77"/>
                <a:cs typeface="Arial" panose="020B0604020202020204" pitchFamily="34" charset="0"/>
              </a:rPr>
              <a:t>Solutions Offered by</a:t>
            </a:r>
          </a:p>
          <a:p>
            <a:r>
              <a:rPr lang="en-EG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Gelion Medium Italic" pitchFamily="2" charset="77"/>
                <a:cs typeface="Arial" panose="020B0604020202020204" pitchFamily="34" charset="0"/>
              </a:rPr>
              <a:t>Lorem Ipsum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32D1FE-9457-2C26-AA4D-54E7D4ED2B23}"/>
              </a:ext>
            </a:extLst>
          </p:cNvPr>
          <p:cNvSpPr/>
          <p:nvPr/>
        </p:nvSpPr>
        <p:spPr>
          <a:xfrm>
            <a:off x="4433777" y="915326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B5C03-8E5E-5DE2-EC45-A661ACF7D426}"/>
              </a:ext>
            </a:extLst>
          </p:cNvPr>
          <p:cNvSpPr txBox="1"/>
          <p:nvPr/>
        </p:nvSpPr>
        <p:spPr>
          <a:xfrm>
            <a:off x="4614529" y="813948"/>
            <a:ext cx="4217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What </a:t>
            </a:r>
            <a:r>
              <a:rPr lang="en-US" sz="1800" b="1" dirty="0" err="1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Jazr</a:t>
            </a:r>
            <a:r>
              <a:rPr lang="en-US" sz="18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Offers:</a:t>
            </a:r>
            <a:r>
              <a:rPr lang="en-EG" dirty="0">
                <a:solidFill>
                  <a:srgbClr val="09669E"/>
                </a:solidFill>
                <a:effectLst/>
              </a:rPr>
              <a:t> </a:t>
            </a:r>
            <a:endParaRPr lang="en-EG" sz="2200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910462-54E7-40C7-841D-6E950DDC7C9E}"/>
              </a:ext>
            </a:extLst>
          </p:cNvPr>
          <p:cNvSpPr txBox="1"/>
          <p:nvPr/>
        </p:nvSpPr>
        <p:spPr>
          <a:xfrm>
            <a:off x="4628605" y="1188852"/>
            <a:ext cx="7096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An automated accountant platform that eliminates the need for accounting skills, empowering non-accountants to manage finances with ease while delivering instant reports and tailored insights for the F&amp;B sector."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D09B37-ED38-4253-0D02-1E24816BA62C}"/>
              </a:ext>
            </a:extLst>
          </p:cNvPr>
          <p:cNvSpPr/>
          <p:nvPr/>
        </p:nvSpPr>
        <p:spPr>
          <a:xfrm rot="5400000">
            <a:off x="-1331662" y="1320098"/>
            <a:ext cx="6858000" cy="4217803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939B97-23F6-B671-99AA-CD8EF1AC2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40" y="2709527"/>
            <a:ext cx="3234508" cy="347988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403518A-913B-9996-3C2C-54514A0238D7}"/>
              </a:ext>
            </a:extLst>
          </p:cNvPr>
          <p:cNvSpPr/>
          <p:nvPr/>
        </p:nvSpPr>
        <p:spPr>
          <a:xfrm>
            <a:off x="4433777" y="2209992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1DE619-9751-ED6C-616E-6929E7B0E8D7}"/>
              </a:ext>
            </a:extLst>
          </p:cNvPr>
          <p:cNvSpPr txBox="1"/>
          <p:nvPr/>
        </p:nvSpPr>
        <p:spPr>
          <a:xfrm>
            <a:off x="4614530" y="2115702"/>
            <a:ext cx="4217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Key Features</a:t>
            </a:r>
            <a:r>
              <a:rPr lang="en-EG" sz="1800" b="1" dirty="0">
                <a:solidFill>
                  <a:srgbClr val="09669E"/>
                </a:solidFill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  <a:endParaRPr lang="en-EG" sz="2200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45A677-FDB3-9D63-DFF8-59D87F8371C2}"/>
              </a:ext>
            </a:extLst>
          </p:cNvPr>
          <p:cNvSpPr txBox="1"/>
          <p:nvPr/>
        </p:nvSpPr>
        <p:spPr>
          <a:xfrm>
            <a:off x="4628605" y="2485034"/>
            <a:ext cx="6273210" cy="3647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>
              <a:lnSpc>
                <a:spcPct val="115000"/>
              </a:lnSpc>
              <a:spcAft>
                <a:spcPts val="800"/>
              </a:spcAft>
            </a:pPr>
            <a:r>
              <a:rPr lang="en-GB" sz="1400" dirty="0"/>
              <a:t>Jazr enables employees without accounting knowledge to deliver expert-level accounting, saving F&amp;B owners 80% in costs.</a:t>
            </a:r>
            <a:br>
              <a:rPr lang="en-GB" sz="1400" dirty="0"/>
            </a:br>
            <a:br>
              <a:rPr lang="en-GB" sz="1400" dirty="0"/>
            </a:br>
            <a:r>
              <a:rPr lang="en-US" sz="1400" dirty="0"/>
              <a:t>Automated accounting with error-free data entry using </a:t>
            </a:r>
            <a:r>
              <a:rPr lang="en-US" sz="1400" dirty="0" err="1"/>
              <a:t>RedFlag</a:t>
            </a:r>
            <a:r>
              <a:rPr lang="en-US" sz="1400" dirty="0"/>
              <a:t> Technology.</a:t>
            </a:r>
            <a:endParaRPr lang="en-EG" sz="1400" dirty="0"/>
          </a:p>
          <a:p>
            <a:pPr marL="685800">
              <a:lnSpc>
                <a:spcPct val="115000"/>
              </a:lnSpc>
              <a:spcAft>
                <a:spcPts val="800"/>
              </a:spcAft>
            </a:pPr>
            <a:r>
              <a:rPr lang="en-GB" sz="1400" dirty="0"/>
              <a:t>Custom dashboards for tracking profits, losses, and inventory, with automated instant reports, eliminating the hassle of Excel spreadsheets.</a:t>
            </a:r>
            <a:br>
              <a:rPr lang="en-GB" sz="1400" dirty="0"/>
            </a:br>
            <a:br>
              <a:rPr lang="en-GB" sz="1400" dirty="0"/>
            </a:br>
            <a:r>
              <a:rPr lang="en-GB" sz="1400" dirty="0"/>
              <a:t>Calculation Aggregator automatically resolves and clarifies financial issues and calculations with ease.</a:t>
            </a:r>
            <a:br>
              <a:rPr lang="en-GB" sz="1400" dirty="0"/>
            </a:br>
            <a:br>
              <a:rPr lang="en-GB" sz="1400" dirty="0"/>
            </a:br>
            <a:r>
              <a:rPr lang="en-GB" sz="1400" dirty="0"/>
              <a:t>A tailored accounting platform for SMEs in complex sectors, like F&amp;B, where managing finances is challenging, simplifying financial management with ease.</a:t>
            </a:r>
            <a:endParaRPr lang="en-EG" sz="14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8F8B189-3A56-114F-7EC4-55E8864FB4A5}"/>
              </a:ext>
            </a:extLst>
          </p:cNvPr>
          <p:cNvSpPr/>
          <p:nvPr/>
        </p:nvSpPr>
        <p:spPr>
          <a:xfrm>
            <a:off x="5113514" y="2568760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0676627-9F00-7ACA-3E80-E00B7F3550B4}"/>
              </a:ext>
            </a:extLst>
          </p:cNvPr>
          <p:cNvSpPr/>
          <p:nvPr/>
        </p:nvSpPr>
        <p:spPr>
          <a:xfrm>
            <a:off x="5113514" y="3333332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48F2D0-C834-6BB3-39F3-840F6A05D4FE}"/>
              </a:ext>
            </a:extLst>
          </p:cNvPr>
          <p:cNvSpPr txBox="1"/>
          <p:nvPr/>
        </p:nvSpPr>
        <p:spPr>
          <a:xfrm>
            <a:off x="576867" y="3149294"/>
            <a:ext cx="276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Solution</a:t>
            </a:r>
            <a:endParaRPr lang="en-EG" sz="2800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Gelion Medium Italic" pitchFamily="2" charset="77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76B8E5-B245-86D2-E9AC-2EB353523D42}"/>
              </a:ext>
            </a:extLst>
          </p:cNvPr>
          <p:cNvSpPr/>
          <p:nvPr/>
        </p:nvSpPr>
        <p:spPr>
          <a:xfrm>
            <a:off x="591698" y="3319558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3BF46FF-063D-E7F6-0A36-DA3FF726C712}"/>
              </a:ext>
            </a:extLst>
          </p:cNvPr>
          <p:cNvSpPr/>
          <p:nvPr/>
        </p:nvSpPr>
        <p:spPr>
          <a:xfrm>
            <a:off x="5113514" y="3893291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324E40-21D6-BEB7-7719-EFA5CF5931EA}"/>
              </a:ext>
            </a:extLst>
          </p:cNvPr>
          <p:cNvSpPr/>
          <p:nvPr/>
        </p:nvSpPr>
        <p:spPr>
          <a:xfrm>
            <a:off x="5113513" y="4676479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grpSp>
        <p:nvGrpSpPr>
          <p:cNvPr id="8" name="Google Shape;8656;p69">
            <a:extLst>
              <a:ext uri="{FF2B5EF4-FFF2-40B4-BE49-F238E27FC236}">
                <a16:creationId xmlns:a16="http://schemas.microsoft.com/office/drawing/2014/main" id="{8B8407A9-4849-B248-7EE0-D8C7C27BE588}"/>
              </a:ext>
            </a:extLst>
          </p:cNvPr>
          <p:cNvGrpSpPr/>
          <p:nvPr/>
        </p:nvGrpSpPr>
        <p:grpSpPr>
          <a:xfrm>
            <a:off x="10102591" y="4707540"/>
            <a:ext cx="1956131" cy="1820047"/>
            <a:chOff x="0" y="0"/>
            <a:chExt cx="916681" cy="917688"/>
          </a:xfrm>
          <a:solidFill>
            <a:schemeClr val="bg1">
              <a:lumMod val="65000"/>
              <a:alpha val="37835"/>
            </a:schemeClr>
          </a:solidFill>
        </p:grpSpPr>
        <p:sp>
          <p:nvSpPr>
            <p:cNvPr id="9" name="Google Shape;8657;p69">
              <a:extLst>
                <a:ext uri="{FF2B5EF4-FFF2-40B4-BE49-F238E27FC236}">
                  <a16:creationId xmlns:a16="http://schemas.microsoft.com/office/drawing/2014/main" id="{FA0A51DB-E8AE-F227-BE8E-BEE2A54E883B}"/>
                </a:ext>
              </a:extLst>
            </p:cNvPr>
            <p:cNvSpPr/>
            <p:nvPr/>
          </p:nvSpPr>
          <p:spPr>
            <a:xfrm>
              <a:off x="286294" y="465271"/>
              <a:ext cx="338843" cy="325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4" h="21600" extrusionOk="0">
                  <a:moveTo>
                    <a:pt x="10419" y="6572"/>
                  </a:moveTo>
                  <a:lnTo>
                    <a:pt x="11512" y="8686"/>
                  </a:lnTo>
                  <a:cubicBezTo>
                    <a:pt x="11786" y="9290"/>
                    <a:pt x="12198" y="9592"/>
                    <a:pt x="12879" y="9894"/>
                  </a:cubicBezTo>
                  <a:lnTo>
                    <a:pt x="15067" y="10196"/>
                  </a:lnTo>
                  <a:lnTo>
                    <a:pt x="13153" y="11855"/>
                  </a:lnTo>
                  <a:cubicBezTo>
                    <a:pt x="12879" y="12310"/>
                    <a:pt x="12472" y="13063"/>
                    <a:pt x="12745" y="13667"/>
                  </a:cubicBezTo>
                  <a:lnTo>
                    <a:pt x="13018" y="16083"/>
                  </a:lnTo>
                  <a:lnTo>
                    <a:pt x="11104" y="14875"/>
                  </a:lnTo>
                  <a:cubicBezTo>
                    <a:pt x="10896" y="14726"/>
                    <a:pt x="10623" y="14649"/>
                    <a:pt x="10332" y="14649"/>
                  </a:cubicBezTo>
                  <a:cubicBezTo>
                    <a:pt x="10041" y="14649"/>
                    <a:pt x="9737" y="14726"/>
                    <a:pt x="9464" y="14875"/>
                  </a:cubicBezTo>
                  <a:lnTo>
                    <a:pt x="7550" y="16083"/>
                  </a:lnTo>
                  <a:lnTo>
                    <a:pt x="7958" y="13667"/>
                  </a:lnTo>
                  <a:cubicBezTo>
                    <a:pt x="8097" y="13063"/>
                    <a:pt x="7685" y="12310"/>
                    <a:pt x="7411" y="11855"/>
                  </a:cubicBezTo>
                  <a:lnTo>
                    <a:pt x="5905" y="10196"/>
                  </a:lnTo>
                  <a:lnTo>
                    <a:pt x="8097" y="9894"/>
                  </a:lnTo>
                  <a:cubicBezTo>
                    <a:pt x="8644" y="9894"/>
                    <a:pt x="9052" y="9290"/>
                    <a:pt x="9464" y="8686"/>
                  </a:cubicBezTo>
                  <a:lnTo>
                    <a:pt x="10419" y="6572"/>
                  </a:lnTo>
                  <a:close/>
                  <a:moveTo>
                    <a:pt x="10215" y="0"/>
                  </a:moveTo>
                  <a:cubicBezTo>
                    <a:pt x="9598" y="0"/>
                    <a:pt x="8982" y="379"/>
                    <a:pt x="8644" y="1131"/>
                  </a:cubicBezTo>
                  <a:lnTo>
                    <a:pt x="6317" y="6117"/>
                  </a:lnTo>
                  <a:lnTo>
                    <a:pt x="1530" y="6874"/>
                  </a:lnTo>
                  <a:cubicBezTo>
                    <a:pt x="29" y="7023"/>
                    <a:pt x="-518" y="9137"/>
                    <a:pt x="576" y="10196"/>
                  </a:cubicBezTo>
                  <a:lnTo>
                    <a:pt x="3991" y="13969"/>
                  </a:lnTo>
                  <a:lnTo>
                    <a:pt x="3171" y="19256"/>
                  </a:lnTo>
                  <a:cubicBezTo>
                    <a:pt x="2958" y="20569"/>
                    <a:pt x="3939" y="21600"/>
                    <a:pt x="4898" y="21600"/>
                  </a:cubicBezTo>
                  <a:cubicBezTo>
                    <a:pt x="5154" y="21600"/>
                    <a:pt x="5406" y="21528"/>
                    <a:pt x="5632" y="21370"/>
                  </a:cubicBezTo>
                  <a:lnTo>
                    <a:pt x="10011" y="18954"/>
                  </a:lnTo>
                  <a:lnTo>
                    <a:pt x="14247" y="21370"/>
                  </a:lnTo>
                  <a:cubicBezTo>
                    <a:pt x="14516" y="21519"/>
                    <a:pt x="14789" y="21586"/>
                    <a:pt x="15054" y="21586"/>
                  </a:cubicBezTo>
                  <a:cubicBezTo>
                    <a:pt x="16139" y="21586"/>
                    <a:pt x="17063" y="20469"/>
                    <a:pt x="16846" y="19256"/>
                  </a:cubicBezTo>
                  <a:lnTo>
                    <a:pt x="15887" y="13969"/>
                  </a:lnTo>
                  <a:lnTo>
                    <a:pt x="19307" y="10196"/>
                  </a:lnTo>
                  <a:cubicBezTo>
                    <a:pt x="21082" y="9137"/>
                    <a:pt x="20401" y="7023"/>
                    <a:pt x="18895" y="6874"/>
                  </a:cubicBezTo>
                  <a:lnTo>
                    <a:pt x="14112" y="6117"/>
                  </a:lnTo>
                  <a:lnTo>
                    <a:pt x="11786" y="1131"/>
                  </a:lnTo>
                  <a:cubicBezTo>
                    <a:pt x="11443" y="379"/>
                    <a:pt x="10831" y="0"/>
                    <a:pt x="1021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" name="Google Shape;8658;p69">
              <a:extLst>
                <a:ext uri="{FF2B5EF4-FFF2-40B4-BE49-F238E27FC236}">
                  <a16:creationId xmlns:a16="http://schemas.microsoft.com/office/drawing/2014/main" id="{082BC829-8D3B-757A-F195-792A9A80401A}"/>
                </a:ext>
              </a:extLst>
            </p:cNvPr>
            <p:cNvSpPr/>
            <p:nvPr/>
          </p:nvSpPr>
          <p:spPr>
            <a:xfrm>
              <a:off x="0" y="0"/>
              <a:ext cx="916682" cy="91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600" extrusionOk="0">
                  <a:moveTo>
                    <a:pt x="16216" y="1446"/>
                  </a:moveTo>
                  <a:lnTo>
                    <a:pt x="13709" y="4445"/>
                  </a:lnTo>
                  <a:cubicBezTo>
                    <a:pt x="13655" y="4392"/>
                    <a:pt x="13548" y="4392"/>
                    <a:pt x="13389" y="4392"/>
                  </a:cubicBezTo>
                  <a:lnTo>
                    <a:pt x="8109" y="4392"/>
                  </a:lnTo>
                  <a:cubicBezTo>
                    <a:pt x="8002" y="4392"/>
                    <a:pt x="7948" y="4392"/>
                    <a:pt x="7789" y="4445"/>
                  </a:cubicBezTo>
                  <a:lnTo>
                    <a:pt x="5336" y="1446"/>
                  </a:lnTo>
                  <a:close/>
                  <a:moveTo>
                    <a:pt x="12695" y="5730"/>
                  </a:moveTo>
                  <a:lnTo>
                    <a:pt x="10775" y="8033"/>
                  </a:lnTo>
                  <a:lnTo>
                    <a:pt x="8908" y="5730"/>
                  </a:lnTo>
                  <a:close/>
                  <a:moveTo>
                    <a:pt x="17816" y="1715"/>
                  </a:moveTo>
                  <a:lnTo>
                    <a:pt x="19895" y="3802"/>
                  </a:lnTo>
                  <a:lnTo>
                    <a:pt x="14776" y="10067"/>
                  </a:lnTo>
                  <a:cubicBezTo>
                    <a:pt x="13922" y="9425"/>
                    <a:pt x="13015" y="8944"/>
                    <a:pt x="12003" y="8730"/>
                  </a:cubicBezTo>
                  <a:lnTo>
                    <a:pt x="17816" y="1715"/>
                  </a:lnTo>
                  <a:close/>
                  <a:moveTo>
                    <a:pt x="3789" y="1768"/>
                  </a:moveTo>
                  <a:lnTo>
                    <a:pt x="9602" y="8837"/>
                  </a:lnTo>
                  <a:cubicBezTo>
                    <a:pt x="8588" y="8997"/>
                    <a:pt x="7576" y="9425"/>
                    <a:pt x="6775" y="10175"/>
                  </a:cubicBezTo>
                  <a:cubicBezTo>
                    <a:pt x="5388" y="8408"/>
                    <a:pt x="1708" y="3857"/>
                    <a:pt x="1708" y="3857"/>
                  </a:cubicBezTo>
                  <a:lnTo>
                    <a:pt x="3789" y="1768"/>
                  </a:lnTo>
                  <a:close/>
                  <a:moveTo>
                    <a:pt x="10696" y="10161"/>
                  </a:moveTo>
                  <a:cubicBezTo>
                    <a:pt x="11962" y="10161"/>
                    <a:pt x="13228" y="10630"/>
                    <a:pt x="14188" y="11567"/>
                  </a:cubicBezTo>
                  <a:lnTo>
                    <a:pt x="14401" y="11782"/>
                  </a:lnTo>
                  <a:cubicBezTo>
                    <a:pt x="14562" y="11942"/>
                    <a:pt x="14721" y="12156"/>
                    <a:pt x="14882" y="12371"/>
                  </a:cubicBezTo>
                  <a:cubicBezTo>
                    <a:pt x="15949" y="13763"/>
                    <a:pt x="16003" y="15583"/>
                    <a:pt x="15416" y="17137"/>
                  </a:cubicBezTo>
                  <a:cubicBezTo>
                    <a:pt x="14611" y="19035"/>
                    <a:pt x="12685" y="20201"/>
                    <a:pt x="10711" y="20201"/>
                  </a:cubicBezTo>
                  <a:cubicBezTo>
                    <a:pt x="10068" y="20201"/>
                    <a:pt x="9419" y="20077"/>
                    <a:pt x="8801" y="19814"/>
                  </a:cubicBezTo>
                  <a:cubicBezTo>
                    <a:pt x="5602" y="18476"/>
                    <a:pt x="4696" y="14298"/>
                    <a:pt x="6988" y="11782"/>
                  </a:cubicBezTo>
                  <a:lnTo>
                    <a:pt x="7201" y="11567"/>
                  </a:lnTo>
                  <a:cubicBezTo>
                    <a:pt x="8161" y="10630"/>
                    <a:pt x="9429" y="10161"/>
                    <a:pt x="10696" y="10161"/>
                  </a:cubicBezTo>
                  <a:close/>
                  <a:moveTo>
                    <a:pt x="3789" y="0"/>
                  </a:moveTo>
                  <a:cubicBezTo>
                    <a:pt x="3575" y="0"/>
                    <a:pt x="3414" y="54"/>
                    <a:pt x="3255" y="161"/>
                  </a:cubicBezTo>
                  <a:lnTo>
                    <a:pt x="215" y="3267"/>
                  </a:lnTo>
                  <a:cubicBezTo>
                    <a:pt x="-51" y="3535"/>
                    <a:pt x="-51" y="3909"/>
                    <a:pt x="108" y="4178"/>
                  </a:cubicBezTo>
                  <a:lnTo>
                    <a:pt x="5656" y="11086"/>
                  </a:lnTo>
                  <a:cubicBezTo>
                    <a:pt x="3308" y="14031"/>
                    <a:pt x="4002" y="18369"/>
                    <a:pt x="7149" y="20456"/>
                  </a:cubicBezTo>
                  <a:cubicBezTo>
                    <a:pt x="8261" y="21228"/>
                    <a:pt x="9528" y="21600"/>
                    <a:pt x="10777" y="21600"/>
                  </a:cubicBezTo>
                  <a:cubicBezTo>
                    <a:pt x="12824" y="21600"/>
                    <a:pt x="14830" y="20604"/>
                    <a:pt x="16055" y="18743"/>
                  </a:cubicBezTo>
                  <a:cubicBezTo>
                    <a:pt x="17603" y="16387"/>
                    <a:pt x="17549" y="13282"/>
                    <a:pt x="15736" y="11086"/>
                  </a:cubicBezTo>
                  <a:lnTo>
                    <a:pt x="21336" y="4178"/>
                  </a:lnTo>
                  <a:cubicBezTo>
                    <a:pt x="21549" y="3909"/>
                    <a:pt x="21549" y="3535"/>
                    <a:pt x="21283" y="3267"/>
                  </a:cubicBezTo>
                  <a:lnTo>
                    <a:pt x="18189" y="161"/>
                  </a:lnTo>
                  <a:cubicBezTo>
                    <a:pt x="18082" y="54"/>
                    <a:pt x="17816" y="0"/>
                    <a:pt x="1760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25963109-8C0A-7EE3-6022-ACC65C215549}"/>
              </a:ext>
            </a:extLst>
          </p:cNvPr>
          <p:cNvSpPr/>
          <p:nvPr/>
        </p:nvSpPr>
        <p:spPr>
          <a:xfrm>
            <a:off x="5088143" y="5336538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67786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F98B5-9F9A-D64F-9F01-E6C3FB10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0757;p74">
            <a:extLst>
              <a:ext uri="{FF2B5EF4-FFF2-40B4-BE49-F238E27FC236}">
                <a16:creationId xmlns:a16="http://schemas.microsoft.com/office/drawing/2014/main" id="{542F230B-1495-7381-D654-7FF8E84455F0}"/>
              </a:ext>
            </a:extLst>
          </p:cNvPr>
          <p:cNvGrpSpPr/>
          <p:nvPr/>
        </p:nvGrpSpPr>
        <p:grpSpPr>
          <a:xfrm>
            <a:off x="5398638" y="454748"/>
            <a:ext cx="1394724" cy="1398436"/>
            <a:chOff x="0" y="69"/>
            <a:chExt cx="806741" cy="808888"/>
          </a:xfrm>
          <a:solidFill>
            <a:schemeClr val="bg1">
              <a:lumMod val="65000"/>
              <a:alpha val="33774"/>
            </a:schemeClr>
          </a:solidFill>
        </p:grpSpPr>
        <p:sp>
          <p:nvSpPr>
            <p:cNvPr id="18" name="Google Shape;10758;p74">
              <a:extLst>
                <a:ext uri="{FF2B5EF4-FFF2-40B4-BE49-F238E27FC236}">
                  <a16:creationId xmlns:a16="http://schemas.microsoft.com/office/drawing/2014/main" id="{BBF19E53-6847-54CC-2BD8-5BDC1AD9AA06}"/>
                </a:ext>
              </a:extLst>
            </p:cNvPr>
            <p:cNvSpPr/>
            <p:nvPr/>
          </p:nvSpPr>
          <p:spPr>
            <a:xfrm>
              <a:off x="0" y="69"/>
              <a:ext cx="806742" cy="808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73" y="1222"/>
                  </a:moveTo>
                  <a:cubicBezTo>
                    <a:pt x="20023" y="1222"/>
                    <a:pt x="20316" y="1514"/>
                    <a:pt x="20316" y="1863"/>
                  </a:cubicBezTo>
                  <a:lnTo>
                    <a:pt x="20316" y="5006"/>
                  </a:lnTo>
                  <a:lnTo>
                    <a:pt x="1227" y="5006"/>
                  </a:lnTo>
                  <a:lnTo>
                    <a:pt x="1227" y="1863"/>
                  </a:lnTo>
                  <a:cubicBezTo>
                    <a:pt x="1227" y="1514"/>
                    <a:pt x="1518" y="1222"/>
                    <a:pt x="1868" y="1222"/>
                  </a:cubicBezTo>
                  <a:close/>
                  <a:moveTo>
                    <a:pt x="20258" y="6230"/>
                  </a:moveTo>
                  <a:lnTo>
                    <a:pt x="20258" y="17059"/>
                  </a:lnTo>
                  <a:cubicBezTo>
                    <a:pt x="20316" y="17525"/>
                    <a:pt x="20023" y="17758"/>
                    <a:pt x="19673" y="17758"/>
                  </a:cubicBezTo>
                  <a:lnTo>
                    <a:pt x="16521" y="17758"/>
                  </a:lnTo>
                  <a:lnTo>
                    <a:pt x="15880" y="17059"/>
                  </a:lnTo>
                  <a:cubicBezTo>
                    <a:pt x="15937" y="16943"/>
                    <a:pt x="16054" y="16710"/>
                    <a:pt x="16113" y="16477"/>
                  </a:cubicBezTo>
                  <a:lnTo>
                    <a:pt x="17047" y="16477"/>
                  </a:lnTo>
                  <a:cubicBezTo>
                    <a:pt x="17397" y="16477"/>
                    <a:pt x="17688" y="16185"/>
                    <a:pt x="17688" y="15836"/>
                  </a:cubicBezTo>
                  <a:lnTo>
                    <a:pt x="17688" y="13275"/>
                  </a:lnTo>
                  <a:cubicBezTo>
                    <a:pt x="17688" y="12925"/>
                    <a:pt x="17397" y="12633"/>
                    <a:pt x="17047" y="12633"/>
                  </a:cubicBezTo>
                  <a:lnTo>
                    <a:pt x="16113" y="12633"/>
                  </a:lnTo>
                  <a:cubicBezTo>
                    <a:pt x="16054" y="12400"/>
                    <a:pt x="15937" y="12284"/>
                    <a:pt x="15880" y="12051"/>
                  </a:cubicBezTo>
                  <a:lnTo>
                    <a:pt x="16521" y="11412"/>
                  </a:lnTo>
                  <a:cubicBezTo>
                    <a:pt x="16754" y="11179"/>
                    <a:pt x="16754" y="10713"/>
                    <a:pt x="16521" y="10538"/>
                  </a:cubicBezTo>
                  <a:lnTo>
                    <a:pt x="14713" y="8675"/>
                  </a:lnTo>
                  <a:cubicBezTo>
                    <a:pt x="14596" y="8588"/>
                    <a:pt x="14435" y="8544"/>
                    <a:pt x="14273" y="8544"/>
                  </a:cubicBezTo>
                  <a:cubicBezTo>
                    <a:pt x="14114" y="8544"/>
                    <a:pt x="13953" y="8588"/>
                    <a:pt x="13836" y="8675"/>
                  </a:cubicBezTo>
                  <a:lnTo>
                    <a:pt x="13193" y="9373"/>
                  </a:lnTo>
                  <a:cubicBezTo>
                    <a:pt x="13019" y="9314"/>
                    <a:pt x="12843" y="9198"/>
                    <a:pt x="12609" y="9140"/>
                  </a:cubicBezTo>
                  <a:lnTo>
                    <a:pt x="12609" y="8209"/>
                  </a:lnTo>
                  <a:cubicBezTo>
                    <a:pt x="12609" y="7801"/>
                    <a:pt x="12319" y="7510"/>
                    <a:pt x="11968" y="7510"/>
                  </a:cubicBezTo>
                  <a:lnTo>
                    <a:pt x="9400" y="7510"/>
                  </a:lnTo>
                  <a:cubicBezTo>
                    <a:pt x="9050" y="7510"/>
                    <a:pt x="8757" y="7801"/>
                    <a:pt x="8757" y="8209"/>
                  </a:cubicBezTo>
                  <a:lnTo>
                    <a:pt x="8757" y="9140"/>
                  </a:lnTo>
                  <a:cubicBezTo>
                    <a:pt x="8524" y="9198"/>
                    <a:pt x="8349" y="9257"/>
                    <a:pt x="8173" y="9373"/>
                  </a:cubicBezTo>
                  <a:lnTo>
                    <a:pt x="7473" y="8675"/>
                  </a:lnTo>
                  <a:cubicBezTo>
                    <a:pt x="7386" y="8588"/>
                    <a:pt x="7225" y="8544"/>
                    <a:pt x="7056" y="8544"/>
                  </a:cubicBezTo>
                  <a:cubicBezTo>
                    <a:pt x="6889" y="8544"/>
                    <a:pt x="6713" y="8588"/>
                    <a:pt x="6597" y="8675"/>
                  </a:cubicBezTo>
                  <a:lnTo>
                    <a:pt x="4788" y="10538"/>
                  </a:lnTo>
                  <a:cubicBezTo>
                    <a:pt x="4555" y="10770"/>
                    <a:pt x="4555" y="11179"/>
                    <a:pt x="4788" y="11412"/>
                  </a:cubicBezTo>
                  <a:lnTo>
                    <a:pt x="5429" y="12051"/>
                  </a:lnTo>
                  <a:cubicBezTo>
                    <a:pt x="5372" y="12168"/>
                    <a:pt x="5312" y="12400"/>
                    <a:pt x="5255" y="12633"/>
                  </a:cubicBezTo>
                  <a:lnTo>
                    <a:pt x="4262" y="12633"/>
                  </a:lnTo>
                  <a:cubicBezTo>
                    <a:pt x="3912" y="12633"/>
                    <a:pt x="3621" y="12925"/>
                    <a:pt x="3621" y="13275"/>
                  </a:cubicBezTo>
                  <a:lnTo>
                    <a:pt x="3621" y="15836"/>
                  </a:lnTo>
                  <a:cubicBezTo>
                    <a:pt x="3621" y="16185"/>
                    <a:pt x="3912" y="16477"/>
                    <a:pt x="4262" y="16477"/>
                  </a:cubicBezTo>
                  <a:lnTo>
                    <a:pt x="5255" y="16477"/>
                  </a:lnTo>
                  <a:cubicBezTo>
                    <a:pt x="5312" y="16710"/>
                    <a:pt x="5372" y="16884"/>
                    <a:pt x="5429" y="17059"/>
                  </a:cubicBezTo>
                  <a:lnTo>
                    <a:pt x="4788" y="17758"/>
                  </a:lnTo>
                  <a:lnTo>
                    <a:pt x="1810" y="17758"/>
                  </a:lnTo>
                  <a:cubicBezTo>
                    <a:pt x="1460" y="17758"/>
                    <a:pt x="1167" y="17466"/>
                    <a:pt x="1167" y="17059"/>
                  </a:cubicBezTo>
                  <a:lnTo>
                    <a:pt x="1167" y="6230"/>
                  </a:lnTo>
                  <a:close/>
                  <a:moveTo>
                    <a:pt x="11325" y="8732"/>
                  </a:moveTo>
                  <a:lnTo>
                    <a:pt x="11325" y="9490"/>
                  </a:lnTo>
                  <a:cubicBezTo>
                    <a:pt x="11325" y="9782"/>
                    <a:pt x="11501" y="10015"/>
                    <a:pt x="11792" y="10072"/>
                  </a:cubicBezTo>
                  <a:cubicBezTo>
                    <a:pt x="12142" y="10188"/>
                    <a:pt x="12609" y="10364"/>
                    <a:pt x="12960" y="10597"/>
                  </a:cubicBezTo>
                  <a:cubicBezTo>
                    <a:pt x="13047" y="10660"/>
                    <a:pt x="13149" y="10685"/>
                    <a:pt x="13254" y="10685"/>
                  </a:cubicBezTo>
                  <a:cubicBezTo>
                    <a:pt x="13436" y="10685"/>
                    <a:pt x="13630" y="10611"/>
                    <a:pt x="13777" y="10538"/>
                  </a:cubicBezTo>
                  <a:lnTo>
                    <a:pt x="14362" y="9955"/>
                  </a:lnTo>
                  <a:lnTo>
                    <a:pt x="15237" y="10830"/>
                  </a:lnTo>
                  <a:lnTo>
                    <a:pt x="14653" y="11412"/>
                  </a:lnTo>
                  <a:cubicBezTo>
                    <a:pt x="14420" y="11645"/>
                    <a:pt x="14420" y="11935"/>
                    <a:pt x="14596" y="12227"/>
                  </a:cubicBezTo>
                  <a:cubicBezTo>
                    <a:pt x="14770" y="12576"/>
                    <a:pt x="14946" y="12925"/>
                    <a:pt x="15063" y="13391"/>
                  </a:cubicBezTo>
                  <a:cubicBezTo>
                    <a:pt x="15179" y="13681"/>
                    <a:pt x="15354" y="13857"/>
                    <a:pt x="15646" y="13857"/>
                  </a:cubicBezTo>
                  <a:lnTo>
                    <a:pt x="16464" y="13857"/>
                  </a:lnTo>
                  <a:lnTo>
                    <a:pt x="16464" y="15137"/>
                  </a:lnTo>
                  <a:lnTo>
                    <a:pt x="15646" y="15137"/>
                  </a:lnTo>
                  <a:cubicBezTo>
                    <a:pt x="15354" y="15137"/>
                    <a:pt x="15179" y="15311"/>
                    <a:pt x="15063" y="15603"/>
                  </a:cubicBezTo>
                  <a:cubicBezTo>
                    <a:pt x="15003" y="16012"/>
                    <a:pt x="14770" y="16418"/>
                    <a:pt x="14596" y="16767"/>
                  </a:cubicBezTo>
                  <a:cubicBezTo>
                    <a:pt x="14420" y="17000"/>
                    <a:pt x="14479" y="17349"/>
                    <a:pt x="14653" y="17582"/>
                  </a:cubicBezTo>
                  <a:lnTo>
                    <a:pt x="15237" y="18164"/>
                  </a:lnTo>
                  <a:lnTo>
                    <a:pt x="14362" y="19039"/>
                  </a:lnTo>
                  <a:lnTo>
                    <a:pt x="13777" y="18456"/>
                  </a:lnTo>
                  <a:cubicBezTo>
                    <a:pt x="13653" y="18331"/>
                    <a:pt x="13510" y="18274"/>
                    <a:pt x="13362" y="18274"/>
                  </a:cubicBezTo>
                  <a:cubicBezTo>
                    <a:pt x="13232" y="18274"/>
                    <a:pt x="13097" y="18316"/>
                    <a:pt x="12960" y="18397"/>
                  </a:cubicBezTo>
                  <a:cubicBezTo>
                    <a:pt x="12609" y="18630"/>
                    <a:pt x="12259" y="18747"/>
                    <a:pt x="11792" y="18863"/>
                  </a:cubicBezTo>
                  <a:cubicBezTo>
                    <a:pt x="11501" y="18979"/>
                    <a:pt x="11325" y="19155"/>
                    <a:pt x="11325" y="19504"/>
                  </a:cubicBezTo>
                  <a:lnTo>
                    <a:pt x="11325" y="20260"/>
                  </a:lnTo>
                  <a:lnTo>
                    <a:pt x="10041" y="20260"/>
                  </a:lnTo>
                  <a:lnTo>
                    <a:pt x="10041" y="19504"/>
                  </a:lnTo>
                  <a:cubicBezTo>
                    <a:pt x="10041" y="19155"/>
                    <a:pt x="9867" y="18979"/>
                    <a:pt x="9574" y="18863"/>
                  </a:cubicBezTo>
                  <a:cubicBezTo>
                    <a:pt x="9167" y="18806"/>
                    <a:pt x="8757" y="18573"/>
                    <a:pt x="8407" y="18397"/>
                  </a:cubicBezTo>
                  <a:cubicBezTo>
                    <a:pt x="8322" y="18333"/>
                    <a:pt x="8220" y="18309"/>
                    <a:pt x="8114" y="18309"/>
                  </a:cubicBezTo>
                  <a:cubicBezTo>
                    <a:pt x="7933" y="18309"/>
                    <a:pt x="7738" y="18383"/>
                    <a:pt x="7590" y="18456"/>
                  </a:cubicBezTo>
                  <a:lnTo>
                    <a:pt x="7006" y="19039"/>
                  </a:lnTo>
                  <a:lnTo>
                    <a:pt x="6130" y="18164"/>
                  </a:lnTo>
                  <a:lnTo>
                    <a:pt x="6713" y="17582"/>
                  </a:lnTo>
                  <a:cubicBezTo>
                    <a:pt x="6947" y="17349"/>
                    <a:pt x="6947" y="17059"/>
                    <a:pt x="6773" y="16767"/>
                  </a:cubicBezTo>
                  <a:cubicBezTo>
                    <a:pt x="6539" y="16418"/>
                    <a:pt x="6422" y="16069"/>
                    <a:pt x="6246" y="15603"/>
                  </a:cubicBezTo>
                  <a:cubicBezTo>
                    <a:pt x="6189" y="15311"/>
                    <a:pt x="5955" y="15137"/>
                    <a:pt x="5663" y="15137"/>
                  </a:cubicBezTo>
                  <a:lnTo>
                    <a:pt x="4905" y="15137"/>
                  </a:lnTo>
                  <a:lnTo>
                    <a:pt x="4905" y="13857"/>
                  </a:lnTo>
                  <a:lnTo>
                    <a:pt x="5663" y="13857"/>
                  </a:lnTo>
                  <a:cubicBezTo>
                    <a:pt x="5955" y="13857"/>
                    <a:pt x="6189" y="13681"/>
                    <a:pt x="6246" y="13391"/>
                  </a:cubicBezTo>
                  <a:cubicBezTo>
                    <a:pt x="6363" y="12983"/>
                    <a:pt x="6539" y="12576"/>
                    <a:pt x="6773" y="12227"/>
                  </a:cubicBezTo>
                  <a:cubicBezTo>
                    <a:pt x="6947" y="11994"/>
                    <a:pt x="6830" y="11645"/>
                    <a:pt x="6713" y="11412"/>
                  </a:cubicBezTo>
                  <a:lnTo>
                    <a:pt x="6130" y="10830"/>
                  </a:lnTo>
                  <a:lnTo>
                    <a:pt x="7006" y="9955"/>
                  </a:lnTo>
                  <a:lnTo>
                    <a:pt x="7590" y="10538"/>
                  </a:lnTo>
                  <a:cubicBezTo>
                    <a:pt x="7714" y="10663"/>
                    <a:pt x="7857" y="10721"/>
                    <a:pt x="8007" y="10721"/>
                  </a:cubicBezTo>
                  <a:cubicBezTo>
                    <a:pt x="8136" y="10721"/>
                    <a:pt x="8272" y="10676"/>
                    <a:pt x="8407" y="10597"/>
                  </a:cubicBezTo>
                  <a:cubicBezTo>
                    <a:pt x="8757" y="10364"/>
                    <a:pt x="9107" y="10247"/>
                    <a:pt x="9574" y="10072"/>
                  </a:cubicBezTo>
                  <a:cubicBezTo>
                    <a:pt x="9867" y="10015"/>
                    <a:pt x="10041" y="9782"/>
                    <a:pt x="10041" y="9490"/>
                  </a:cubicBezTo>
                  <a:lnTo>
                    <a:pt x="10041" y="8732"/>
                  </a:lnTo>
                  <a:close/>
                  <a:moveTo>
                    <a:pt x="1868" y="0"/>
                  </a:moveTo>
                  <a:cubicBezTo>
                    <a:pt x="876" y="0"/>
                    <a:pt x="0" y="872"/>
                    <a:pt x="0" y="1863"/>
                  </a:cubicBezTo>
                  <a:lnTo>
                    <a:pt x="0" y="17176"/>
                  </a:lnTo>
                  <a:cubicBezTo>
                    <a:pt x="0" y="18164"/>
                    <a:pt x="876" y="19039"/>
                    <a:pt x="1868" y="19039"/>
                  </a:cubicBezTo>
                  <a:lnTo>
                    <a:pt x="5312" y="19039"/>
                  </a:lnTo>
                  <a:lnTo>
                    <a:pt x="6713" y="20436"/>
                  </a:lnTo>
                  <a:cubicBezTo>
                    <a:pt x="6802" y="20552"/>
                    <a:pt x="6962" y="20609"/>
                    <a:pt x="7130" y="20609"/>
                  </a:cubicBezTo>
                  <a:cubicBezTo>
                    <a:pt x="7297" y="20609"/>
                    <a:pt x="7473" y="20552"/>
                    <a:pt x="7590" y="20436"/>
                  </a:cubicBezTo>
                  <a:lnTo>
                    <a:pt x="8231" y="19794"/>
                  </a:lnTo>
                  <a:cubicBezTo>
                    <a:pt x="8349" y="19854"/>
                    <a:pt x="8583" y="19911"/>
                    <a:pt x="8816" y="19970"/>
                  </a:cubicBezTo>
                  <a:lnTo>
                    <a:pt x="8816" y="20959"/>
                  </a:lnTo>
                  <a:cubicBezTo>
                    <a:pt x="8816" y="21308"/>
                    <a:pt x="9107" y="21600"/>
                    <a:pt x="9458" y="21600"/>
                  </a:cubicBezTo>
                  <a:lnTo>
                    <a:pt x="12026" y="21600"/>
                  </a:lnTo>
                  <a:cubicBezTo>
                    <a:pt x="12376" y="21600"/>
                    <a:pt x="12669" y="21308"/>
                    <a:pt x="12669" y="20959"/>
                  </a:cubicBezTo>
                  <a:lnTo>
                    <a:pt x="12669" y="19970"/>
                  </a:lnTo>
                  <a:cubicBezTo>
                    <a:pt x="12902" y="19911"/>
                    <a:pt x="13019" y="19854"/>
                    <a:pt x="13252" y="19794"/>
                  </a:cubicBezTo>
                  <a:lnTo>
                    <a:pt x="13894" y="20436"/>
                  </a:lnTo>
                  <a:cubicBezTo>
                    <a:pt x="14010" y="20552"/>
                    <a:pt x="14186" y="20609"/>
                    <a:pt x="14355" y="20609"/>
                  </a:cubicBezTo>
                  <a:cubicBezTo>
                    <a:pt x="14522" y="20609"/>
                    <a:pt x="14683" y="20552"/>
                    <a:pt x="14770" y="20436"/>
                  </a:cubicBezTo>
                  <a:lnTo>
                    <a:pt x="16171" y="19039"/>
                  </a:lnTo>
                  <a:lnTo>
                    <a:pt x="19673" y="19039"/>
                  </a:lnTo>
                  <a:cubicBezTo>
                    <a:pt x="20725" y="19039"/>
                    <a:pt x="21600" y="18164"/>
                    <a:pt x="21600" y="17176"/>
                  </a:cubicBezTo>
                  <a:lnTo>
                    <a:pt x="21600" y="1863"/>
                  </a:lnTo>
                  <a:cubicBezTo>
                    <a:pt x="21600" y="872"/>
                    <a:pt x="20783" y="0"/>
                    <a:pt x="1967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" name="Google Shape;10759;p74">
              <a:extLst>
                <a:ext uri="{FF2B5EF4-FFF2-40B4-BE49-F238E27FC236}">
                  <a16:creationId xmlns:a16="http://schemas.microsoft.com/office/drawing/2014/main" id="{B3E88B52-E2E0-E67C-4D8E-EA429C863BBD}"/>
                </a:ext>
              </a:extLst>
            </p:cNvPr>
            <p:cNvSpPr/>
            <p:nvPr/>
          </p:nvSpPr>
          <p:spPr>
            <a:xfrm>
              <a:off x="91629" y="91629"/>
              <a:ext cx="50107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23" y="0"/>
                  </a:moveTo>
                  <a:cubicBezTo>
                    <a:pt x="4684" y="0"/>
                    <a:pt x="0" y="4678"/>
                    <a:pt x="0" y="10308"/>
                  </a:cubicBezTo>
                  <a:cubicBezTo>
                    <a:pt x="0" y="15939"/>
                    <a:pt x="4684" y="21600"/>
                    <a:pt x="10323" y="21600"/>
                  </a:cubicBezTo>
                  <a:cubicBezTo>
                    <a:pt x="16916" y="21600"/>
                    <a:pt x="21600" y="15939"/>
                    <a:pt x="21600" y="10308"/>
                  </a:cubicBezTo>
                  <a:cubicBezTo>
                    <a:pt x="21600" y="4678"/>
                    <a:pt x="16916" y="0"/>
                    <a:pt x="1032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" name="Google Shape;10760;p74">
              <a:extLst>
                <a:ext uri="{FF2B5EF4-FFF2-40B4-BE49-F238E27FC236}">
                  <a16:creationId xmlns:a16="http://schemas.microsoft.com/office/drawing/2014/main" id="{20C7812B-E88D-38B6-8B43-7050874CD00F}"/>
                </a:ext>
              </a:extLst>
            </p:cNvPr>
            <p:cNvSpPr/>
            <p:nvPr/>
          </p:nvSpPr>
          <p:spPr>
            <a:xfrm>
              <a:off x="187549" y="91629"/>
              <a:ext cx="47962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4" y="0"/>
                  </a:moveTo>
                  <a:cubicBezTo>
                    <a:pt x="4894" y="0"/>
                    <a:pt x="0" y="4678"/>
                    <a:pt x="0" y="10308"/>
                  </a:cubicBezTo>
                  <a:cubicBezTo>
                    <a:pt x="0" y="16893"/>
                    <a:pt x="4894" y="21600"/>
                    <a:pt x="10784" y="21600"/>
                  </a:cubicBezTo>
                  <a:cubicBezTo>
                    <a:pt x="16675" y="21600"/>
                    <a:pt x="21600" y="16893"/>
                    <a:pt x="21600" y="10308"/>
                  </a:cubicBezTo>
                  <a:cubicBezTo>
                    <a:pt x="21600" y="4678"/>
                    <a:pt x="16675" y="0"/>
                    <a:pt x="1078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" name="Google Shape;10761;p74">
              <a:extLst>
                <a:ext uri="{FF2B5EF4-FFF2-40B4-BE49-F238E27FC236}">
                  <a16:creationId xmlns:a16="http://schemas.microsoft.com/office/drawing/2014/main" id="{0C9D5D96-068C-6589-BB37-F6107CCE8F5D}"/>
                </a:ext>
              </a:extLst>
            </p:cNvPr>
            <p:cNvSpPr/>
            <p:nvPr/>
          </p:nvSpPr>
          <p:spPr>
            <a:xfrm>
              <a:off x="283470" y="91629"/>
              <a:ext cx="47961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4" y="0"/>
                  </a:moveTo>
                  <a:cubicBezTo>
                    <a:pt x="4894" y="0"/>
                    <a:pt x="0" y="4678"/>
                    <a:pt x="0" y="10308"/>
                  </a:cubicBezTo>
                  <a:cubicBezTo>
                    <a:pt x="0" y="16893"/>
                    <a:pt x="4894" y="21600"/>
                    <a:pt x="10784" y="21600"/>
                  </a:cubicBezTo>
                  <a:cubicBezTo>
                    <a:pt x="16706" y="21600"/>
                    <a:pt x="21600" y="16893"/>
                    <a:pt x="21600" y="10308"/>
                  </a:cubicBezTo>
                  <a:cubicBezTo>
                    <a:pt x="21600" y="4678"/>
                    <a:pt x="16706" y="0"/>
                    <a:pt x="1078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" name="Google Shape;10762;p74">
              <a:extLst>
                <a:ext uri="{FF2B5EF4-FFF2-40B4-BE49-F238E27FC236}">
                  <a16:creationId xmlns:a16="http://schemas.microsoft.com/office/drawing/2014/main" id="{138EA146-DEF8-03C3-8898-FE4C19156842}"/>
                </a:ext>
              </a:extLst>
            </p:cNvPr>
            <p:cNvSpPr/>
            <p:nvPr/>
          </p:nvSpPr>
          <p:spPr>
            <a:xfrm>
              <a:off x="375030" y="91629"/>
              <a:ext cx="333577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5" y="0"/>
                  </a:moveTo>
                  <a:cubicBezTo>
                    <a:pt x="708" y="0"/>
                    <a:pt x="0" y="4678"/>
                    <a:pt x="0" y="10308"/>
                  </a:cubicBezTo>
                  <a:cubicBezTo>
                    <a:pt x="143" y="16893"/>
                    <a:pt x="847" y="21600"/>
                    <a:pt x="1555" y="21600"/>
                  </a:cubicBezTo>
                  <a:lnTo>
                    <a:pt x="19906" y="21600"/>
                  </a:lnTo>
                  <a:cubicBezTo>
                    <a:pt x="20896" y="21600"/>
                    <a:pt x="21600" y="16893"/>
                    <a:pt x="21600" y="10308"/>
                  </a:cubicBezTo>
                  <a:cubicBezTo>
                    <a:pt x="21600" y="4678"/>
                    <a:pt x="20896" y="0"/>
                    <a:pt x="19906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Google Shape;10763;p74">
              <a:extLst>
                <a:ext uri="{FF2B5EF4-FFF2-40B4-BE49-F238E27FC236}">
                  <a16:creationId xmlns:a16="http://schemas.microsoft.com/office/drawing/2014/main" id="{9C8C4E14-42C0-5726-AAF6-A03569900807}"/>
                </a:ext>
              </a:extLst>
            </p:cNvPr>
            <p:cNvSpPr/>
            <p:nvPr/>
          </p:nvSpPr>
          <p:spPr>
            <a:xfrm>
              <a:off x="283470" y="429566"/>
              <a:ext cx="233358" cy="235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600" extrusionOk="0">
                  <a:moveTo>
                    <a:pt x="10603" y="4202"/>
                  </a:moveTo>
                  <a:cubicBezTo>
                    <a:pt x="14203" y="4202"/>
                    <a:pt x="17200" y="7198"/>
                    <a:pt x="17200" y="10797"/>
                  </a:cubicBezTo>
                  <a:cubicBezTo>
                    <a:pt x="17200" y="14199"/>
                    <a:pt x="14400" y="17201"/>
                    <a:pt x="10603" y="17201"/>
                  </a:cubicBezTo>
                  <a:cubicBezTo>
                    <a:pt x="7200" y="17201"/>
                    <a:pt x="4203" y="14199"/>
                    <a:pt x="4203" y="10797"/>
                  </a:cubicBezTo>
                  <a:cubicBezTo>
                    <a:pt x="4203" y="7198"/>
                    <a:pt x="7200" y="4202"/>
                    <a:pt x="10603" y="4202"/>
                  </a:cubicBezTo>
                  <a:close/>
                  <a:moveTo>
                    <a:pt x="10603" y="0"/>
                  </a:moveTo>
                  <a:cubicBezTo>
                    <a:pt x="4603" y="0"/>
                    <a:pt x="0" y="4799"/>
                    <a:pt x="0" y="10797"/>
                  </a:cubicBezTo>
                  <a:cubicBezTo>
                    <a:pt x="0" y="16801"/>
                    <a:pt x="4603" y="21600"/>
                    <a:pt x="10603" y="21600"/>
                  </a:cubicBezTo>
                  <a:cubicBezTo>
                    <a:pt x="16603" y="21600"/>
                    <a:pt x="21403" y="16801"/>
                    <a:pt x="21403" y="10797"/>
                  </a:cubicBezTo>
                  <a:cubicBezTo>
                    <a:pt x="21600" y="4799"/>
                    <a:pt x="16603" y="0"/>
                    <a:pt x="1060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2647FE0-E965-89C5-5791-BE7C40A2684A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5D0AEE-1CB4-1710-5445-5B39D582A0F8}"/>
              </a:ext>
            </a:extLst>
          </p:cNvPr>
          <p:cNvGrpSpPr/>
          <p:nvPr/>
        </p:nvGrpSpPr>
        <p:grpSpPr>
          <a:xfrm>
            <a:off x="4663750" y="859193"/>
            <a:ext cx="2857291" cy="523220"/>
            <a:chOff x="4724786" y="859193"/>
            <a:chExt cx="2857291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F1F378-B599-369D-346B-FE740ED46247}"/>
                </a:ext>
              </a:extLst>
            </p:cNvPr>
            <p:cNvSpPr txBox="1"/>
            <p:nvPr/>
          </p:nvSpPr>
          <p:spPr>
            <a:xfrm>
              <a:off x="4912756" y="859193"/>
              <a:ext cx="26693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5">
                      <a:lumMod val="75000"/>
                    </a:schemeClr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How its works?</a:t>
              </a:r>
              <a:endParaRPr lang="en-EG" sz="2800" kern="100" dirty="0">
                <a:solidFill>
                  <a:schemeClr val="accent5">
                    <a:lumMod val="75000"/>
                  </a:schemeClr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BD9B5DF-D858-7032-ED43-1FC8F3D00B8B}"/>
                </a:ext>
              </a:extLst>
            </p:cNvPr>
            <p:cNvSpPr/>
            <p:nvPr/>
          </p:nvSpPr>
          <p:spPr>
            <a:xfrm>
              <a:off x="4724786" y="1051846"/>
              <a:ext cx="180753" cy="1807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B97478-BE45-9B04-28F3-2808ACD9BE23}"/>
              </a:ext>
            </a:extLst>
          </p:cNvPr>
          <p:cNvGrpSpPr/>
          <p:nvPr/>
        </p:nvGrpSpPr>
        <p:grpSpPr>
          <a:xfrm>
            <a:off x="7866984" y="2220174"/>
            <a:ext cx="3151438" cy="400110"/>
            <a:chOff x="7568140" y="2634668"/>
            <a:chExt cx="3151438" cy="40011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25AA7F7-07A3-7597-ED17-156844E57B7B}"/>
                </a:ext>
              </a:extLst>
            </p:cNvPr>
            <p:cNvSpPr txBox="1"/>
            <p:nvPr/>
          </p:nvSpPr>
          <p:spPr>
            <a:xfrm>
              <a:off x="7748893" y="2634668"/>
              <a:ext cx="29706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Future Revenue Stream</a:t>
              </a:r>
              <a:endParaRPr lang="en-EG" sz="20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1236484-5CF3-5EA4-3D4B-975E73E3E1EC}"/>
                </a:ext>
              </a:extLst>
            </p:cNvPr>
            <p:cNvSpPr/>
            <p:nvPr/>
          </p:nvSpPr>
          <p:spPr>
            <a:xfrm>
              <a:off x="7568140" y="2744347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E950D0-4B6D-F007-35BF-93DFD02C3CD1}"/>
              </a:ext>
            </a:extLst>
          </p:cNvPr>
          <p:cNvGrpSpPr/>
          <p:nvPr/>
        </p:nvGrpSpPr>
        <p:grpSpPr>
          <a:xfrm>
            <a:off x="1584746" y="2198755"/>
            <a:ext cx="2329098" cy="400110"/>
            <a:chOff x="1069804" y="2613249"/>
            <a:chExt cx="2329098" cy="40011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38FDD64-EADC-3799-24F7-284F0A1F33C5}"/>
                </a:ext>
              </a:extLst>
            </p:cNvPr>
            <p:cNvSpPr txBox="1"/>
            <p:nvPr/>
          </p:nvSpPr>
          <p:spPr>
            <a:xfrm>
              <a:off x="1250557" y="2613249"/>
              <a:ext cx="2148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Current Services</a:t>
              </a:r>
              <a:endParaRPr lang="en-EG" sz="20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0EFBE35-3200-EF9C-C5E2-17B913DD23EA}"/>
                </a:ext>
              </a:extLst>
            </p:cNvPr>
            <p:cNvSpPr/>
            <p:nvPr/>
          </p:nvSpPr>
          <p:spPr>
            <a:xfrm>
              <a:off x="1069804" y="2744347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AD274EE-7052-42F2-B897-73F941D479E8}"/>
              </a:ext>
            </a:extLst>
          </p:cNvPr>
          <p:cNvSpPr/>
          <p:nvPr/>
        </p:nvSpPr>
        <p:spPr>
          <a:xfrm>
            <a:off x="3296041" y="2698747"/>
            <a:ext cx="7545470" cy="1050823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BBCC02-9819-7C04-6DB6-DB8C46D420A7}"/>
              </a:ext>
            </a:extLst>
          </p:cNvPr>
          <p:cNvSpPr/>
          <p:nvPr/>
        </p:nvSpPr>
        <p:spPr>
          <a:xfrm>
            <a:off x="848126" y="2712202"/>
            <a:ext cx="2305858" cy="1050822"/>
          </a:xfrm>
          <a:prstGeom prst="rect">
            <a:avLst/>
          </a:prstGeom>
          <a:solidFill>
            <a:srgbClr val="0966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sz="1800" b="1" dirty="0">
                <a:solidFill>
                  <a:srgbClr val="EDF2F4"/>
                </a:solidFill>
                <a:latin typeface="Montserrat" pitchFamily="2" charset="77"/>
                <a:cs typeface="Poppins SemiBold" panose="00000700000000000000" pitchFamily="2" charset="0"/>
              </a:rPr>
              <a:t>Data Entry</a:t>
            </a:r>
            <a:endParaRPr lang="en-US" sz="1800" b="1" dirty="0">
              <a:solidFill>
                <a:srgbClr val="EDF2F4"/>
              </a:solidFill>
              <a:latin typeface="Montserrat" pitchFamily="2" charset="77"/>
              <a:cs typeface="Poppins SemiBold" panose="000007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DB1B4D-7CD6-7C64-D833-AE9DC2E56791}"/>
              </a:ext>
            </a:extLst>
          </p:cNvPr>
          <p:cNvSpPr/>
          <p:nvPr/>
        </p:nvSpPr>
        <p:spPr>
          <a:xfrm>
            <a:off x="3361812" y="3040264"/>
            <a:ext cx="2017964" cy="36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sz="1800" b="1" dirty="0">
                <a:solidFill>
                  <a:schemeClr val="tx1"/>
                </a:solidFill>
                <a:latin typeface="Montserrat" pitchFamily="2" charset="77"/>
                <a:cs typeface="Poppins SemiBold" panose="00000700000000000000" pitchFamily="2" charset="0"/>
              </a:rPr>
              <a:t>Bookkeeping</a:t>
            </a:r>
            <a:endParaRPr lang="en-US" sz="1800" b="1" dirty="0">
              <a:solidFill>
                <a:schemeClr val="tx1"/>
              </a:solidFill>
              <a:latin typeface="Montserrat" pitchFamily="2" charset="77"/>
              <a:cs typeface="Poppins SemiBold" panose="000007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5F346D-B8A7-66B8-8C98-C095B2B6E91C}"/>
              </a:ext>
            </a:extLst>
          </p:cNvPr>
          <p:cNvSpPr/>
          <p:nvPr/>
        </p:nvSpPr>
        <p:spPr>
          <a:xfrm>
            <a:off x="6163883" y="3039567"/>
            <a:ext cx="1838466" cy="36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sz="1800" b="1" dirty="0">
                <a:solidFill>
                  <a:schemeClr val="tx1"/>
                </a:solidFill>
                <a:latin typeface="Montserrat" pitchFamily="2" charset="77"/>
                <a:cs typeface="Poppins SemiBold" panose="00000700000000000000" pitchFamily="2" charset="0"/>
              </a:rPr>
              <a:t>Accounting </a:t>
            </a:r>
            <a:endParaRPr lang="en-US" sz="1800" b="1" dirty="0">
              <a:solidFill>
                <a:schemeClr val="tx1"/>
              </a:solidFill>
              <a:latin typeface="Montserrat" pitchFamily="2" charset="77"/>
              <a:cs typeface="Poppins SemiBold" panose="000007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6DE711-EC9E-8091-92F5-07E717162E28}"/>
              </a:ext>
            </a:extLst>
          </p:cNvPr>
          <p:cNvSpPr/>
          <p:nvPr/>
        </p:nvSpPr>
        <p:spPr>
          <a:xfrm>
            <a:off x="8786455" y="3039567"/>
            <a:ext cx="1912999" cy="3691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sz="1800" b="1" dirty="0">
                <a:solidFill>
                  <a:schemeClr val="tx1"/>
                </a:solidFill>
                <a:latin typeface="Montserrat" pitchFamily="2" charset="77"/>
                <a:cs typeface="Poppins SemiBold" panose="00000700000000000000" pitchFamily="2" charset="0"/>
              </a:rPr>
              <a:t>Analysis</a:t>
            </a:r>
            <a:endParaRPr lang="en-US" sz="1800" b="1" dirty="0">
              <a:solidFill>
                <a:schemeClr val="tx1"/>
              </a:solidFill>
              <a:latin typeface="Montserrat" pitchFamily="2" charset="77"/>
              <a:cs typeface="Poppins SemiBold" panose="000007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D61E71-7C46-AA91-A493-3BCAE15FCD8F}"/>
              </a:ext>
            </a:extLst>
          </p:cNvPr>
          <p:cNvSpPr/>
          <p:nvPr/>
        </p:nvSpPr>
        <p:spPr>
          <a:xfrm>
            <a:off x="5539549" y="3087176"/>
            <a:ext cx="451492" cy="273964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4BFAFC4-7E9A-6211-7941-5642204D82CE}"/>
              </a:ext>
            </a:extLst>
          </p:cNvPr>
          <p:cNvSpPr/>
          <p:nvPr/>
        </p:nvSpPr>
        <p:spPr>
          <a:xfrm>
            <a:off x="8168656" y="3087176"/>
            <a:ext cx="451492" cy="273964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C8B83E-3505-9285-E0BA-DED35EA36F53}"/>
              </a:ext>
            </a:extLst>
          </p:cNvPr>
          <p:cNvSpPr/>
          <p:nvPr/>
        </p:nvSpPr>
        <p:spPr>
          <a:xfrm>
            <a:off x="5826742" y="4611763"/>
            <a:ext cx="2567660" cy="9820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Fully Automated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ED4B51F4-A8B8-FB17-8E80-88B112B99AFB}"/>
              </a:ext>
            </a:extLst>
          </p:cNvPr>
          <p:cNvSpPr/>
          <p:nvPr/>
        </p:nvSpPr>
        <p:spPr>
          <a:xfrm>
            <a:off x="1630947" y="3749570"/>
            <a:ext cx="622214" cy="759461"/>
          </a:xfrm>
          <a:prstGeom prst="downArrow">
            <a:avLst/>
          </a:prstGeom>
          <a:solidFill>
            <a:srgbClr val="0966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ABBF03-202D-DD8F-061A-2D65AF58626D}"/>
              </a:ext>
            </a:extLst>
          </p:cNvPr>
          <p:cNvSpPr/>
          <p:nvPr/>
        </p:nvSpPr>
        <p:spPr>
          <a:xfrm>
            <a:off x="733901" y="4611764"/>
            <a:ext cx="2420083" cy="982081"/>
          </a:xfrm>
          <a:prstGeom prst="rect">
            <a:avLst/>
          </a:prstGeom>
          <a:solidFill>
            <a:srgbClr val="0966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GB" sz="1500" b="1" dirty="0">
                <a:solidFill>
                  <a:schemeClr val="bg1"/>
                </a:solidFill>
                <a:latin typeface="Montserrat" pitchFamily="2" charset="77"/>
                <a:cs typeface="Poppins Light" panose="00000400000000000000" pitchFamily="2" charset="0"/>
              </a:rPr>
              <a:t>easy-to-use interface for data entry</a:t>
            </a:r>
            <a:endParaRPr lang="en-US" sz="1500" b="1" dirty="0">
              <a:solidFill>
                <a:schemeClr val="bg1"/>
              </a:solidFill>
              <a:latin typeface="Montserrat" pitchFamily="2" charset="77"/>
              <a:cs typeface="Poppins SemiBold" panose="000007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145A4E-1CD6-E1E9-0F97-F8CEE755736E}"/>
              </a:ext>
            </a:extLst>
          </p:cNvPr>
          <p:cNvSpPr txBox="1"/>
          <p:nvPr/>
        </p:nvSpPr>
        <p:spPr>
          <a:xfrm>
            <a:off x="5600363" y="2348209"/>
            <a:ext cx="25682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u="sng" dirty="0"/>
              <a:t>Need </a:t>
            </a:r>
            <a:r>
              <a:rPr lang="en-US" sz="1600" u="sng" dirty="0"/>
              <a:t>accounting knowledge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761B70D6-23AC-DC3B-9583-6E6F06F20274}"/>
              </a:ext>
            </a:extLst>
          </p:cNvPr>
          <p:cNvSpPr/>
          <p:nvPr/>
        </p:nvSpPr>
        <p:spPr>
          <a:xfrm>
            <a:off x="6757669" y="3789947"/>
            <a:ext cx="622214" cy="759461"/>
          </a:xfrm>
          <a:prstGeom prst="downArrow">
            <a:avLst/>
          </a:prstGeom>
          <a:solidFill>
            <a:srgbClr val="0966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5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6" grpId="0" animBg="1"/>
      <p:bldP spid="35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A4FAE07-7ACA-4A34-9372-A0E793089B3A}"/>
              </a:ext>
            </a:extLst>
          </p:cNvPr>
          <p:cNvSpPr/>
          <p:nvPr/>
        </p:nvSpPr>
        <p:spPr>
          <a:xfrm rot="5400000">
            <a:off x="2667000" y="-2667000"/>
            <a:ext cx="6858000" cy="12192001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32085328-DF39-78CC-7E34-C5CCA8E3E5CC}"/>
              </a:ext>
            </a:extLst>
          </p:cNvPr>
          <p:cNvSpPr/>
          <p:nvPr/>
        </p:nvSpPr>
        <p:spPr>
          <a:xfrm>
            <a:off x="3897085" y="1011261"/>
            <a:ext cx="7522464" cy="1010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E6992EE-2C2E-D79B-778C-D8435B23E25E}"/>
              </a:ext>
            </a:extLst>
          </p:cNvPr>
          <p:cNvCxnSpPr>
            <a:cxnSpLocks/>
          </p:cNvCxnSpPr>
          <p:nvPr/>
        </p:nvCxnSpPr>
        <p:spPr>
          <a:xfrm>
            <a:off x="5088159" y="1200388"/>
            <a:ext cx="0" cy="631799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00BAD332-54A4-F8EA-91EF-9250016809CE}"/>
              </a:ext>
            </a:extLst>
          </p:cNvPr>
          <p:cNvSpPr/>
          <p:nvPr/>
        </p:nvSpPr>
        <p:spPr>
          <a:xfrm>
            <a:off x="3897085" y="3108285"/>
            <a:ext cx="7522464" cy="1010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2A6F6E-2B68-734A-2F38-62C52093C9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307363" y="2134659"/>
            <a:ext cx="3095175" cy="309517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E5E546E-FB14-B8D5-7194-50FBC0341868}"/>
              </a:ext>
            </a:extLst>
          </p:cNvPr>
          <p:cNvGrpSpPr/>
          <p:nvPr/>
        </p:nvGrpSpPr>
        <p:grpSpPr>
          <a:xfrm>
            <a:off x="591698" y="2951947"/>
            <a:ext cx="2941159" cy="954107"/>
            <a:chOff x="591698" y="3149294"/>
            <a:chExt cx="2941159" cy="9541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F07AA6B-8B1B-C35F-998A-7032CB6E3450}"/>
                </a:ext>
              </a:extLst>
            </p:cNvPr>
            <p:cNvSpPr txBox="1"/>
            <p:nvPr/>
          </p:nvSpPr>
          <p:spPr>
            <a:xfrm>
              <a:off x="772451" y="3149294"/>
              <a:ext cx="276040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Market</a:t>
              </a:r>
            </a:p>
            <a:p>
              <a:r>
                <a:rPr lang="en-US" sz="2800" b="1" i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Opportunity</a:t>
              </a:r>
              <a:endParaRPr lang="en-EG" sz="2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Gelion Medium Italic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FCE15F6-A26C-B6FF-EDFB-6DEF90EC9699}"/>
                </a:ext>
              </a:extLst>
            </p:cNvPr>
            <p:cNvSpPr/>
            <p:nvPr/>
          </p:nvSpPr>
          <p:spPr>
            <a:xfrm>
              <a:off x="591698" y="3319558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/>
            </a:p>
          </p:txBody>
        </p:sp>
      </p:grpSp>
      <p:sp>
        <p:nvSpPr>
          <p:cNvPr id="20" name="Freeform 43">
            <a:extLst>
              <a:ext uri="{FF2B5EF4-FFF2-40B4-BE49-F238E27FC236}">
                <a16:creationId xmlns:a16="http://schemas.microsoft.com/office/drawing/2014/main" id="{BA733069-20CC-D8D2-D856-F4025E9E9345}"/>
              </a:ext>
            </a:extLst>
          </p:cNvPr>
          <p:cNvSpPr/>
          <p:nvPr/>
        </p:nvSpPr>
        <p:spPr>
          <a:xfrm>
            <a:off x="4169051" y="1201322"/>
            <a:ext cx="694357" cy="693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5" h="21522" extrusionOk="0">
                <a:moveTo>
                  <a:pt x="5008" y="7226"/>
                </a:moveTo>
                <a:cubicBezTo>
                  <a:pt x="5100" y="7226"/>
                  <a:pt x="5193" y="7207"/>
                  <a:pt x="5277" y="7169"/>
                </a:cubicBezTo>
                <a:lnTo>
                  <a:pt x="15107" y="2504"/>
                </a:lnTo>
                <a:lnTo>
                  <a:pt x="14949" y="2947"/>
                </a:lnTo>
                <a:cubicBezTo>
                  <a:pt x="14828" y="3277"/>
                  <a:pt x="14995" y="3635"/>
                  <a:pt x="15320" y="3758"/>
                </a:cubicBezTo>
                <a:cubicBezTo>
                  <a:pt x="15395" y="3776"/>
                  <a:pt x="15460" y="3795"/>
                  <a:pt x="15534" y="3795"/>
                </a:cubicBezTo>
                <a:cubicBezTo>
                  <a:pt x="15784" y="3795"/>
                  <a:pt x="16026" y="3635"/>
                  <a:pt x="16119" y="3371"/>
                </a:cubicBezTo>
                <a:lnTo>
                  <a:pt x="16778" y="1505"/>
                </a:lnTo>
                <a:cubicBezTo>
                  <a:pt x="16833" y="1354"/>
                  <a:pt x="16824" y="1175"/>
                  <a:pt x="16750" y="1025"/>
                </a:cubicBezTo>
                <a:cubicBezTo>
                  <a:pt x="16685" y="874"/>
                  <a:pt x="16555" y="761"/>
                  <a:pt x="16397" y="704"/>
                </a:cubicBezTo>
                <a:lnTo>
                  <a:pt x="14559" y="35"/>
                </a:lnTo>
                <a:cubicBezTo>
                  <a:pt x="14244" y="-78"/>
                  <a:pt x="13882" y="92"/>
                  <a:pt x="13770" y="421"/>
                </a:cubicBezTo>
                <a:cubicBezTo>
                  <a:pt x="13650" y="742"/>
                  <a:pt x="13817" y="1109"/>
                  <a:pt x="14141" y="1223"/>
                </a:cubicBezTo>
                <a:lnTo>
                  <a:pt x="14559" y="1373"/>
                </a:lnTo>
                <a:lnTo>
                  <a:pt x="4748" y="6029"/>
                </a:lnTo>
                <a:cubicBezTo>
                  <a:pt x="4441" y="6180"/>
                  <a:pt x="4302" y="6547"/>
                  <a:pt x="4451" y="6868"/>
                </a:cubicBezTo>
                <a:cubicBezTo>
                  <a:pt x="4553" y="7094"/>
                  <a:pt x="4776" y="7226"/>
                  <a:pt x="5008" y="7226"/>
                </a:cubicBezTo>
                <a:close/>
                <a:moveTo>
                  <a:pt x="20788" y="10336"/>
                </a:moveTo>
                <a:cubicBezTo>
                  <a:pt x="20435" y="9883"/>
                  <a:pt x="19906" y="9591"/>
                  <a:pt x="19340" y="9553"/>
                </a:cubicBezTo>
                <a:cubicBezTo>
                  <a:pt x="18764" y="9516"/>
                  <a:pt x="18207" y="9732"/>
                  <a:pt x="17808" y="10147"/>
                </a:cubicBezTo>
                <a:lnTo>
                  <a:pt x="17427" y="10524"/>
                </a:lnTo>
                <a:lnTo>
                  <a:pt x="17427" y="6189"/>
                </a:lnTo>
                <a:cubicBezTo>
                  <a:pt x="17427" y="5614"/>
                  <a:pt x="16963" y="5143"/>
                  <a:pt x="16397" y="5143"/>
                </a:cubicBezTo>
                <a:lnTo>
                  <a:pt x="14736" y="5143"/>
                </a:lnTo>
                <a:cubicBezTo>
                  <a:pt x="14169" y="5143"/>
                  <a:pt x="13705" y="5614"/>
                  <a:pt x="13705" y="6189"/>
                </a:cubicBezTo>
                <a:lnTo>
                  <a:pt x="13705" y="11806"/>
                </a:lnTo>
                <a:lnTo>
                  <a:pt x="12461" y="11806"/>
                </a:lnTo>
                <a:lnTo>
                  <a:pt x="12461" y="7876"/>
                </a:lnTo>
                <a:cubicBezTo>
                  <a:pt x="12461" y="7292"/>
                  <a:pt x="11997" y="6820"/>
                  <a:pt x="11431" y="6820"/>
                </a:cubicBezTo>
                <a:lnTo>
                  <a:pt x="9770" y="6820"/>
                </a:lnTo>
                <a:cubicBezTo>
                  <a:pt x="9203" y="6820"/>
                  <a:pt x="8739" y="7292"/>
                  <a:pt x="8739" y="7876"/>
                </a:cubicBezTo>
                <a:lnTo>
                  <a:pt x="8739" y="10609"/>
                </a:lnTo>
                <a:lnTo>
                  <a:pt x="7700" y="10609"/>
                </a:lnTo>
                <a:cubicBezTo>
                  <a:pt x="7635" y="10609"/>
                  <a:pt x="7560" y="10618"/>
                  <a:pt x="7495" y="10618"/>
                </a:cubicBezTo>
                <a:lnTo>
                  <a:pt x="7495" y="9553"/>
                </a:lnTo>
                <a:cubicBezTo>
                  <a:pt x="7495" y="8969"/>
                  <a:pt x="7031" y="8498"/>
                  <a:pt x="6456" y="8498"/>
                </a:cubicBezTo>
                <a:lnTo>
                  <a:pt x="4803" y="8498"/>
                </a:lnTo>
                <a:cubicBezTo>
                  <a:pt x="4228" y="8498"/>
                  <a:pt x="3764" y="8969"/>
                  <a:pt x="3764" y="9553"/>
                </a:cubicBezTo>
                <a:lnTo>
                  <a:pt x="3764" y="13097"/>
                </a:lnTo>
                <a:lnTo>
                  <a:pt x="3615" y="13229"/>
                </a:lnTo>
                <a:cubicBezTo>
                  <a:pt x="3160" y="12776"/>
                  <a:pt x="2446" y="12663"/>
                  <a:pt x="1870" y="13003"/>
                </a:cubicBezTo>
                <a:lnTo>
                  <a:pt x="729" y="13672"/>
                </a:lnTo>
                <a:cubicBezTo>
                  <a:pt x="32" y="14086"/>
                  <a:pt x="-209" y="14982"/>
                  <a:pt x="199" y="15688"/>
                </a:cubicBezTo>
                <a:lnTo>
                  <a:pt x="3096" y="20787"/>
                </a:lnTo>
                <a:cubicBezTo>
                  <a:pt x="3365" y="21258"/>
                  <a:pt x="3847" y="21522"/>
                  <a:pt x="4349" y="21522"/>
                </a:cubicBezTo>
                <a:cubicBezTo>
                  <a:pt x="4599" y="21522"/>
                  <a:pt x="4850" y="21456"/>
                  <a:pt x="5073" y="21324"/>
                </a:cubicBezTo>
                <a:lnTo>
                  <a:pt x="6224" y="20646"/>
                </a:lnTo>
                <a:cubicBezTo>
                  <a:pt x="6753" y="20335"/>
                  <a:pt x="7022" y="19722"/>
                  <a:pt x="6929" y="19138"/>
                </a:cubicBezTo>
                <a:lnTo>
                  <a:pt x="13408" y="19138"/>
                </a:lnTo>
                <a:cubicBezTo>
                  <a:pt x="14160" y="19138"/>
                  <a:pt x="14903" y="18827"/>
                  <a:pt x="15432" y="18280"/>
                </a:cubicBezTo>
                <a:lnTo>
                  <a:pt x="20621" y="12993"/>
                </a:lnTo>
                <a:cubicBezTo>
                  <a:pt x="21317" y="12277"/>
                  <a:pt x="21391" y="11137"/>
                  <a:pt x="20788" y="10336"/>
                </a:cubicBezTo>
                <a:close/>
                <a:moveTo>
                  <a:pt x="19739" y="12107"/>
                </a:moveTo>
                <a:lnTo>
                  <a:pt x="14550" y="17394"/>
                </a:lnTo>
                <a:cubicBezTo>
                  <a:pt x="14253" y="17696"/>
                  <a:pt x="13835" y="17875"/>
                  <a:pt x="13408" y="17875"/>
                </a:cubicBezTo>
                <a:lnTo>
                  <a:pt x="6316" y="17875"/>
                </a:lnTo>
                <a:lnTo>
                  <a:pt x="4432" y="14558"/>
                </a:lnTo>
                <a:lnTo>
                  <a:pt x="4284" y="14303"/>
                </a:lnTo>
                <a:lnTo>
                  <a:pt x="6660" y="12258"/>
                </a:lnTo>
                <a:cubicBezTo>
                  <a:pt x="6948" y="12013"/>
                  <a:pt x="7319" y="11872"/>
                  <a:pt x="7700" y="11872"/>
                </a:cubicBezTo>
                <a:lnTo>
                  <a:pt x="9519" y="11872"/>
                </a:lnTo>
                <a:cubicBezTo>
                  <a:pt x="9788" y="11872"/>
                  <a:pt x="10029" y="11994"/>
                  <a:pt x="10197" y="12202"/>
                </a:cubicBezTo>
                <a:lnTo>
                  <a:pt x="10456" y="12541"/>
                </a:lnTo>
                <a:cubicBezTo>
                  <a:pt x="10716" y="12871"/>
                  <a:pt x="11106" y="13059"/>
                  <a:pt x="11533" y="13059"/>
                </a:cubicBezTo>
                <a:lnTo>
                  <a:pt x="14002" y="13059"/>
                </a:lnTo>
                <a:cubicBezTo>
                  <a:pt x="14374" y="13059"/>
                  <a:pt x="14680" y="13380"/>
                  <a:pt x="14680" y="13757"/>
                </a:cubicBezTo>
                <a:cubicBezTo>
                  <a:pt x="14680" y="14143"/>
                  <a:pt x="14374" y="14454"/>
                  <a:pt x="14002" y="14454"/>
                </a:cubicBezTo>
                <a:lnTo>
                  <a:pt x="9305" y="14454"/>
                </a:lnTo>
                <a:cubicBezTo>
                  <a:pt x="8981" y="14454"/>
                  <a:pt x="8721" y="14699"/>
                  <a:pt x="8683" y="15010"/>
                </a:cubicBezTo>
                <a:cubicBezTo>
                  <a:pt x="8683" y="15038"/>
                  <a:pt x="8683" y="15057"/>
                  <a:pt x="8683" y="15085"/>
                </a:cubicBezTo>
                <a:cubicBezTo>
                  <a:pt x="8683" y="15434"/>
                  <a:pt x="8962" y="15707"/>
                  <a:pt x="9305" y="15707"/>
                </a:cubicBezTo>
                <a:lnTo>
                  <a:pt x="14002" y="15707"/>
                </a:lnTo>
                <a:cubicBezTo>
                  <a:pt x="15033" y="15707"/>
                  <a:pt x="15887" y="14878"/>
                  <a:pt x="15924" y="13832"/>
                </a:cubicBezTo>
                <a:lnTo>
                  <a:pt x="18681" y="11033"/>
                </a:lnTo>
                <a:cubicBezTo>
                  <a:pt x="18838" y="10882"/>
                  <a:pt x="19043" y="10797"/>
                  <a:pt x="19256" y="10816"/>
                </a:cubicBezTo>
                <a:cubicBezTo>
                  <a:pt x="19479" y="10826"/>
                  <a:pt x="19664" y="10929"/>
                  <a:pt x="19804" y="11108"/>
                </a:cubicBezTo>
                <a:cubicBezTo>
                  <a:pt x="20026" y="11410"/>
                  <a:pt x="19999" y="11834"/>
                  <a:pt x="19739" y="12107"/>
                </a:cubicBezTo>
                <a:close/>
                <a:moveTo>
                  <a:pt x="5602" y="19552"/>
                </a:moveTo>
                <a:lnTo>
                  <a:pt x="4451" y="20231"/>
                </a:lnTo>
                <a:cubicBezTo>
                  <a:pt x="4349" y="20287"/>
                  <a:pt x="4228" y="20250"/>
                  <a:pt x="4172" y="20156"/>
                </a:cubicBezTo>
                <a:lnTo>
                  <a:pt x="1267" y="15057"/>
                </a:lnTo>
                <a:cubicBezTo>
                  <a:pt x="1211" y="14953"/>
                  <a:pt x="1248" y="14831"/>
                  <a:pt x="1350" y="14765"/>
                </a:cubicBezTo>
                <a:lnTo>
                  <a:pt x="2492" y="14096"/>
                </a:lnTo>
                <a:cubicBezTo>
                  <a:pt x="2529" y="14077"/>
                  <a:pt x="2566" y="14068"/>
                  <a:pt x="2594" y="14068"/>
                </a:cubicBezTo>
                <a:cubicBezTo>
                  <a:pt x="2669" y="14068"/>
                  <a:pt x="2743" y="14105"/>
                  <a:pt x="2780" y="14171"/>
                </a:cubicBezTo>
                <a:lnTo>
                  <a:pt x="5676" y="19270"/>
                </a:lnTo>
                <a:cubicBezTo>
                  <a:pt x="5732" y="19373"/>
                  <a:pt x="5695" y="19496"/>
                  <a:pt x="5602" y="19552"/>
                </a:cubicBezTo>
                <a:close/>
                <a:moveTo>
                  <a:pt x="16193" y="6396"/>
                </a:moveTo>
                <a:lnTo>
                  <a:pt x="16193" y="11787"/>
                </a:lnTo>
                <a:lnTo>
                  <a:pt x="15478" y="12503"/>
                </a:lnTo>
                <a:cubicBezTo>
                  <a:pt x="15330" y="12324"/>
                  <a:pt x="15153" y="12173"/>
                  <a:pt x="14949" y="12060"/>
                </a:cubicBezTo>
                <a:lnTo>
                  <a:pt x="14949" y="6396"/>
                </a:lnTo>
                <a:lnTo>
                  <a:pt x="16193" y="6396"/>
                </a:lnTo>
                <a:close/>
                <a:moveTo>
                  <a:pt x="11218" y="8083"/>
                </a:moveTo>
                <a:lnTo>
                  <a:pt x="11218" y="11485"/>
                </a:lnTo>
                <a:lnTo>
                  <a:pt x="11171" y="11419"/>
                </a:lnTo>
                <a:cubicBezTo>
                  <a:pt x="10865" y="11033"/>
                  <a:pt x="10447" y="10769"/>
                  <a:pt x="9983" y="10665"/>
                </a:cubicBezTo>
                <a:lnTo>
                  <a:pt x="9983" y="8083"/>
                </a:lnTo>
                <a:lnTo>
                  <a:pt x="11218" y="8083"/>
                </a:lnTo>
                <a:close/>
                <a:moveTo>
                  <a:pt x="5008" y="9761"/>
                </a:moveTo>
                <a:lnTo>
                  <a:pt x="6252" y="9761"/>
                </a:lnTo>
                <a:lnTo>
                  <a:pt x="6252" y="11014"/>
                </a:lnTo>
                <a:cubicBezTo>
                  <a:pt x="6112" y="11099"/>
                  <a:pt x="5982" y="11193"/>
                  <a:pt x="5852" y="11297"/>
                </a:cubicBezTo>
                <a:lnTo>
                  <a:pt x="5008" y="12032"/>
                </a:lnTo>
                <a:lnTo>
                  <a:pt x="5008" y="9761"/>
                </a:lnTo>
                <a:close/>
              </a:path>
            </a:pathLst>
          </a:custGeom>
          <a:solidFill>
            <a:srgbClr val="09669E"/>
          </a:solidFill>
          <a:ln w="12700">
            <a:miter lim="400000"/>
          </a:ln>
        </p:spPr>
        <p:txBody>
          <a:bodyPr lIns="45719" rIns="45719"/>
          <a:lstStyle/>
          <a:p>
            <a:pPr defTabSz="914400">
              <a:lnSpc>
                <a:spcPct val="100000"/>
              </a:lnSpc>
              <a:defRPr sz="1800">
                <a:noFill/>
                <a:latin typeface="Roboto"/>
                <a:ea typeface="Roboto"/>
                <a:cs typeface="Roboto"/>
                <a:sym typeface="Roboto"/>
              </a:defRPr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69B538-24FC-5C9A-430D-186FBEA45231}"/>
              </a:ext>
            </a:extLst>
          </p:cNvPr>
          <p:cNvSpPr txBox="1"/>
          <p:nvPr/>
        </p:nvSpPr>
        <p:spPr>
          <a:xfrm>
            <a:off x="5456522" y="417896"/>
            <a:ext cx="927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TAM</a:t>
            </a:r>
            <a:endParaRPr lang="en-EG" sz="2800" dirty="0">
              <a:solidFill>
                <a:schemeClr val="bg1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B52252-6C5F-4D75-3ED1-439409725418}"/>
              </a:ext>
            </a:extLst>
          </p:cNvPr>
          <p:cNvSpPr txBox="1"/>
          <p:nvPr/>
        </p:nvSpPr>
        <p:spPr>
          <a:xfrm>
            <a:off x="6274525" y="510229"/>
            <a:ext cx="4548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DIN Light" panose="02020500000000000000" pitchFamily="18" charset="0"/>
              </a:rPr>
              <a:t>Total Addressable Market</a:t>
            </a:r>
            <a:endParaRPr lang="en-EG" sz="1600" dirty="0">
              <a:solidFill>
                <a:schemeClr val="bg1"/>
              </a:solidFill>
              <a:effectLst/>
              <a:latin typeface="DIN Light" panose="02020500000000000000" pitchFamily="18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793A8D-3111-DD5E-B3B7-D1496E01BBD2}"/>
              </a:ext>
            </a:extLst>
          </p:cNvPr>
          <p:cNvSpPr txBox="1"/>
          <p:nvPr/>
        </p:nvSpPr>
        <p:spPr>
          <a:xfrm>
            <a:off x="5135375" y="1177510"/>
            <a:ext cx="1651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$15B</a:t>
            </a:r>
            <a:endParaRPr lang="en-EG" sz="3600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45541D-4BD4-1346-99AC-819027810A3E}"/>
              </a:ext>
            </a:extLst>
          </p:cNvPr>
          <p:cNvSpPr txBox="1"/>
          <p:nvPr/>
        </p:nvSpPr>
        <p:spPr>
          <a:xfrm>
            <a:off x="6400700" y="1371937"/>
            <a:ext cx="4719588" cy="35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n-US" sz="16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(restaurant-specific accounting solutions globally).</a:t>
            </a:r>
            <a:endParaRPr lang="en-EG" sz="1600" kern="100" dirty="0">
              <a:solidFill>
                <a:srgbClr val="09669E"/>
              </a:solidFill>
              <a:effectLst/>
              <a:latin typeface="DIN Light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00641E-D9EC-7C58-4075-4201FE7A7912}"/>
              </a:ext>
            </a:extLst>
          </p:cNvPr>
          <p:cNvSpPr txBox="1"/>
          <p:nvPr/>
        </p:nvSpPr>
        <p:spPr>
          <a:xfrm>
            <a:off x="5456522" y="2499119"/>
            <a:ext cx="927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SAM</a:t>
            </a:r>
            <a:endParaRPr lang="en-EG" sz="2800" dirty="0">
              <a:solidFill>
                <a:schemeClr val="bg1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E14360-8A51-13A9-ECAE-A2674C39A720}"/>
              </a:ext>
            </a:extLst>
          </p:cNvPr>
          <p:cNvSpPr txBox="1"/>
          <p:nvPr/>
        </p:nvSpPr>
        <p:spPr>
          <a:xfrm>
            <a:off x="6274525" y="2591452"/>
            <a:ext cx="4548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DIN Light" panose="02020500000000000000" pitchFamily="18" charset="0"/>
              </a:rPr>
              <a:t>Serviceable Addressable Market</a:t>
            </a:r>
            <a:endParaRPr lang="en-EG" sz="1600" dirty="0">
              <a:solidFill>
                <a:schemeClr val="bg1"/>
              </a:solidFill>
              <a:effectLst/>
              <a:latin typeface="DIN Light" panose="02020500000000000000" pitchFamily="18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491B5E7-D333-1475-D738-868B118B11AC}"/>
              </a:ext>
            </a:extLst>
          </p:cNvPr>
          <p:cNvSpPr/>
          <p:nvPr/>
        </p:nvSpPr>
        <p:spPr>
          <a:xfrm>
            <a:off x="3897085" y="5156541"/>
            <a:ext cx="7522464" cy="10100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397696A-6465-E09B-02A4-CB43F2D423D4}"/>
              </a:ext>
            </a:extLst>
          </p:cNvPr>
          <p:cNvCxnSpPr>
            <a:cxnSpLocks/>
          </p:cNvCxnSpPr>
          <p:nvPr/>
        </p:nvCxnSpPr>
        <p:spPr>
          <a:xfrm>
            <a:off x="5088159" y="5345668"/>
            <a:ext cx="0" cy="631799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351B979-4C9C-3919-EB9D-0D6070686F60}"/>
              </a:ext>
            </a:extLst>
          </p:cNvPr>
          <p:cNvSpPr txBox="1"/>
          <p:nvPr/>
        </p:nvSpPr>
        <p:spPr>
          <a:xfrm>
            <a:off x="5456522" y="4536451"/>
            <a:ext cx="927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0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SOM</a:t>
            </a:r>
            <a:endParaRPr lang="en-EG" sz="2800" dirty="0">
              <a:solidFill>
                <a:schemeClr val="bg1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35BCCD-6896-3D54-58F9-B6EB890DF62A}"/>
              </a:ext>
            </a:extLst>
          </p:cNvPr>
          <p:cNvSpPr txBox="1"/>
          <p:nvPr/>
        </p:nvSpPr>
        <p:spPr>
          <a:xfrm>
            <a:off x="6274525" y="4628784"/>
            <a:ext cx="4548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DIN Light" panose="02020500000000000000" pitchFamily="18" charset="0"/>
              </a:rPr>
              <a:t>Serviceable Obtainable Market</a:t>
            </a:r>
            <a:endParaRPr lang="en-EG" sz="1600" dirty="0">
              <a:solidFill>
                <a:schemeClr val="bg1"/>
              </a:solidFill>
              <a:effectLst/>
              <a:latin typeface="DIN Light" panose="02020500000000000000" pitchFamily="18" charset="0"/>
              <a:ea typeface="Gelion Regular" pitchFamily="2" charset="77"/>
              <a:cs typeface="Gelion Regular" pitchFamily="2" charset="77"/>
            </a:endParaRPr>
          </a:p>
        </p:txBody>
      </p:sp>
      <p:grpSp>
        <p:nvGrpSpPr>
          <p:cNvPr id="52" name="Google Shape;7184;p66">
            <a:extLst>
              <a:ext uri="{FF2B5EF4-FFF2-40B4-BE49-F238E27FC236}">
                <a16:creationId xmlns:a16="http://schemas.microsoft.com/office/drawing/2014/main" id="{1CD3F7B3-89D1-2D4E-602E-80997383C8BE}"/>
              </a:ext>
            </a:extLst>
          </p:cNvPr>
          <p:cNvGrpSpPr/>
          <p:nvPr/>
        </p:nvGrpSpPr>
        <p:grpSpPr>
          <a:xfrm>
            <a:off x="4160224" y="3284991"/>
            <a:ext cx="729041" cy="735741"/>
            <a:chOff x="0" y="0"/>
            <a:chExt cx="918650" cy="927093"/>
          </a:xfrm>
          <a:solidFill>
            <a:srgbClr val="09669E"/>
          </a:solidFill>
        </p:grpSpPr>
        <p:sp>
          <p:nvSpPr>
            <p:cNvPr id="53" name="Google Shape;7185;p66">
              <a:extLst>
                <a:ext uri="{FF2B5EF4-FFF2-40B4-BE49-F238E27FC236}">
                  <a16:creationId xmlns:a16="http://schemas.microsoft.com/office/drawing/2014/main" id="{5061DE60-A2AA-A337-842B-63371F76DD9E}"/>
                </a:ext>
              </a:extLst>
            </p:cNvPr>
            <p:cNvSpPr/>
            <p:nvPr/>
          </p:nvSpPr>
          <p:spPr>
            <a:xfrm>
              <a:off x="460666" y="0"/>
              <a:ext cx="183780" cy="205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1" h="21600" extrusionOk="0">
                  <a:moveTo>
                    <a:pt x="10735" y="0"/>
                  </a:moveTo>
                  <a:cubicBezTo>
                    <a:pt x="8628" y="0"/>
                    <a:pt x="7048" y="1460"/>
                    <a:pt x="7048" y="3407"/>
                  </a:cubicBezTo>
                  <a:lnTo>
                    <a:pt x="7048" y="10707"/>
                  </a:lnTo>
                  <a:lnTo>
                    <a:pt x="5994" y="9734"/>
                  </a:lnTo>
                  <a:cubicBezTo>
                    <a:pt x="5333" y="9124"/>
                    <a:pt x="4413" y="8822"/>
                    <a:pt x="3485" y="8822"/>
                  </a:cubicBezTo>
                  <a:cubicBezTo>
                    <a:pt x="2565" y="8822"/>
                    <a:pt x="1646" y="9124"/>
                    <a:pt x="985" y="9734"/>
                  </a:cubicBezTo>
                  <a:cubicBezTo>
                    <a:pt x="-328" y="10955"/>
                    <a:pt x="-328" y="13141"/>
                    <a:pt x="985" y="14361"/>
                  </a:cubicBezTo>
                  <a:lnTo>
                    <a:pt x="8101" y="20688"/>
                  </a:lnTo>
                  <a:cubicBezTo>
                    <a:pt x="8762" y="21299"/>
                    <a:pt x="9615" y="21600"/>
                    <a:pt x="10468" y="21600"/>
                  </a:cubicBezTo>
                  <a:cubicBezTo>
                    <a:pt x="11329" y="21600"/>
                    <a:pt x="12182" y="21299"/>
                    <a:pt x="12843" y="20688"/>
                  </a:cubicBezTo>
                  <a:lnTo>
                    <a:pt x="19951" y="14361"/>
                  </a:lnTo>
                  <a:cubicBezTo>
                    <a:pt x="21272" y="13141"/>
                    <a:pt x="21272" y="10955"/>
                    <a:pt x="19951" y="9734"/>
                  </a:cubicBezTo>
                  <a:cubicBezTo>
                    <a:pt x="19298" y="9124"/>
                    <a:pt x="18370" y="8822"/>
                    <a:pt x="17450" y="8822"/>
                  </a:cubicBezTo>
                  <a:cubicBezTo>
                    <a:pt x="16531" y="8822"/>
                    <a:pt x="15611" y="9124"/>
                    <a:pt x="14950" y="9734"/>
                  </a:cubicBezTo>
                  <a:lnTo>
                    <a:pt x="13896" y="10707"/>
                  </a:lnTo>
                  <a:lnTo>
                    <a:pt x="13896" y="3407"/>
                  </a:lnTo>
                  <a:cubicBezTo>
                    <a:pt x="14156" y="1460"/>
                    <a:pt x="12575" y="0"/>
                    <a:pt x="1073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" name="Google Shape;7186;p66">
              <a:extLst>
                <a:ext uri="{FF2B5EF4-FFF2-40B4-BE49-F238E27FC236}">
                  <a16:creationId xmlns:a16="http://schemas.microsoft.com/office/drawing/2014/main" id="{6BFD75CA-5546-0D8F-B4E7-DCC0FA0E47BF}"/>
                </a:ext>
              </a:extLst>
            </p:cNvPr>
            <p:cNvSpPr/>
            <p:nvPr/>
          </p:nvSpPr>
          <p:spPr>
            <a:xfrm>
              <a:off x="0" y="117932"/>
              <a:ext cx="918651" cy="809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0193" y="5493"/>
                  </a:moveTo>
                  <a:lnTo>
                    <a:pt x="19002" y="13578"/>
                  </a:lnTo>
                  <a:lnTo>
                    <a:pt x="6820" y="13578"/>
                  </a:lnTo>
                  <a:lnTo>
                    <a:pt x="5468" y="5493"/>
                  </a:lnTo>
                  <a:close/>
                  <a:moveTo>
                    <a:pt x="8932" y="18454"/>
                  </a:moveTo>
                  <a:cubicBezTo>
                    <a:pt x="9257" y="18515"/>
                    <a:pt x="9473" y="18824"/>
                    <a:pt x="9473" y="19255"/>
                  </a:cubicBezTo>
                  <a:cubicBezTo>
                    <a:pt x="9473" y="19688"/>
                    <a:pt x="9094" y="20058"/>
                    <a:pt x="8716" y="20058"/>
                  </a:cubicBezTo>
                  <a:cubicBezTo>
                    <a:pt x="8283" y="20058"/>
                    <a:pt x="8011" y="19688"/>
                    <a:pt x="8011" y="19255"/>
                  </a:cubicBezTo>
                  <a:cubicBezTo>
                    <a:pt x="8011" y="18824"/>
                    <a:pt x="8228" y="18515"/>
                    <a:pt x="8552" y="18454"/>
                  </a:cubicBezTo>
                  <a:close/>
                  <a:moveTo>
                    <a:pt x="16890" y="18454"/>
                  </a:moveTo>
                  <a:cubicBezTo>
                    <a:pt x="17215" y="18515"/>
                    <a:pt x="17431" y="18824"/>
                    <a:pt x="17431" y="19255"/>
                  </a:cubicBezTo>
                  <a:cubicBezTo>
                    <a:pt x="17431" y="19688"/>
                    <a:pt x="17106" y="20058"/>
                    <a:pt x="16673" y="20058"/>
                  </a:cubicBezTo>
                  <a:cubicBezTo>
                    <a:pt x="16295" y="20058"/>
                    <a:pt x="16024" y="19688"/>
                    <a:pt x="16024" y="19255"/>
                  </a:cubicBezTo>
                  <a:cubicBezTo>
                    <a:pt x="16079" y="18824"/>
                    <a:pt x="16295" y="18515"/>
                    <a:pt x="16620" y="18454"/>
                  </a:cubicBezTo>
                  <a:close/>
                  <a:moveTo>
                    <a:pt x="486" y="0"/>
                  </a:moveTo>
                  <a:cubicBezTo>
                    <a:pt x="325" y="123"/>
                    <a:pt x="0" y="494"/>
                    <a:pt x="0" y="925"/>
                  </a:cubicBezTo>
                  <a:cubicBezTo>
                    <a:pt x="0" y="1418"/>
                    <a:pt x="325" y="1728"/>
                    <a:pt x="650" y="1728"/>
                  </a:cubicBezTo>
                  <a:lnTo>
                    <a:pt x="3356" y="1728"/>
                  </a:lnTo>
                  <a:lnTo>
                    <a:pt x="5413" y="13825"/>
                  </a:lnTo>
                  <a:cubicBezTo>
                    <a:pt x="4655" y="14195"/>
                    <a:pt x="4169" y="15059"/>
                    <a:pt x="4169" y="16046"/>
                  </a:cubicBezTo>
                  <a:cubicBezTo>
                    <a:pt x="4169" y="17404"/>
                    <a:pt x="5143" y="18454"/>
                    <a:pt x="6279" y="18454"/>
                  </a:cubicBezTo>
                  <a:lnTo>
                    <a:pt x="6604" y="18454"/>
                  </a:lnTo>
                  <a:cubicBezTo>
                    <a:pt x="6550" y="18701"/>
                    <a:pt x="6495" y="19008"/>
                    <a:pt x="6495" y="19255"/>
                  </a:cubicBezTo>
                  <a:cubicBezTo>
                    <a:pt x="6495" y="20552"/>
                    <a:pt x="7417" y="21600"/>
                    <a:pt x="8607" y="21600"/>
                  </a:cubicBezTo>
                  <a:cubicBezTo>
                    <a:pt x="9745" y="21600"/>
                    <a:pt x="10664" y="20552"/>
                    <a:pt x="10664" y="19255"/>
                  </a:cubicBezTo>
                  <a:cubicBezTo>
                    <a:pt x="10664" y="18948"/>
                    <a:pt x="10611" y="18701"/>
                    <a:pt x="10556" y="18454"/>
                  </a:cubicBezTo>
                  <a:lnTo>
                    <a:pt x="14562" y="18454"/>
                  </a:lnTo>
                  <a:cubicBezTo>
                    <a:pt x="14453" y="18701"/>
                    <a:pt x="14400" y="19008"/>
                    <a:pt x="14400" y="19255"/>
                  </a:cubicBezTo>
                  <a:cubicBezTo>
                    <a:pt x="14400" y="20552"/>
                    <a:pt x="15374" y="21600"/>
                    <a:pt x="16512" y="21600"/>
                  </a:cubicBezTo>
                  <a:cubicBezTo>
                    <a:pt x="17648" y="21600"/>
                    <a:pt x="18677" y="20552"/>
                    <a:pt x="18677" y="19255"/>
                  </a:cubicBezTo>
                  <a:cubicBezTo>
                    <a:pt x="18677" y="18948"/>
                    <a:pt x="18622" y="18701"/>
                    <a:pt x="18514" y="18454"/>
                  </a:cubicBezTo>
                  <a:lnTo>
                    <a:pt x="19596" y="18454"/>
                  </a:lnTo>
                  <a:cubicBezTo>
                    <a:pt x="20029" y="18454"/>
                    <a:pt x="20301" y="18082"/>
                    <a:pt x="20301" y="17711"/>
                  </a:cubicBezTo>
                  <a:cubicBezTo>
                    <a:pt x="20301" y="17280"/>
                    <a:pt x="19976" y="16847"/>
                    <a:pt x="19596" y="16847"/>
                  </a:cubicBezTo>
                  <a:lnTo>
                    <a:pt x="6062" y="16847"/>
                  </a:lnTo>
                  <a:cubicBezTo>
                    <a:pt x="5684" y="16847"/>
                    <a:pt x="5413" y="16477"/>
                    <a:pt x="5413" y="15984"/>
                  </a:cubicBezTo>
                  <a:cubicBezTo>
                    <a:pt x="5413" y="15553"/>
                    <a:pt x="5738" y="15120"/>
                    <a:pt x="6062" y="15120"/>
                  </a:cubicBezTo>
                  <a:lnTo>
                    <a:pt x="19435" y="15120"/>
                  </a:lnTo>
                  <a:cubicBezTo>
                    <a:pt x="19760" y="15120"/>
                    <a:pt x="20084" y="14812"/>
                    <a:pt x="20084" y="14442"/>
                  </a:cubicBezTo>
                  <a:lnTo>
                    <a:pt x="21492" y="4751"/>
                  </a:lnTo>
                  <a:cubicBezTo>
                    <a:pt x="21600" y="4257"/>
                    <a:pt x="21222" y="3826"/>
                    <a:pt x="20842" y="3826"/>
                  </a:cubicBezTo>
                  <a:lnTo>
                    <a:pt x="4980" y="3826"/>
                  </a:lnTo>
                  <a:lnTo>
                    <a:pt x="4439" y="741"/>
                  </a:lnTo>
                  <a:cubicBezTo>
                    <a:pt x="4385" y="308"/>
                    <a:pt x="4114" y="0"/>
                    <a:pt x="3789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5" name="Google Shape;7187;p66">
              <a:extLst>
                <a:ext uri="{FF2B5EF4-FFF2-40B4-BE49-F238E27FC236}">
                  <a16:creationId xmlns:a16="http://schemas.microsoft.com/office/drawing/2014/main" id="{98452297-FEAF-5E92-3063-5DD1D8E2A363}"/>
                </a:ext>
              </a:extLst>
            </p:cNvPr>
            <p:cNvSpPr/>
            <p:nvPr/>
          </p:nvSpPr>
          <p:spPr>
            <a:xfrm>
              <a:off x="522513" y="388435"/>
              <a:ext cx="60104" cy="1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31" y="0"/>
                  </a:moveTo>
                  <a:cubicBezTo>
                    <a:pt x="4985" y="0"/>
                    <a:pt x="0" y="1683"/>
                    <a:pt x="0" y="3366"/>
                  </a:cubicBezTo>
                  <a:lnTo>
                    <a:pt x="0" y="18226"/>
                  </a:lnTo>
                  <a:cubicBezTo>
                    <a:pt x="818" y="20193"/>
                    <a:pt x="5802" y="21600"/>
                    <a:pt x="11631" y="21600"/>
                  </a:cubicBezTo>
                  <a:cubicBezTo>
                    <a:pt x="17433" y="21600"/>
                    <a:pt x="21600" y="19908"/>
                    <a:pt x="21600" y="18226"/>
                  </a:cubicBezTo>
                  <a:lnTo>
                    <a:pt x="21600" y="3366"/>
                  </a:lnTo>
                  <a:cubicBezTo>
                    <a:pt x="21600" y="1398"/>
                    <a:pt x="16615" y="0"/>
                    <a:pt x="1163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" name="Google Shape;7188;p66">
              <a:extLst>
                <a:ext uri="{FF2B5EF4-FFF2-40B4-BE49-F238E27FC236}">
                  <a16:creationId xmlns:a16="http://schemas.microsoft.com/office/drawing/2014/main" id="{05C0200D-4282-2887-99DB-80B93C9291EB}"/>
                </a:ext>
              </a:extLst>
            </p:cNvPr>
            <p:cNvSpPr/>
            <p:nvPr/>
          </p:nvSpPr>
          <p:spPr>
            <a:xfrm>
              <a:off x="707447" y="388435"/>
              <a:ext cx="57830" cy="1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1" y="0"/>
                  </a:moveTo>
                  <a:cubicBezTo>
                    <a:pt x="5181" y="0"/>
                    <a:pt x="0" y="1683"/>
                    <a:pt x="0" y="3366"/>
                  </a:cubicBezTo>
                  <a:lnTo>
                    <a:pt x="0" y="18226"/>
                  </a:lnTo>
                  <a:cubicBezTo>
                    <a:pt x="0" y="20193"/>
                    <a:pt x="5181" y="21600"/>
                    <a:pt x="10361" y="21600"/>
                  </a:cubicBezTo>
                  <a:cubicBezTo>
                    <a:pt x="17269" y="21600"/>
                    <a:pt x="21600" y="19908"/>
                    <a:pt x="21600" y="18226"/>
                  </a:cubicBezTo>
                  <a:lnTo>
                    <a:pt x="21600" y="3366"/>
                  </a:lnTo>
                  <a:cubicBezTo>
                    <a:pt x="21600" y="1398"/>
                    <a:pt x="16419" y="0"/>
                    <a:pt x="1036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7" name="Google Shape;7189;p66">
              <a:extLst>
                <a:ext uri="{FF2B5EF4-FFF2-40B4-BE49-F238E27FC236}">
                  <a16:creationId xmlns:a16="http://schemas.microsoft.com/office/drawing/2014/main" id="{C3044678-0995-5CFD-868D-C95BAD3D8C8A}"/>
                </a:ext>
              </a:extLst>
            </p:cNvPr>
            <p:cNvSpPr/>
            <p:nvPr/>
          </p:nvSpPr>
          <p:spPr>
            <a:xfrm>
              <a:off x="342128" y="388435"/>
              <a:ext cx="62453" cy="1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07" y="0"/>
                  </a:moveTo>
                  <a:cubicBezTo>
                    <a:pt x="4010" y="0"/>
                    <a:pt x="0" y="1683"/>
                    <a:pt x="0" y="3366"/>
                  </a:cubicBezTo>
                  <a:lnTo>
                    <a:pt x="0" y="18226"/>
                  </a:lnTo>
                  <a:cubicBezTo>
                    <a:pt x="0" y="20193"/>
                    <a:pt x="5609" y="21600"/>
                    <a:pt x="10407" y="21600"/>
                  </a:cubicBezTo>
                  <a:cubicBezTo>
                    <a:pt x="15991" y="21600"/>
                    <a:pt x="21600" y="19908"/>
                    <a:pt x="21600" y="18226"/>
                  </a:cubicBezTo>
                  <a:lnTo>
                    <a:pt x="21600" y="3366"/>
                  </a:lnTo>
                  <a:cubicBezTo>
                    <a:pt x="21600" y="1398"/>
                    <a:pt x="15991" y="0"/>
                    <a:pt x="10407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62" name="Google Shape;10681;p74">
            <a:extLst>
              <a:ext uri="{FF2B5EF4-FFF2-40B4-BE49-F238E27FC236}">
                <a16:creationId xmlns:a16="http://schemas.microsoft.com/office/drawing/2014/main" id="{8555C45F-A83F-00BE-01E3-8CF5ABF4725E}"/>
              </a:ext>
            </a:extLst>
          </p:cNvPr>
          <p:cNvGrpSpPr/>
          <p:nvPr/>
        </p:nvGrpSpPr>
        <p:grpSpPr>
          <a:xfrm>
            <a:off x="4172012" y="5307907"/>
            <a:ext cx="700565" cy="658917"/>
            <a:chOff x="69" y="0"/>
            <a:chExt cx="806741" cy="758781"/>
          </a:xfrm>
          <a:solidFill>
            <a:srgbClr val="09669E"/>
          </a:solidFill>
        </p:grpSpPr>
        <p:sp>
          <p:nvSpPr>
            <p:cNvPr id="63" name="Google Shape;10682;p74">
              <a:extLst>
                <a:ext uri="{FF2B5EF4-FFF2-40B4-BE49-F238E27FC236}">
                  <a16:creationId xmlns:a16="http://schemas.microsoft.com/office/drawing/2014/main" id="{19441A70-456E-07C8-9C97-73BC4268CD1C}"/>
                </a:ext>
              </a:extLst>
            </p:cNvPr>
            <p:cNvSpPr/>
            <p:nvPr/>
          </p:nvSpPr>
          <p:spPr>
            <a:xfrm>
              <a:off x="69" y="424305"/>
              <a:ext cx="806742" cy="33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0" y="3155"/>
                  </a:moveTo>
                  <a:cubicBezTo>
                    <a:pt x="2161" y="3155"/>
                    <a:pt x="2451" y="3857"/>
                    <a:pt x="2451" y="4702"/>
                  </a:cubicBezTo>
                  <a:lnTo>
                    <a:pt x="2451" y="16813"/>
                  </a:lnTo>
                  <a:cubicBezTo>
                    <a:pt x="2451" y="17797"/>
                    <a:pt x="2161" y="18503"/>
                    <a:pt x="1810" y="18503"/>
                  </a:cubicBezTo>
                  <a:lnTo>
                    <a:pt x="1167" y="18503"/>
                  </a:lnTo>
                  <a:lnTo>
                    <a:pt x="1167" y="3155"/>
                  </a:lnTo>
                  <a:close/>
                  <a:moveTo>
                    <a:pt x="7162" y="3204"/>
                  </a:moveTo>
                  <a:cubicBezTo>
                    <a:pt x="8103" y="3204"/>
                    <a:pt x="9052" y="3839"/>
                    <a:pt x="9865" y="5126"/>
                  </a:cubicBezTo>
                  <a:cubicBezTo>
                    <a:pt x="10508" y="6109"/>
                    <a:pt x="10566" y="6253"/>
                    <a:pt x="10799" y="6253"/>
                  </a:cubicBezTo>
                  <a:lnTo>
                    <a:pt x="13427" y="6253"/>
                  </a:lnTo>
                  <a:cubicBezTo>
                    <a:pt x="13777" y="6253"/>
                    <a:pt x="14070" y="6954"/>
                    <a:pt x="14070" y="7942"/>
                  </a:cubicBezTo>
                  <a:cubicBezTo>
                    <a:pt x="14070" y="8787"/>
                    <a:pt x="13777" y="9493"/>
                    <a:pt x="13427" y="9493"/>
                  </a:cubicBezTo>
                  <a:lnTo>
                    <a:pt x="8815" y="9493"/>
                  </a:lnTo>
                  <a:cubicBezTo>
                    <a:pt x="8114" y="9493"/>
                    <a:pt x="7473" y="10476"/>
                    <a:pt x="7123" y="11884"/>
                  </a:cubicBezTo>
                  <a:cubicBezTo>
                    <a:pt x="7006" y="12590"/>
                    <a:pt x="7123" y="13716"/>
                    <a:pt x="7414" y="13998"/>
                  </a:cubicBezTo>
                  <a:cubicBezTo>
                    <a:pt x="7493" y="14114"/>
                    <a:pt x="7588" y="14163"/>
                    <a:pt x="7684" y="14163"/>
                  </a:cubicBezTo>
                  <a:cubicBezTo>
                    <a:pt x="7936" y="14163"/>
                    <a:pt x="8205" y="13801"/>
                    <a:pt x="8290" y="13292"/>
                  </a:cubicBezTo>
                  <a:cubicBezTo>
                    <a:pt x="8407" y="12728"/>
                    <a:pt x="8581" y="12447"/>
                    <a:pt x="8874" y="12447"/>
                  </a:cubicBezTo>
                  <a:lnTo>
                    <a:pt x="14010" y="12447"/>
                  </a:lnTo>
                  <a:cubicBezTo>
                    <a:pt x="14420" y="12447"/>
                    <a:pt x="14827" y="12165"/>
                    <a:pt x="15178" y="11602"/>
                  </a:cubicBezTo>
                  <a:lnTo>
                    <a:pt x="19556" y="3437"/>
                  </a:lnTo>
                  <a:cubicBezTo>
                    <a:pt x="19645" y="3339"/>
                    <a:pt x="19730" y="3294"/>
                    <a:pt x="19812" y="3294"/>
                  </a:cubicBezTo>
                  <a:cubicBezTo>
                    <a:pt x="20323" y="3294"/>
                    <a:pt x="20651" y="5019"/>
                    <a:pt x="20199" y="6109"/>
                  </a:cubicBezTo>
                  <a:cubicBezTo>
                    <a:pt x="20092" y="6284"/>
                    <a:pt x="20042" y="6342"/>
                    <a:pt x="20019" y="6342"/>
                  </a:cubicBezTo>
                  <a:cubicBezTo>
                    <a:pt x="19973" y="6342"/>
                    <a:pt x="20077" y="6051"/>
                    <a:pt x="20058" y="6051"/>
                  </a:cubicBezTo>
                  <a:cubicBezTo>
                    <a:pt x="20018" y="6051"/>
                    <a:pt x="19356" y="7535"/>
                    <a:pt x="14944" y="17234"/>
                  </a:cubicBezTo>
                  <a:cubicBezTo>
                    <a:pt x="14594" y="17940"/>
                    <a:pt x="14127" y="18503"/>
                    <a:pt x="13660" y="18503"/>
                  </a:cubicBezTo>
                  <a:lnTo>
                    <a:pt x="6363" y="18503"/>
                  </a:lnTo>
                  <a:cubicBezTo>
                    <a:pt x="5487" y="18503"/>
                    <a:pt x="4612" y="17940"/>
                    <a:pt x="3795" y="17095"/>
                  </a:cubicBezTo>
                  <a:lnTo>
                    <a:pt x="3795" y="6253"/>
                  </a:lnTo>
                  <a:lnTo>
                    <a:pt x="4319" y="5408"/>
                  </a:lnTo>
                  <a:cubicBezTo>
                    <a:pt x="5138" y="3946"/>
                    <a:pt x="6146" y="3204"/>
                    <a:pt x="7162" y="3204"/>
                  </a:cubicBezTo>
                  <a:close/>
                  <a:moveTo>
                    <a:pt x="7071" y="0"/>
                  </a:moveTo>
                  <a:cubicBezTo>
                    <a:pt x="5837" y="0"/>
                    <a:pt x="4614" y="916"/>
                    <a:pt x="3561" y="2731"/>
                  </a:cubicBezTo>
                  <a:cubicBezTo>
                    <a:pt x="3269" y="1184"/>
                    <a:pt x="2628" y="58"/>
                    <a:pt x="1868" y="58"/>
                  </a:cubicBezTo>
                  <a:lnTo>
                    <a:pt x="643" y="58"/>
                  </a:lnTo>
                  <a:cubicBezTo>
                    <a:pt x="293" y="58"/>
                    <a:pt x="0" y="760"/>
                    <a:pt x="0" y="1747"/>
                  </a:cubicBezTo>
                  <a:lnTo>
                    <a:pt x="0" y="20049"/>
                  </a:lnTo>
                  <a:cubicBezTo>
                    <a:pt x="0" y="20894"/>
                    <a:pt x="293" y="21600"/>
                    <a:pt x="643" y="21600"/>
                  </a:cubicBezTo>
                  <a:lnTo>
                    <a:pt x="1868" y="21600"/>
                  </a:lnTo>
                  <a:cubicBezTo>
                    <a:pt x="2451" y="21600"/>
                    <a:pt x="2978" y="20894"/>
                    <a:pt x="3328" y="20049"/>
                  </a:cubicBezTo>
                  <a:cubicBezTo>
                    <a:pt x="4319" y="21037"/>
                    <a:pt x="5312" y="21600"/>
                    <a:pt x="6363" y="21600"/>
                  </a:cubicBezTo>
                  <a:lnTo>
                    <a:pt x="13660" y="21600"/>
                  </a:lnTo>
                  <a:cubicBezTo>
                    <a:pt x="14420" y="21600"/>
                    <a:pt x="15178" y="20894"/>
                    <a:pt x="15761" y="19629"/>
                  </a:cubicBezTo>
                  <a:cubicBezTo>
                    <a:pt x="15821" y="19629"/>
                    <a:pt x="20783" y="8505"/>
                    <a:pt x="20840" y="8366"/>
                  </a:cubicBezTo>
                  <a:cubicBezTo>
                    <a:pt x="21133" y="8085"/>
                    <a:pt x="21600" y="6673"/>
                    <a:pt x="21600" y="4845"/>
                  </a:cubicBezTo>
                  <a:cubicBezTo>
                    <a:pt x="21600" y="2029"/>
                    <a:pt x="20724" y="197"/>
                    <a:pt x="19673" y="197"/>
                  </a:cubicBezTo>
                  <a:cubicBezTo>
                    <a:pt x="19089" y="197"/>
                    <a:pt x="18622" y="903"/>
                    <a:pt x="18389" y="1323"/>
                  </a:cubicBezTo>
                  <a:lnTo>
                    <a:pt x="15178" y="7236"/>
                  </a:lnTo>
                  <a:cubicBezTo>
                    <a:pt x="15003" y="4845"/>
                    <a:pt x="14244" y="3155"/>
                    <a:pt x="13252" y="3155"/>
                  </a:cubicBezTo>
                  <a:lnTo>
                    <a:pt x="10858" y="3155"/>
                  </a:lnTo>
                  <a:lnTo>
                    <a:pt x="10449" y="2449"/>
                  </a:lnTo>
                  <a:cubicBezTo>
                    <a:pt x="9402" y="813"/>
                    <a:pt x="8233" y="0"/>
                    <a:pt x="707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4" name="Google Shape;10683;p74">
              <a:extLst>
                <a:ext uri="{FF2B5EF4-FFF2-40B4-BE49-F238E27FC236}">
                  <a16:creationId xmlns:a16="http://schemas.microsoft.com/office/drawing/2014/main" id="{FCEAA92E-2486-A62F-793B-B210026CF0A1}"/>
                </a:ext>
              </a:extLst>
            </p:cNvPr>
            <p:cNvSpPr/>
            <p:nvPr/>
          </p:nvSpPr>
          <p:spPr>
            <a:xfrm>
              <a:off x="283539" y="0"/>
              <a:ext cx="425137" cy="42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5" y="2424"/>
                  </a:moveTo>
                  <a:cubicBezTo>
                    <a:pt x="15506" y="2424"/>
                    <a:pt x="19272" y="6174"/>
                    <a:pt x="19272" y="10802"/>
                  </a:cubicBezTo>
                  <a:cubicBezTo>
                    <a:pt x="19272" y="15538"/>
                    <a:pt x="15506" y="19176"/>
                    <a:pt x="10745" y="19176"/>
                  </a:cubicBezTo>
                  <a:cubicBezTo>
                    <a:pt x="6090" y="19176"/>
                    <a:pt x="2324" y="15538"/>
                    <a:pt x="2324" y="10802"/>
                  </a:cubicBezTo>
                  <a:cubicBezTo>
                    <a:pt x="2324" y="6174"/>
                    <a:pt x="6090" y="2424"/>
                    <a:pt x="10745" y="2424"/>
                  </a:cubicBezTo>
                  <a:close/>
                  <a:moveTo>
                    <a:pt x="10745" y="0"/>
                  </a:moveTo>
                  <a:cubicBezTo>
                    <a:pt x="4873" y="0"/>
                    <a:pt x="0" y="4852"/>
                    <a:pt x="0" y="10802"/>
                  </a:cubicBezTo>
                  <a:cubicBezTo>
                    <a:pt x="0" y="16752"/>
                    <a:pt x="4873" y="21600"/>
                    <a:pt x="10745" y="21600"/>
                  </a:cubicBezTo>
                  <a:cubicBezTo>
                    <a:pt x="16727" y="21600"/>
                    <a:pt x="21600" y="16752"/>
                    <a:pt x="21600" y="10802"/>
                  </a:cubicBezTo>
                  <a:cubicBezTo>
                    <a:pt x="21600" y="4852"/>
                    <a:pt x="16727" y="0"/>
                    <a:pt x="1074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" name="Google Shape;10684;p74">
              <a:extLst>
                <a:ext uri="{FF2B5EF4-FFF2-40B4-BE49-F238E27FC236}">
                  <a16:creationId xmlns:a16="http://schemas.microsoft.com/office/drawing/2014/main" id="{30C3F72E-C119-8030-D5B6-3A4BA793BEA7}"/>
                </a:ext>
              </a:extLst>
            </p:cNvPr>
            <p:cNvSpPr/>
            <p:nvPr/>
          </p:nvSpPr>
          <p:spPr>
            <a:xfrm>
              <a:off x="379459" y="95989"/>
              <a:ext cx="233297" cy="235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1" y="4000"/>
                  </a:moveTo>
                  <a:cubicBezTo>
                    <a:pt x="14334" y="4000"/>
                    <a:pt x="17358" y="6997"/>
                    <a:pt x="17358" y="10597"/>
                  </a:cubicBezTo>
                  <a:cubicBezTo>
                    <a:pt x="17358" y="14000"/>
                    <a:pt x="14334" y="16997"/>
                    <a:pt x="10701" y="16997"/>
                  </a:cubicBezTo>
                  <a:cubicBezTo>
                    <a:pt x="7266" y="16997"/>
                    <a:pt x="4235" y="14000"/>
                    <a:pt x="4235" y="10597"/>
                  </a:cubicBezTo>
                  <a:cubicBezTo>
                    <a:pt x="4235" y="6997"/>
                    <a:pt x="7266" y="4000"/>
                    <a:pt x="10701" y="4000"/>
                  </a:cubicBezTo>
                  <a:close/>
                  <a:moveTo>
                    <a:pt x="10701" y="0"/>
                  </a:moveTo>
                  <a:cubicBezTo>
                    <a:pt x="4639" y="0"/>
                    <a:pt x="0" y="4800"/>
                    <a:pt x="0" y="10800"/>
                  </a:cubicBezTo>
                  <a:cubicBezTo>
                    <a:pt x="0" y="16800"/>
                    <a:pt x="4639" y="21600"/>
                    <a:pt x="10701" y="21600"/>
                  </a:cubicBezTo>
                  <a:cubicBezTo>
                    <a:pt x="16756" y="21600"/>
                    <a:pt x="21600" y="16800"/>
                    <a:pt x="21600" y="10800"/>
                  </a:cubicBezTo>
                  <a:cubicBezTo>
                    <a:pt x="21600" y="4800"/>
                    <a:pt x="16756" y="0"/>
                    <a:pt x="1070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25A53F9-46F9-6577-B955-F92706DF40DD}"/>
              </a:ext>
            </a:extLst>
          </p:cNvPr>
          <p:cNvCxnSpPr>
            <a:cxnSpLocks/>
          </p:cNvCxnSpPr>
          <p:nvPr/>
        </p:nvCxnSpPr>
        <p:spPr>
          <a:xfrm>
            <a:off x="5088159" y="3297412"/>
            <a:ext cx="0" cy="631799"/>
          </a:xfrm>
          <a:prstGeom prst="line">
            <a:avLst/>
          </a:prstGeom>
          <a:ln w="158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2971C75-CD3F-0167-EF4A-A95D7E508EBC}"/>
              </a:ext>
            </a:extLst>
          </p:cNvPr>
          <p:cNvSpPr txBox="1"/>
          <p:nvPr/>
        </p:nvSpPr>
        <p:spPr>
          <a:xfrm>
            <a:off x="5135375" y="3314319"/>
            <a:ext cx="1651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$2B</a:t>
            </a:r>
            <a:endParaRPr lang="en-EG" sz="3600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3F4DC-978C-0D3C-7E1C-B19EFFEC76A5}"/>
              </a:ext>
            </a:extLst>
          </p:cNvPr>
          <p:cNvSpPr txBox="1"/>
          <p:nvPr/>
        </p:nvSpPr>
        <p:spPr>
          <a:xfrm>
            <a:off x="6360698" y="3410781"/>
            <a:ext cx="4719589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rt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1600" kern="1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(small and medium-sized restaurants in Saudi Arabia and GCC </a:t>
            </a:r>
            <a:r>
              <a:rPr lang="en-US" sz="1600" kern="10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and Egypt).</a:t>
            </a:r>
            <a:endParaRPr lang="en-EG" sz="1600" kern="100" dirty="0">
              <a:solidFill>
                <a:srgbClr val="09669E"/>
              </a:solidFill>
              <a:effectLst/>
              <a:latin typeface="DIN Light" panose="02000503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25EE19-D36B-5D46-7A4E-9597CA3EDE4E}"/>
              </a:ext>
            </a:extLst>
          </p:cNvPr>
          <p:cNvSpPr txBox="1"/>
          <p:nvPr/>
        </p:nvSpPr>
        <p:spPr>
          <a:xfrm>
            <a:off x="5135375" y="5335625"/>
            <a:ext cx="1651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$200M</a:t>
            </a:r>
            <a:endParaRPr lang="en-EG" sz="3600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5A452A-C4D5-E657-C073-12106DBD752E}"/>
              </a:ext>
            </a:extLst>
          </p:cNvPr>
          <p:cNvSpPr txBox="1"/>
          <p:nvPr/>
        </p:nvSpPr>
        <p:spPr>
          <a:xfrm>
            <a:off x="6704684" y="5358461"/>
            <a:ext cx="5062882" cy="63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rt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1600" kern="1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altLang="en-US" sz="1600" kern="100" dirty="0">
                <a:solidFill>
                  <a:srgbClr val="09669E"/>
                </a:solidFill>
                <a:latin typeface="DIN Light" panose="02000503030000020004" pitchFamily="2" charset="0"/>
                <a:cs typeface="Times New Roman" panose="02020603050405020304" pitchFamily="18" charset="0"/>
              </a:rPr>
              <a:t>Jazr can capture </a:t>
            </a:r>
            <a:r>
              <a:rPr lang="en-GB" altLang="en-US" sz="1600" kern="100" dirty="0">
                <a:solidFill>
                  <a:srgbClr val="09669E"/>
                </a:solidFill>
                <a:latin typeface="DIN Light" panose="02000503030000020004" pitchFamily="2" charset="0"/>
                <a:cs typeface="Times New Roman" panose="02020603050405020304" pitchFamily="18" charset="0"/>
              </a:rPr>
              <a:t>2</a:t>
            </a:r>
            <a:r>
              <a:rPr lang="en-US" altLang="en-US" sz="1600" kern="100" dirty="0">
                <a:solidFill>
                  <a:srgbClr val="09669E"/>
                </a:solidFill>
                <a:latin typeface="DIN Light" panose="02000503030000020004" pitchFamily="2" charset="0"/>
                <a:cs typeface="Times New Roman" panose="02020603050405020304" pitchFamily="18" charset="0"/>
              </a:rPr>
              <a:t>0% of the Saudi and GCC</a:t>
            </a:r>
            <a:r>
              <a:rPr lang="en-GB" altLang="en-US" sz="1600" kern="100" dirty="0">
                <a:solidFill>
                  <a:srgbClr val="09669E"/>
                </a:solidFill>
                <a:latin typeface="DIN Light" panose="02000503030000020004" pitchFamily="2" charset="0"/>
                <a:cs typeface="Times New Roman" panose="02020603050405020304" pitchFamily="18" charset="0"/>
              </a:rPr>
              <a:t> Egypt</a:t>
            </a:r>
            <a:r>
              <a:rPr lang="en-US" altLang="en-US" sz="1600" kern="100" dirty="0">
                <a:solidFill>
                  <a:srgbClr val="09669E"/>
                </a:solidFill>
                <a:latin typeface="DIN Light" panose="02000503030000020004" pitchFamily="2" charset="0"/>
                <a:cs typeface="Times New Roman" panose="02020603050405020304" pitchFamily="18" charset="0"/>
              </a:rPr>
              <a:t> markets</a:t>
            </a:r>
            <a:r>
              <a:rPr lang="en-US" sz="1600" kern="1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endParaRPr lang="en-EG" sz="1600" kern="100" dirty="0">
              <a:solidFill>
                <a:srgbClr val="09669E"/>
              </a:solidFill>
              <a:effectLst/>
              <a:latin typeface="DIN Light" panose="02000503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94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67B4514-C5D3-BD1B-2AAB-60830B4EC4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361391" y="-4033"/>
            <a:ext cx="11392666" cy="5210361"/>
          </a:xfrm>
          <a:prstGeom prst="rect">
            <a:avLst/>
          </a:prstGeom>
        </p:spPr>
      </p:pic>
      <p:grpSp>
        <p:nvGrpSpPr>
          <p:cNvPr id="17" name="Google Shape;10757;p74">
            <a:extLst>
              <a:ext uri="{FF2B5EF4-FFF2-40B4-BE49-F238E27FC236}">
                <a16:creationId xmlns:a16="http://schemas.microsoft.com/office/drawing/2014/main" id="{2EA306F2-A43C-D3D4-2B54-3CF4E1F50FF2}"/>
              </a:ext>
            </a:extLst>
          </p:cNvPr>
          <p:cNvGrpSpPr/>
          <p:nvPr/>
        </p:nvGrpSpPr>
        <p:grpSpPr>
          <a:xfrm>
            <a:off x="5398638" y="454748"/>
            <a:ext cx="1394724" cy="1398436"/>
            <a:chOff x="0" y="69"/>
            <a:chExt cx="806741" cy="808888"/>
          </a:xfrm>
          <a:solidFill>
            <a:schemeClr val="bg1">
              <a:lumMod val="65000"/>
              <a:alpha val="33774"/>
            </a:schemeClr>
          </a:solidFill>
        </p:grpSpPr>
        <p:sp>
          <p:nvSpPr>
            <p:cNvPr id="18" name="Google Shape;10758;p74">
              <a:extLst>
                <a:ext uri="{FF2B5EF4-FFF2-40B4-BE49-F238E27FC236}">
                  <a16:creationId xmlns:a16="http://schemas.microsoft.com/office/drawing/2014/main" id="{25D9CD26-8C0D-C7EB-62DD-462D62C9F522}"/>
                </a:ext>
              </a:extLst>
            </p:cNvPr>
            <p:cNvSpPr/>
            <p:nvPr/>
          </p:nvSpPr>
          <p:spPr>
            <a:xfrm>
              <a:off x="0" y="69"/>
              <a:ext cx="806742" cy="808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73" y="1222"/>
                  </a:moveTo>
                  <a:cubicBezTo>
                    <a:pt x="20023" y="1222"/>
                    <a:pt x="20316" y="1514"/>
                    <a:pt x="20316" y="1863"/>
                  </a:cubicBezTo>
                  <a:lnTo>
                    <a:pt x="20316" y="5006"/>
                  </a:lnTo>
                  <a:lnTo>
                    <a:pt x="1227" y="5006"/>
                  </a:lnTo>
                  <a:lnTo>
                    <a:pt x="1227" y="1863"/>
                  </a:lnTo>
                  <a:cubicBezTo>
                    <a:pt x="1227" y="1514"/>
                    <a:pt x="1518" y="1222"/>
                    <a:pt x="1868" y="1222"/>
                  </a:cubicBezTo>
                  <a:close/>
                  <a:moveTo>
                    <a:pt x="20258" y="6230"/>
                  </a:moveTo>
                  <a:lnTo>
                    <a:pt x="20258" y="17059"/>
                  </a:lnTo>
                  <a:cubicBezTo>
                    <a:pt x="20316" y="17525"/>
                    <a:pt x="20023" y="17758"/>
                    <a:pt x="19673" y="17758"/>
                  </a:cubicBezTo>
                  <a:lnTo>
                    <a:pt x="16521" y="17758"/>
                  </a:lnTo>
                  <a:lnTo>
                    <a:pt x="15880" y="17059"/>
                  </a:lnTo>
                  <a:cubicBezTo>
                    <a:pt x="15937" y="16943"/>
                    <a:pt x="16054" y="16710"/>
                    <a:pt x="16113" y="16477"/>
                  </a:cubicBezTo>
                  <a:lnTo>
                    <a:pt x="17047" y="16477"/>
                  </a:lnTo>
                  <a:cubicBezTo>
                    <a:pt x="17397" y="16477"/>
                    <a:pt x="17688" y="16185"/>
                    <a:pt x="17688" y="15836"/>
                  </a:cubicBezTo>
                  <a:lnTo>
                    <a:pt x="17688" y="13275"/>
                  </a:lnTo>
                  <a:cubicBezTo>
                    <a:pt x="17688" y="12925"/>
                    <a:pt x="17397" y="12633"/>
                    <a:pt x="17047" y="12633"/>
                  </a:cubicBezTo>
                  <a:lnTo>
                    <a:pt x="16113" y="12633"/>
                  </a:lnTo>
                  <a:cubicBezTo>
                    <a:pt x="16054" y="12400"/>
                    <a:pt x="15937" y="12284"/>
                    <a:pt x="15880" y="12051"/>
                  </a:cubicBezTo>
                  <a:lnTo>
                    <a:pt x="16521" y="11412"/>
                  </a:lnTo>
                  <a:cubicBezTo>
                    <a:pt x="16754" y="11179"/>
                    <a:pt x="16754" y="10713"/>
                    <a:pt x="16521" y="10538"/>
                  </a:cubicBezTo>
                  <a:lnTo>
                    <a:pt x="14713" y="8675"/>
                  </a:lnTo>
                  <a:cubicBezTo>
                    <a:pt x="14596" y="8588"/>
                    <a:pt x="14435" y="8544"/>
                    <a:pt x="14273" y="8544"/>
                  </a:cubicBezTo>
                  <a:cubicBezTo>
                    <a:pt x="14114" y="8544"/>
                    <a:pt x="13953" y="8588"/>
                    <a:pt x="13836" y="8675"/>
                  </a:cubicBezTo>
                  <a:lnTo>
                    <a:pt x="13193" y="9373"/>
                  </a:lnTo>
                  <a:cubicBezTo>
                    <a:pt x="13019" y="9314"/>
                    <a:pt x="12843" y="9198"/>
                    <a:pt x="12609" y="9140"/>
                  </a:cubicBezTo>
                  <a:lnTo>
                    <a:pt x="12609" y="8209"/>
                  </a:lnTo>
                  <a:cubicBezTo>
                    <a:pt x="12609" y="7801"/>
                    <a:pt x="12319" y="7510"/>
                    <a:pt x="11968" y="7510"/>
                  </a:cubicBezTo>
                  <a:lnTo>
                    <a:pt x="9400" y="7510"/>
                  </a:lnTo>
                  <a:cubicBezTo>
                    <a:pt x="9050" y="7510"/>
                    <a:pt x="8757" y="7801"/>
                    <a:pt x="8757" y="8209"/>
                  </a:cubicBezTo>
                  <a:lnTo>
                    <a:pt x="8757" y="9140"/>
                  </a:lnTo>
                  <a:cubicBezTo>
                    <a:pt x="8524" y="9198"/>
                    <a:pt x="8349" y="9257"/>
                    <a:pt x="8173" y="9373"/>
                  </a:cubicBezTo>
                  <a:lnTo>
                    <a:pt x="7473" y="8675"/>
                  </a:lnTo>
                  <a:cubicBezTo>
                    <a:pt x="7386" y="8588"/>
                    <a:pt x="7225" y="8544"/>
                    <a:pt x="7056" y="8544"/>
                  </a:cubicBezTo>
                  <a:cubicBezTo>
                    <a:pt x="6889" y="8544"/>
                    <a:pt x="6713" y="8588"/>
                    <a:pt x="6597" y="8675"/>
                  </a:cubicBezTo>
                  <a:lnTo>
                    <a:pt x="4788" y="10538"/>
                  </a:lnTo>
                  <a:cubicBezTo>
                    <a:pt x="4555" y="10770"/>
                    <a:pt x="4555" y="11179"/>
                    <a:pt x="4788" y="11412"/>
                  </a:cubicBezTo>
                  <a:lnTo>
                    <a:pt x="5429" y="12051"/>
                  </a:lnTo>
                  <a:cubicBezTo>
                    <a:pt x="5372" y="12168"/>
                    <a:pt x="5312" y="12400"/>
                    <a:pt x="5255" y="12633"/>
                  </a:cubicBezTo>
                  <a:lnTo>
                    <a:pt x="4262" y="12633"/>
                  </a:lnTo>
                  <a:cubicBezTo>
                    <a:pt x="3912" y="12633"/>
                    <a:pt x="3621" y="12925"/>
                    <a:pt x="3621" y="13275"/>
                  </a:cubicBezTo>
                  <a:lnTo>
                    <a:pt x="3621" y="15836"/>
                  </a:lnTo>
                  <a:cubicBezTo>
                    <a:pt x="3621" y="16185"/>
                    <a:pt x="3912" y="16477"/>
                    <a:pt x="4262" y="16477"/>
                  </a:cubicBezTo>
                  <a:lnTo>
                    <a:pt x="5255" y="16477"/>
                  </a:lnTo>
                  <a:cubicBezTo>
                    <a:pt x="5312" y="16710"/>
                    <a:pt x="5372" y="16884"/>
                    <a:pt x="5429" y="17059"/>
                  </a:cubicBezTo>
                  <a:lnTo>
                    <a:pt x="4788" y="17758"/>
                  </a:lnTo>
                  <a:lnTo>
                    <a:pt x="1810" y="17758"/>
                  </a:lnTo>
                  <a:cubicBezTo>
                    <a:pt x="1460" y="17758"/>
                    <a:pt x="1167" y="17466"/>
                    <a:pt x="1167" y="17059"/>
                  </a:cubicBezTo>
                  <a:lnTo>
                    <a:pt x="1167" y="6230"/>
                  </a:lnTo>
                  <a:close/>
                  <a:moveTo>
                    <a:pt x="11325" y="8732"/>
                  </a:moveTo>
                  <a:lnTo>
                    <a:pt x="11325" y="9490"/>
                  </a:lnTo>
                  <a:cubicBezTo>
                    <a:pt x="11325" y="9782"/>
                    <a:pt x="11501" y="10015"/>
                    <a:pt x="11792" y="10072"/>
                  </a:cubicBezTo>
                  <a:cubicBezTo>
                    <a:pt x="12142" y="10188"/>
                    <a:pt x="12609" y="10364"/>
                    <a:pt x="12960" y="10597"/>
                  </a:cubicBezTo>
                  <a:cubicBezTo>
                    <a:pt x="13047" y="10660"/>
                    <a:pt x="13149" y="10685"/>
                    <a:pt x="13254" y="10685"/>
                  </a:cubicBezTo>
                  <a:cubicBezTo>
                    <a:pt x="13436" y="10685"/>
                    <a:pt x="13630" y="10611"/>
                    <a:pt x="13777" y="10538"/>
                  </a:cubicBezTo>
                  <a:lnTo>
                    <a:pt x="14362" y="9955"/>
                  </a:lnTo>
                  <a:lnTo>
                    <a:pt x="15237" y="10830"/>
                  </a:lnTo>
                  <a:lnTo>
                    <a:pt x="14653" y="11412"/>
                  </a:lnTo>
                  <a:cubicBezTo>
                    <a:pt x="14420" y="11645"/>
                    <a:pt x="14420" y="11935"/>
                    <a:pt x="14596" y="12227"/>
                  </a:cubicBezTo>
                  <a:cubicBezTo>
                    <a:pt x="14770" y="12576"/>
                    <a:pt x="14946" y="12925"/>
                    <a:pt x="15063" y="13391"/>
                  </a:cubicBezTo>
                  <a:cubicBezTo>
                    <a:pt x="15179" y="13681"/>
                    <a:pt x="15354" y="13857"/>
                    <a:pt x="15646" y="13857"/>
                  </a:cubicBezTo>
                  <a:lnTo>
                    <a:pt x="16464" y="13857"/>
                  </a:lnTo>
                  <a:lnTo>
                    <a:pt x="16464" y="15137"/>
                  </a:lnTo>
                  <a:lnTo>
                    <a:pt x="15646" y="15137"/>
                  </a:lnTo>
                  <a:cubicBezTo>
                    <a:pt x="15354" y="15137"/>
                    <a:pt x="15179" y="15311"/>
                    <a:pt x="15063" y="15603"/>
                  </a:cubicBezTo>
                  <a:cubicBezTo>
                    <a:pt x="15003" y="16012"/>
                    <a:pt x="14770" y="16418"/>
                    <a:pt x="14596" y="16767"/>
                  </a:cubicBezTo>
                  <a:cubicBezTo>
                    <a:pt x="14420" y="17000"/>
                    <a:pt x="14479" y="17349"/>
                    <a:pt x="14653" y="17582"/>
                  </a:cubicBezTo>
                  <a:lnTo>
                    <a:pt x="15237" y="18164"/>
                  </a:lnTo>
                  <a:lnTo>
                    <a:pt x="14362" y="19039"/>
                  </a:lnTo>
                  <a:lnTo>
                    <a:pt x="13777" y="18456"/>
                  </a:lnTo>
                  <a:cubicBezTo>
                    <a:pt x="13653" y="18331"/>
                    <a:pt x="13510" y="18274"/>
                    <a:pt x="13362" y="18274"/>
                  </a:cubicBezTo>
                  <a:cubicBezTo>
                    <a:pt x="13232" y="18274"/>
                    <a:pt x="13097" y="18316"/>
                    <a:pt x="12960" y="18397"/>
                  </a:cubicBezTo>
                  <a:cubicBezTo>
                    <a:pt x="12609" y="18630"/>
                    <a:pt x="12259" y="18747"/>
                    <a:pt x="11792" y="18863"/>
                  </a:cubicBezTo>
                  <a:cubicBezTo>
                    <a:pt x="11501" y="18979"/>
                    <a:pt x="11325" y="19155"/>
                    <a:pt x="11325" y="19504"/>
                  </a:cubicBezTo>
                  <a:lnTo>
                    <a:pt x="11325" y="20260"/>
                  </a:lnTo>
                  <a:lnTo>
                    <a:pt x="10041" y="20260"/>
                  </a:lnTo>
                  <a:lnTo>
                    <a:pt x="10041" y="19504"/>
                  </a:lnTo>
                  <a:cubicBezTo>
                    <a:pt x="10041" y="19155"/>
                    <a:pt x="9867" y="18979"/>
                    <a:pt x="9574" y="18863"/>
                  </a:cubicBezTo>
                  <a:cubicBezTo>
                    <a:pt x="9167" y="18806"/>
                    <a:pt x="8757" y="18573"/>
                    <a:pt x="8407" y="18397"/>
                  </a:cubicBezTo>
                  <a:cubicBezTo>
                    <a:pt x="8322" y="18333"/>
                    <a:pt x="8220" y="18309"/>
                    <a:pt x="8114" y="18309"/>
                  </a:cubicBezTo>
                  <a:cubicBezTo>
                    <a:pt x="7933" y="18309"/>
                    <a:pt x="7738" y="18383"/>
                    <a:pt x="7590" y="18456"/>
                  </a:cubicBezTo>
                  <a:lnTo>
                    <a:pt x="7006" y="19039"/>
                  </a:lnTo>
                  <a:lnTo>
                    <a:pt x="6130" y="18164"/>
                  </a:lnTo>
                  <a:lnTo>
                    <a:pt x="6713" y="17582"/>
                  </a:lnTo>
                  <a:cubicBezTo>
                    <a:pt x="6947" y="17349"/>
                    <a:pt x="6947" y="17059"/>
                    <a:pt x="6773" y="16767"/>
                  </a:cubicBezTo>
                  <a:cubicBezTo>
                    <a:pt x="6539" y="16418"/>
                    <a:pt x="6422" y="16069"/>
                    <a:pt x="6246" y="15603"/>
                  </a:cubicBezTo>
                  <a:cubicBezTo>
                    <a:pt x="6189" y="15311"/>
                    <a:pt x="5955" y="15137"/>
                    <a:pt x="5663" y="15137"/>
                  </a:cubicBezTo>
                  <a:lnTo>
                    <a:pt x="4905" y="15137"/>
                  </a:lnTo>
                  <a:lnTo>
                    <a:pt x="4905" y="13857"/>
                  </a:lnTo>
                  <a:lnTo>
                    <a:pt x="5663" y="13857"/>
                  </a:lnTo>
                  <a:cubicBezTo>
                    <a:pt x="5955" y="13857"/>
                    <a:pt x="6189" y="13681"/>
                    <a:pt x="6246" y="13391"/>
                  </a:cubicBezTo>
                  <a:cubicBezTo>
                    <a:pt x="6363" y="12983"/>
                    <a:pt x="6539" y="12576"/>
                    <a:pt x="6773" y="12227"/>
                  </a:cubicBezTo>
                  <a:cubicBezTo>
                    <a:pt x="6947" y="11994"/>
                    <a:pt x="6830" y="11645"/>
                    <a:pt x="6713" y="11412"/>
                  </a:cubicBezTo>
                  <a:lnTo>
                    <a:pt x="6130" y="10830"/>
                  </a:lnTo>
                  <a:lnTo>
                    <a:pt x="7006" y="9955"/>
                  </a:lnTo>
                  <a:lnTo>
                    <a:pt x="7590" y="10538"/>
                  </a:lnTo>
                  <a:cubicBezTo>
                    <a:pt x="7714" y="10663"/>
                    <a:pt x="7857" y="10721"/>
                    <a:pt x="8007" y="10721"/>
                  </a:cubicBezTo>
                  <a:cubicBezTo>
                    <a:pt x="8136" y="10721"/>
                    <a:pt x="8272" y="10676"/>
                    <a:pt x="8407" y="10597"/>
                  </a:cubicBezTo>
                  <a:cubicBezTo>
                    <a:pt x="8757" y="10364"/>
                    <a:pt x="9107" y="10247"/>
                    <a:pt x="9574" y="10072"/>
                  </a:cubicBezTo>
                  <a:cubicBezTo>
                    <a:pt x="9867" y="10015"/>
                    <a:pt x="10041" y="9782"/>
                    <a:pt x="10041" y="9490"/>
                  </a:cubicBezTo>
                  <a:lnTo>
                    <a:pt x="10041" y="8732"/>
                  </a:lnTo>
                  <a:close/>
                  <a:moveTo>
                    <a:pt x="1868" y="0"/>
                  </a:moveTo>
                  <a:cubicBezTo>
                    <a:pt x="876" y="0"/>
                    <a:pt x="0" y="872"/>
                    <a:pt x="0" y="1863"/>
                  </a:cubicBezTo>
                  <a:lnTo>
                    <a:pt x="0" y="17176"/>
                  </a:lnTo>
                  <a:cubicBezTo>
                    <a:pt x="0" y="18164"/>
                    <a:pt x="876" y="19039"/>
                    <a:pt x="1868" y="19039"/>
                  </a:cubicBezTo>
                  <a:lnTo>
                    <a:pt x="5312" y="19039"/>
                  </a:lnTo>
                  <a:lnTo>
                    <a:pt x="6713" y="20436"/>
                  </a:lnTo>
                  <a:cubicBezTo>
                    <a:pt x="6802" y="20552"/>
                    <a:pt x="6962" y="20609"/>
                    <a:pt x="7130" y="20609"/>
                  </a:cubicBezTo>
                  <a:cubicBezTo>
                    <a:pt x="7297" y="20609"/>
                    <a:pt x="7473" y="20552"/>
                    <a:pt x="7590" y="20436"/>
                  </a:cubicBezTo>
                  <a:lnTo>
                    <a:pt x="8231" y="19794"/>
                  </a:lnTo>
                  <a:cubicBezTo>
                    <a:pt x="8349" y="19854"/>
                    <a:pt x="8583" y="19911"/>
                    <a:pt x="8816" y="19970"/>
                  </a:cubicBezTo>
                  <a:lnTo>
                    <a:pt x="8816" y="20959"/>
                  </a:lnTo>
                  <a:cubicBezTo>
                    <a:pt x="8816" y="21308"/>
                    <a:pt x="9107" y="21600"/>
                    <a:pt x="9458" y="21600"/>
                  </a:cubicBezTo>
                  <a:lnTo>
                    <a:pt x="12026" y="21600"/>
                  </a:lnTo>
                  <a:cubicBezTo>
                    <a:pt x="12376" y="21600"/>
                    <a:pt x="12669" y="21308"/>
                    <a:pt x="12669" y="20959"/>
                  </a:cubicBezTo>
                  <a:lnTo>
                    <a:pt x="12669" y="19970"/>
                  </a:lnTo>
                  <a:cubicBezTo>
                    <a:pt x="12902" y="19911"/>
                    <a:pt x="13019" y="19854"/>
                    <a:pt x="13252" y="19794"/>
                  </a:cubicBezTo>
                  <a:lnTo>
                    <a:pt x="13894" y="20436"/>
                  </a:lnTo>
                  <a:cubicBezTo>
                    <a:pt x="14010" y="20552"/>
                    <a:pt x="14186" y="20609"/>
                    <a:pt x="14355" y="20609"/>
                  </a:cubicBezTo>
                  <a:cubicBezTo>
                    <a:pt x="14522" y="20609"/>
                    <a:pt x="14683" y="20552"/>
                    <a:pt x="14770" y="20436"/>
                  </a:cubicBezTo>
                  <a:lnTo>
                    <a:pt x="16171" y="19039"/>
                  </a:lnTo>
                  <a:lnTo>
                    <a:pt x="19673" y="19039"/>
                  </a:lnTo>
                  <a:cubicBezTo>
                    <a:pt x="20725" y="19039"/>
                    <a:pt x="21600" y="18164"/>
                    <a:pt x="21600" y="17176"/>
                  </a:cubicBezTo>
                  <a:lnTo>
                    <a:pt x="21600" y="1863"/>
                  </a:lnTo>
                  <a:cubicBezTo>
                    <a:pt x="21600" y="872"/>
                    <a:pt x="20783" y="0"/>
                    <a:pt x="1967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" name="Google Shape;10759;p74">
              <a:extLst>
                <a:ext uri="{FF2B5EF4-FFF2-40B4-BE49-F238E27FC236}">
                  <a16:creationId xmlns:a16="http://schemas.microsoft.com/office/drawing/2014/main" id="{D6065BA3-99EC-B151-03DF-37CB33C1EF7B}"/>
                </a:ext>
              </a:extLst>
            </p:cNvPr>
            <p:cNvSpPr/>
            <p:nvPr/>
          </p:nvSpPr>
          <p:spPr>
            <a:xfrm>
              <a:off x="91629" y="91629"/>
              <a:ext cx="50107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23" y="0"/>
                  </a:moveTo>
                  <a:cubicBezTo>
                    <a:pt x="4684" y="0"/>
                    <a:pt x="0" y="4678"/>
                    <a:pt x="0" y="10308"/>
                  </a:cubicBezTo>
                  <a:cubicBezTo>
                    <a:pt x="0" y="15939"/>
                    <a:pt x="4684" y="21600"/>
                    <a:pt x="10323" y="21600"/>
                  </a:cubicBezTo>
                  <a:cubicBezTo>
                    <a:pt x="16916" y="21600"/>
                    <a:pt x="21600" y="15939"/>
                    <a:pt x="21600" y="10308"/>
                  </a:cubicBezTo>
                  <a:cubicBezTo>
                    <a:pt x="21600" y="4678"/>
                    <a:pt x="16916" y="0"/>
                    <a:pt x="1032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" name="Google Shape;10760;p74">
              <a:extLst>
                <a:ext uri="{FF2B5EF4-FFF2-40B4-BE49-F238E27FC236}">
                  <a16:creationId xmlns:a16="http://schemas.microsoft.com/office/drawing/2014/main" id="{C9DA6C02-731B-60A6-13B5-E897FF199410}"/>
                </a:ext>
              </a:extLst>
            </p:cNvPr>
            <p:cNvSpPr/>
            <p:nvPr/>
          </p:nvSpPr>
          <p:spPr>
            <a:xfrm>
              <a:off x="187549" y="91629"/>
              <a:ext cx="47962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4" y="0"/>
                  </a:moveTo>
                  <a:cubicBezTo>
                    <a:pt x="4894" y="0"/>
                    <a:pt x="0" y="4678"/>
                    <a:pt x="0" y="10308"/>
                  </a:cubicBezTo>
                  <a:cubicBezTo>
                    <a:pt x="0" y="16893"/>
                    <a:pt x="4894" y="21600"/>
                    <a:pt x="10784" y="21600"/>
                  </a:cubicBezTo>
                  <a:cubicBezTo>
                    <a:pt x="16675" y="21600"/>
                    <a:pt x="21600" y="16893"/>
                    <a:pt x="21600" y="10308"/>
                  </a:cubicBezTo>
                  <a:cubicBezTo>
                    <a:pt x="21600" y="4678"/>
                    <a:pt x="16675" y="0"/>
                    <a:pt x="1078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" name="Google Shape;10761;p74">
              <a:extLst>
                <a:ext uri="{FF2B5EF4-FFF2-40B4-BE49-F238E27FC236}">
                  <a16:creationId xmlns:a16="http://schemas.microsoft.com/office/drawing/2014/main" id="{D585A038-04FD-286C-D340-60ED8AF0E98F}"/>
                </a:ext>
              </a:extLst>
            </p:cNvPr>
            <p:cNvSpPr/>
            <p:nvPr/>
          </p:nvSpPr>
          <p:spPr>
            <a:xfrm>
              <a:off x="283470" y="91629"/>
              <a:ext cx="47961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4" y="0"/>
                  </a:moveTo>
                  <a:cubicBezTo>
                    <a:pt x="4894" y="0"/>
                    <a:pt x="0" y="4678"/>
                    <a:pt x="0" y="10308"/>
                  </a:cubicBezTo>
                  <a:cubicBezTo>
                    <a:pt x="0" y="16893"/>
                    <a:pt x="4894" y="21600"/>
                    <a:pt x="10784" y="21600"/>
                  </a:cubicBezTo>
                  <a:cubicBezTo>
                    <a:pt x="16706" y="21600"/>
                    <a:pt x="21600" y="16893"/>
                    <a:pt x="21600" y="10308"/>
                  </a:cubicBezTo>
                  <a:cubicBezTo>
                    <a:pt x="21600" y="4678"/>
                    <a:pt x="16706" y="0"/>
                    <a:pt x="1078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" name="Google Shape;10762;p74">
              <a:extLst>
                <a:ext uri="{FF2B5EF4-FFF2-40B4-BE49-F238E27FC236}">
                  <a16:creationId xmlns:a16="http://schemas.microsoft.com/office/drawing/2014/main" id="{6A57FF65-8DA6-F153-D13D-F1DA31790CE9}"/>
                </a:ext>
              </a:extLst>
            </p:cNvPr>
            <p:cNvSpPr/>
            <p:nvPr/>
          </p:nvSpPr>
          <p:spPr>
            <a:xfrm>
              <a:off x="375030" y="91629"/>
              <a:ext cx="333577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5" y="0"/>
                  </a:moveTo>
                  <a:cubicBezTo>
                    <a:pt x="708" y="0"/>
                    <a:pt x="0" y="4678"/>
                    <a:pt x="0" y="10308"/>
                  </a:cubicBezTo>
                  <a:cubicBezTo>
                    <a:pt x="143" y="16893"/>
                    <a:pt x="847" y="21600"/>
                    <a:pt x="1555" y="21600"/>
                  </a:cubicBezTo>
                  <a:lnTo>
                    <a:pt x="19906" y="21600"/>
                  </a:lnTo>
                  <a:cubicBezTo>
                    <a:pt x="20896" y="21600"/>
                    <a:pt x="21600" y="16893"/>
                    <a:pt x="21600" y="10308"/>
                  </a:cubicBezTo>
                  <a:cubicBezTo>
                    <a:pt x="21600" y="4678"/>
                    <a:pt x="20896" y="0"/>
                    <a:pt x="19906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Google Shape;10763;p74">
              <a:extLst>
                <a:ext uri="{FF2B5EF4-FFF2-40B4-BE49-F238E27FC236}">
                  <a16:creationId xmlns:a16="http://schemas.microsoft.com/office/drawing/2014/main" id="{42A2DEBA-D3CB-A6A0-5786-444DD8A880C8}"/>
                </a:ext>
              </a:extLst>
            </p:cNvPr>
            <p:cNvSpPr/>
            <p:nvPr/>
          </p:nvSpPr>
          <p:spPr>
            <a:xfrm>
              <a:off x="283470" y="429566"/>
              <a:ext cx="233358" cy="235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600" extrusionOk="0">
                  <a:moveTo>
                    <a:pt x="10603" y="4202"/>
                  </a:moveTo>
                  <a:cubicBezTo>
                    <a:pt x="14203" y="4202"/>
                    <a:pt x="17200" y="7198"/>
                    <a:pt x="17200" y="10797"/>
                  </a:cubicBezTo>
                  <a:cubicBezTo>
                    <a:pt x="17200" y="14199"/>
                    <a:pt x="14400" y="17201"/>
                    <a:pt x="10603" y="17201"/>
                  </a:cubicBezTo>
                  <a:cubicBezTo>
                    <a:pt x="7200" y="17201"/>
                    <a:pt x="4203" y="14199"/>
                    <a:pt x="4203" y="10797"/>
                  </a:cubicBezTo>
                  <a:cubicBezTo>
                    <a:pt x="4203" y="7198"/>
                    <a:pt x="7200" y="4202"/>
                    <a:pt x="10603" y="4202"/>
                  </a:cubicBezTo>
                  <a:close/>
                  <a:moveTo>
                    <a:pt x="10603" y="0"/>
                  </a:moveTo>
                  <a:cubicBezTo>
                    <a:pt x="4603" y="0"/>
                    <a:pt x="0" y="4799"/>
                    <a:pt x="0" y="10797"/>
                  </a:cubicBezTo>
                  <a:cubicBezTo>
                    <a:pt x="0" y="16801"/>
                    <a:pt x="4603" y="21600"/>
                    <a:pt x="10603" y="21600"/>
                  </a:cubicBezTo>
                  <a:cubicBezTo>
                    <a:pt x="16603" y="21600"/>
                    <a:pt x="21403" y="16801"/>
                    <a:pt x="21403" y="10797"/>
                  </a:cubicBezTo>
                  <a:cubicBezTo>
                    <a:pt x="21600" y="4799"/>
                    <a:pt x="16603" y="0"/>
                    <a:pt x="1060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4E7E922A-BFA6-96A3-0A02-F842C90E0FFD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B993B7-7C46-A183-F235-20780BF75139}"/>
              </a:ext>
            </a:extLst>
          </p:cNvPr>
          <p:cNvGrpSpPr/>
          <p:nvPr/>
        </p:nvGrpSpPr>
        <p:grpSpPr>
          <a:xfrm>
            <a:off x="4663750" y="859193"/>
            <a:ext cx="2864501" cy="523220"/>
            <a:chOff x="4724786" y="859193"/>
            <a:chExt cx="2864501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B59644-8215-13F2-80AD-78D521A20BA1}"/>
                </a:ext>
              </a:extLst>
            </p:cNvPr>
            <p:cNvSpPr txBox="1"/>
            <p:nvPr/>
          </p:nvSpPr>
          <p:spPr>
            <a:xfrm>
              <a:off x="4905539" y="859193"/>
              <a:ext cx="26837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5">
                      <a:lumMod val="75000"/>
                    </a:schemeClr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Revenue Model</a:t>
              </a:r>
              <a:endParaRPr lang="en-EG" sz="2800" kern="100" dirty="0">
                <a:solidFill>
                  <a:schemeClr val="accent5">
                    <a:lumMod val="75000"/>
                  </a:schemeClr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7E5F7FC-B094-4101-E916-B1EE793364F5}"/>
                </a:ext>
              </a:extLst>
            </p:cNvPr>
            <p:cNvSpPr/>
            <p:nvPr/>
          </p:nvSpPr>
          <p:spPr>
            <a:xfrm>
              <a:off x="4724786" y="1051846"/>
              <a:ext cx="180753" cy="1807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/>
            </a:p>
          </p:txBody>
        </p:sp>
      </p:grpSp>
      <p:sp>
        <p:nvSpPr>
          <p:cNvPr id="24" name="Round Single Corner Rectangle 23">
            <a:extLst>
              <a:ext uri="{FF2B5EF4-FFF2-40B4-BE49-F238E27FC236}">
                <a16:creationId xmlns:a16="http://schemas.microsoft.com/office/drawing/2014/main" id="{69FBEF28-4C3E-98B3-AD0A-47CD4A4F1028}"/>
              </a:ext>
            </a:extLst>
          </p:cNvPr>
          <p:cNvSpPr/>
          <p:nvPr/>
        </p:nvSpPr>
        <p:spPr>
          <a:xfrm>
            <a:off x="7226653" y="1783114"/>
            <a:ext cx="4432101" cy="1231392"/>
          </a:xfrm>
          <a:prstGeom prst="round1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>
              <a:solidFill>
                <a:srgbClr val="09669E"/>
              </a:solidFill>
            </a:endParaRPr>
          </a:p>
        </p:txBody>
      </p:sp>
      <p:sp>
        <p:nvSpPr>
          <p:cNvPr id="34" name="Round Same Side Corner Rectangle 33">
            <a:extLst>
              <a:ext uri="{FF2B5EF4-FFF2-40B4-BE49-F238E27FC236}">
                <a16:creationId xmlns:a16="http://schemas.microsoft.com/office/drawing/2014/main" id="{50D63B08-6E06-85FF-F53D-3B4D246F1F96}"/>
              </a:ext>
            </a:extLst>
          </p:cNvPr>
          <p:cNvSpPr/>
          <p:nvPr/>
        </p:nvSpPr>
        <p:spPr>
          <a:xfrm rot="10800000">
            <a:off x="7246574" y="3167022"/>
            <a:ext cx="4412182" cy="1634629"/>
          </a:xfrm>
          <a:prstGeom prst="round2SameRect">
            <a:avLst/>
          </a:prstGeom>
          <a:noFill/>
          <a:ln>
            <a:solidFill>
              <a:schemeClr val="accent5">
                <a:lumMod val="50000"/>
                <a:alpha val="5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431DE9-9E67-03CC-C3E2-1C749F75139D}"/>
              </a:ext>
            </a:extLst>
          </p:cNvPr>
          <p:cNvGrpSpPr/>
          <p:nvPr/>
        </p:nvGrpSpPr>
        <p:grpSpPr>
          <a:xfrm>
            <a:off x="7866984" y="2220174"/>
            <a:ext cx="3151438" cy="400110"/>
            <a:chOff x="7568140" y="2634668"/>
            <a:chExt cx="3151438" cy="40011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3E7D690-2047-EA7B-090C-124AE760A537}"/>
                </a:ext>
              </a:extLst>
            </p:cNvPr>
            <p:cNvSpPr txBox="1"/>
            <p:nvPr/>
          </p:nvSpPr>
          <p:spPr>
            <a:xfrm>
              <a:off x="7748893" y="2634668"/>
              <a:ext cx="297068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Future Revenue Stream</a:t>
              </a:r>
              <a:endParaRPr lang="en-EG" sz="20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EF10ED2-F0E6-4BB1-8F16-83FAFE10D2C4}"/>
                </a:ext>
              </a:extLst>
            </p:cNvPr>
            <p:cNvSpPr/>
            <p:nvPr/>
          </p:nvSpPr>
          <p:spPr>
            <a:xfrm>
              <a:off x="7568140" y="2744347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Round Single Corner Rectangle 24">
            <a:extLst>
              <a:ext uri="{FF2B5EF4-FFF2-40B4-BE49-F238E27FC236}">
                <a16:creationId xmlns:a16="http://schemas.microsoft.com/office/drawing/2014/main" id="{7BA5763D-2986-C7F4-44C6-C40CB88E833D}"/>
              </a:ext>
            </a:extLst>
          </p:cNvPr>
          <p:cNvSpPr/>
          <p:nvPr/>
        </p:nvSpPr>
        <p:spPr>
          <a:xfrm flipH="1">
            <a:off x="533245" y="1783114"/>
            <a:ext cx="4432101" cy="1231392"/>
          </a:xfrm>
          <a:prstGeom prst="round1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>
              <a:solidFill>
                <a:srgbClr val="09669E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73E1AC3-CEA4-0F36-7022-56A6C0FF57A7}"/>
              </a:ext>
            </a:extLst>
          </p:cNvPr>
          <p:cNvGrpSpPr/>
          <p:nvPr/>
        </p:nvGrpSpPr>
        <p:grpSpPr>
          <a:xfrm>
            <a:off x="1584746" y="2198755"/>
            <a:ext cx="2329098" cy="400110"/>
            <a:chOff x="1069804" y="2613249"/>
            <a:chExt cx="2329098" cy="40011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3CACE41-0801-B21E-0A26-05541EDBE848}"/>
                </a:ext>
              </a:extLst>
            </p:cNvPr>
            <p:cNvSpPr txBox="1"/>
            <p:nvPr/>
          </p:nvSpPr>
          <p:spPr>
            <a:xfrm>
              <a:off x="1250557" y="2613249"/>
              <a:ext cx="2148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Current Services</a:t>
              </a:r>
              <a:endParaRPr lang="en-EG" sz="20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FA04318-0A25-42E3-2B45-EBA2980C0F7A}"/>
                </a:ext>
              </a:extLst>
            </p:cNvPr>
            <p:cNvSpPr/>
            <p:nvPr/>
          </p:nvSpPr>
          <p:spPr>
            <a:xfrm>
              <a:off x="1069804" y="2744347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Round Same Side Corner Rectangle 32">
            <a:extLst>
              <a:ext uri="{FF2B5EF4-FFF2-40B4-BE49-F238E27FC236}">
                <a16:creationId xmlns:a16="http://schemas.microsoft.com/office/drawing/2014/main" id="{CD5BCBA3-4050-8057-A6B2-DB2799D18094}"/>
              </a:ext>
            </a:extLst>
          </p:cNvPr>
          <p:cNvSpPr/>
          <p:nvPr/>
        </p:nvSpPr>
        <p:spPr>
          <a:xfrm rot="10800000">
            <a:off x="553162" y="3167023"/>
            <a:ext cx="4412182" cy="1634630"/>
          </a:xfrm>
          <a:prstGeom prst="round2SameRect">
            <a:avLst/>
          </a:prstGeom>
          <a:noFill/>
          <a:ln>
            <a:solidFill>
              <a:schemeClr val="accent5">
                <a:lumMod val="50000"/>
                <a:alpha val="5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7D7199-1FA1-FD86-35CB-82B2716C5DEC}"/>
              </a:ext>
            </a:extLst>
          </p:cNvPr>
          <p:cNvSpPr txBox="1"/>
          <p:nvPr/>
        </p:nvSpPr>
        <p:spPr>
          <a:xfrm>
            <a:off x="1541618" y="3647616"/>
            <a:ext cx="3302885" cy="702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n-US" sz="18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Subscription plans starting from SAR 180-220/month</a:t>
            </a:r>
            <a:endParaRPr lang="en-EG" sz="1400" kern="100" dirty="0">
              <a:solidFill>
                <a:srgbClr val="09669E"/>
              </a:solidFill>
              <a:effectLst/>
              <a:latin typeface="DIN Light" panose="02020500000000000000" pitchFamily="18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9AFC7F5-AF9D-BAB5-FB8D-28FF50C3898F}"/>
              </a:ext>
            </a:extLst>
          </p:cNvPr>
          <p:cNvSpPr txBox="1"/>
          <p:nvPr/>
        </p:nvSpPr>
        <p:spPr>
          <a:xfrm>
            <a:off x="8095977" y="3167022"/>
            <a:ext cx="3591117" cy="15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EG"/>
            </a:defPPr>
            <a:lvl1pPr lvl="0">
              <a:lnSpc>
                <a:spcPct val="115000"/>
              </a:lnSpc>
              <a:tabLst>
                <a:tab pos="457200" algn="l"/>
              </a:tabLst>
              <a:defRPr sz="1600"/>
            </a:lvl1pPr>
          </a:lstStyle>
          <a:p>
            <a:r>
              <a:rPr lang="en-GB" sz="1400" dirty="0">
                <a:solidFill>
                  <a:srgbClr val="09669E"/>
                </a:solidFill>
                <a:latin typeface="DIN" panose="02000503030000020004" pitchFamily="2" charset="0"/>
                <a:cs typeface="Arial" panose="020B0604020202020204" pitchFamily="34" charset="0"/>
              </a:rPr>
              <a:t>Add-on services include OCR-powered direct entry with 99% accuracy, advanced analytics, and inventory optimization. With these enhancements, subscription pricing is expected to gradually increase to SAR 700/month</a:t>
            </a:r>
            <a:endParaRPr lang="en-EG" sz="1400" dirty="0">
              <a:solidFill>
                <a:srgbClr val="09669E"/>
              </a:solidFill>
              <a:latin typeface="DIN" panose="0200050303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Google Shape;5962;p64">
            <a:extLst>
              <a:ext uri="{FF2B5EF4-FFF2-40B4-BE49-F238E27FC236}">
                <a16:creationId xmlns:a16="http://schemas.microsoft.com/office/drawing/2014/main" id="{E58E275D-BAB9-8818-CE68-639F9D011D03}"/>
              </a:ext>
            </a:extLst>
          </p:cNvPr>
          <p:cNvSpPr/>
          <p:nvPr/>
        </p:nvSpPr>
        <p:spPr>
          <a:xfrm>
            <a:off x="7313488" y="3626799"/>
            <a:ext cx="697475" cy="697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600" extrusionOk="0">
                <a:moveTo>
                  <a:pt x="17630" y="2162"/>
                </a:moveTo>
                <a:lnTo>
                  <a:pt x="17630" y="3167"/>
                </a:lnTo>
                <a:cubicBezTo>
                  <a:pt x="17630" y="3515"/>
                  <a:pt x="17910" y="3798"/>
                  <a:pt x="18257" y="3798"/>
                </a:cubicBezTo>
                <a:lnTo>
                  <a:pt x="19250" y="3798"/>
                </a:lnTo>
                <a:lnTo>
                  <a:pt x="17997" y="5064"/>
                </a:lnTo>
                <a:lnTo>
                  <a:pt x="16376" y="5064"/>
                </a:lnTo>
                <a:lnTo>
                  <a:pt x="16376" y="3427"/>
                </a:lnTo>
                <a:lnTo>
                  <a:pt x="17630" y="2162"/>
                </a:lnTo>
                <a:close/>
                <a:moveTo>
                  <a:pt x="10694" y="8860"/>
                </a:moveTo>
                <a:cubicBezTo>
                  <a:pt x="10985" y="8860"/>
                  <a:pt x="11270" y="8931"/>
                  <a:pt x="11530" y="9063"/>
                </a:cubicBezTo>
                <a:lnTo>
                  <a:pt x="10250" y="10352"/>
                </a:lnTo>
                <a:cubicBezTo>
                  <a:pt x="10006" y="10601"/>
                  <a:pt x="10006" y="11000"/>
                  <a:pt x="10250" y="11249"/>
                </a:cubicBezTo>
                <a:cubicBezTo>
                  <a:pt x="10372" y="11372"/>
                  <a:pt x="10533" y="11435"/>
                  <a:pt x="10693" y="11435"/>
                </a:cubicBezTo>
                <a:cubicBezTo>
                  <a:pt x="10854" y="11435"/>
                  <a:pt x="11014" y="11372"/>
                  <a:pt x="11136" y="11249"/>
                </a:cubicBezTo>
                <a:lnTo>
                  <a:pt x="12415" y="9957"/>
                </a:lnTo>
                <a:cubicBezTo>
                  <a:pt x="12546" y="10217"/>
                  <a:pt x="12616" y="10507"/>
                  <a:pt x="12616" y="10801"/>
                </a:cubicBezTo>
                <a:cubicBezTo>
                  <a:pt x="12616" y="11830"/>
                  <a:pt x="11737" y="12701"/>
                  <a:pt x="10694" y="12701"/>
                </a:cubicBezTo>
                <a:cubicBezTo>
                  <a:pt x="9652" y="12701"/>
                  <a:pt x="8773" y="11830"/>
                  <a:pt x="8773" y="10801"/>
                </a:cubicBezTo>
                <a:cubicBezTo>
                  <a:pt x="8773" y="9748"/>
                  <a:pt x="9652" y="8860"/>
                  <a:pt x="10694" y="8860"/>
                </a:cubicBezTo>
                <a:close/>
                <a:moveTo>
                  <a:pt x="10694" y="6329"/>
                </a:moveTo>
                <a:cubicBezTo>
                  <a:pt x="11651" y="6333"/>
                  <a:pt x="12576" y="6653"/>
                  <a:pt x="13335" y="7240"/>
                </a:cubicBezTo>
                <a:lnTo>
                  <a:pt x="12442" y="8144"/>
                </a:lnTo>
                <a:cubicBezTo>
                  <a:pt x="11927" y="7787"/>
                  <a:pt x="11320" y="7598"/>
                  <a:pt x="10694" y="7595"/>
                </a:cubicBezTo>
                <a:cubicBezTo>
                  <a:pt x="8973" y="7595"/>
                  <a:pt x="7520" y="9063"/>
                  <a:pt x="7520" y="10801"/>
                </a:cubicBezTo>
                <a:cubicBezTo>
                  <a:pt x="7520" y="11648"/>
                  <a:pt x="7861" y="12454"/>
                  <a:pt x="8465" y="13042"/>
                </a:cubicBezTo>
                <a:cubicBezTo>
                  <a:pt x="9084" y="13658"/>
                  <a:pt x="9889" y="13965"/>
                  <a:pt x="10694" y="13965"/>
                </a:cubicBezTo>
                <a:cubicBezTo>
                  <a:pt x="11500" y="13965"/>
                  <a:pt x="12306" y="13658"/>
                  <a:pt x="12923" y="13042"/>
                </a:cubicBezTo>
                <a:cubicBezTo>
                  <a:pt x="13529" y="12454"/>
                  <a:pt x="13870" y="11648"/>
                  <a:pt x="13870" y="10801"/>
                </a:cubicBezTo>
                <a:cubicBezTo>
                  <a:pt x="13867" y="10170"/>
                  <a:pt x="13679" y="9555"/>
                  <a:pt x="13329" y="9035"/>
                </a:cubicBezTo>
                <a:lnTo>
                  <a:pt x="14221" y="8134"/>
                </a:lnTo>
                <a:cubicBezTo>
                  <a:pt x="14802" y="8901"/>
                  <a:pt x="15119" y="9835"/>
                  <a:pt x="15123" y="10801"/>
                </a:cubicBezTo>
                <a:cubicBezTo>
                  <a:pt x="15123" y="13244"/>
                  <a:pt x="13137" y="15232"/>
                  <a:pt x="10694" y="15232"/>
                </a:cubicBezTo>
                <a:cubicBezTo>
                  <a:pt x="8251" y="15232"/>
                  <a:pt x="6266" y="13244"/>
                  <a:pt x="6266" y="10801"/>
                </a:cubicBezTo>
                <a:cubicBezTo>
                  <a:pt x="6266" y="8378"/>
                  <a:pt x="8295" y="6329"/>
                  <a:pt x="10694" y="6329"/>
                </a:cubicBezTo>
                <a:close/>
                <a:moveTo>
                  <a:pt x="10709" y="3798"/>
                </a:moveTo>
                <a:cubicBezTo>
                  <a:pt x="12318" y="3798"/>
                  <a:pt x="13880" y="4361"/>
                  <a:pt x="15123" y="5394"/>
                </a:cubicBezTo>
                <a:lnTo>
                  <a:pt x="15123" y="5435"/>
                </a:lnTo>
                <a:lnTo>
                  <a:pt x="14234" y="6329"/>
                </a:lnTo>
                <a:cubicBezTo>
                  <a:pt x="13182" y="5478"/>
                  <a:pt x="11920" y="5061"/>
                  <a:pt x="10662" y="5061"/>
                </a:cubicBezTo>
                <a:cubicBezTo>
                  <a:pt x="9090" y="5061"/>
                  <a:pt x="7529" y="5712"/>
                  <a:pt x="6403" y="6981"/>
                </a:cubicBezTo>
                <a:cubicBezTo>
                  <a:pt x="4381" y="9262"/>
                  <a:pt x="4478" y="12745"/>
                  <a:pt x="6623" y="14911"/>
                </a:cubicBezTo>
                <a:cubicBezTo>
                  <a:pt x="7737" y="16034"/>
                  <a:pt x="9200" y="16600"/>
                  <a:pt x="10667" y="16600"/>
                </a:cubicBezTo>
                <a:cubicBezTo>
                  <a:pt x="12026" y="16600"/>
                  <a:pt x="13387" y="16113"/>
                  <a:pt x="14474" y="15131"/>
                </a:cubicBezTo>
                <a:cubicBezTo>
                  <a:pt x="16733" y="13089"/>
                  <a:pt x="17018" y="9616"/>
                  <a:pt x="15123" y="7223"/>
                </a:cubicBezTo>
                <a:lnTo>
                  <a:pt x="16008" y="6329"/>
                </a:lnTo>
                <a:lnTo>
                  <a:pt x="16051" y="6329"/>
                </a:lnTo>
                <a:cubicBezTo>
                  <a:pt x="17077" y="7588"/>
                  <a:pt x="17636" y="9170"/>
                  <a:pt x="17630" y="10801"/>
                </a:cubicBezTo>
                <a:cubicBezTo>
                  <a:pt x="17630" y="14641"/>
                  <a:pt x="14517" y="17763"/>
                  <a:pt x="10694" y="17763"/>
                </a:cubicBezTo>
                <a:cubicBezTo>
                  <a:pt x="6871" y="17763"/>
                  <a:pt x="3760" y="14641"/>
                  <a:pt x="3760" y="10801"/>
                </a:cubicBezTo>
                <a:cubicBezTo>
                  <a:pt x="3760" y="6940"/>
                  <a:pt x="6871" y="3798"/>
                  <a:pt x="10694" y="3798"/>
                </a:cubicBezTo>
                <a:cubicBezTo>
                  <a:pt x="10700" y="3798"/>
                  <a:pt x="10704" y="3798"/>
                  <a:pt x="10709" y="3798"/>
                </a:cubicBezTo>
                <a:close/>
                <a:moveTo>
                  <a:pt x="10694" y="1267"/>
                </a:moveTo>
                <a:cubicBezTo>
                  <a:pt x="12369" y="1267"/>
                  <a:pt x="14013" y="1712"/>
                  <a:pt x="15467" y="2556"/>
                </a:cubicBezTo>
                <a:lnTo>
                  <a:pt x="15307" y="2718"/>
                </a:lnTo>
                <a:cubicBezTo>
                  <a:pt x="15189" y="2837"/>
                  <a:pt x="15123" y="2999"/>
                  <a:pt x="15123" y="3167"/>
                </a:cubicBezTo>
                <a:lnTo>
                  <a:pt x="15123" y="3831"/>
                </a:lnTo>
                <a:cubicBezTo>
                  <a:pt x="13805" y="2984"/>
                  <a:pt x="12274" y="2533"/>
                  <a:pt x="10712" y="2533"/>
                </a:cubicBezTo>
                <a:cubicBezTo>
                  <a:pt x="10706" y="2533"/>
                  <a:pt x="10700" y="2533"/>
                  <a:pt x="10694" y="2533"/>
                </a:cubicBezTo>
                <a:cubicBezTo>
                  <a:pt x="8523" y="2533"/>
                  <a:pt x="6471" y="3397"/>
                  <a:pt x="4917" y="4966"/>
                </a:cubicBezTo>
                <a:cubicBezTo>
                  <a:pt x="3363" y="6535"/>
                  <a:pt x="2507" y="8607"/>
                  <a:pt x="2507" y="10801"/>
                </a:cubicBezTo>
                <a:cubicBezTo>
                  <a:pt x="2507" y="12994"/>
                  <a:pt x="3363" y="15059"/>
                  <a:pt x="4917" y="16615"/>
                </a:cubicBezTo>
                <a:cubicBezTo>
                  <a:pt x="6514" y="18224"/>
                  <a:pt x="8605" y="19027"/>
                  <a:pt x="10694" y="19027"/>
                </a:cubicBezTo>
                <a:cubicBezTo>
                  <a:pt x="12785" y="19027"/>
                  <a:pt x="14876" y="18224"/>
                  <a:pt x="16473" y="16615"/>
                </a:cubicBezTo>
                <a:cubicBezTo>
                  <a:pt x="18027" y="15059"/>
                  <a:pt x="18883" y="12994"/>
                  <a:pt x="18883" y="10801"/>
                </a:cubicBezTo>
                <a:cubicBezTo>
                  <a:pt x="18886" y="9219"/>
                  <a:pt x="18438" y="7666"/>
                  <a:pt x="17595" y="6329"/>
                </a:cubicBezTo>
                <a:lnTo>
                  <a:pt x="18257" y="6329"/>
                </a:lnTo>
                <a:cubicBezTo>
                  <a:pt x="18421" y="6329"/>
                  <a:pt x="18582" y="6261"/>
                  <a:pt x="18699" y="6144"/>
                </a:cubicBezTo>
                <a:lnTo>
                  <a:pt x="18859" y="5982"/>
                </a:lnTo>
                <a:cubicBezTo>
                  <a:pt x="19695" y="7449"/>
                  <a:pt x="20136" y="9110"/>
                  <a:pt x="20136" y="10801"/>
                </a:cubicBezTo>
                <a:cubicBezTo>
                  <a:pt x="20136" y="16059"/>
                  <a:pt x="15901" y="20335"/>
                  <a:pt x="10694" y="20335"/>
                </a:cubicBezTo>
                <a:cubicBezTo>
                  <a:pt x="5488" y="20335"/>
                  <a:pt x="1253" y="16059"/>
                  <a:pt x="1253" y="10801"/>
                </a:cubicBezTo>
                <a:cubicBezTo>
                  <a:pt x="1253" y="5543"/>
                  <a:pt x="5488" y="1267"/>
                  <a:pt x="10694" y="1267"/>
                </a:cubicBezTo>
                <a:close/>
                <a:moveTo>
                  <a:pt x="18252" y="0"/>
                </a:moveTo>
                <a:cubicBezTo>
                  <a:pt x="18098" y="0"/>
                  <a:pt x="17941" y="58"/>
                  <a:pt x="17813" y="187"/>
                </a:cubicBezTo>
                <a:lnTo>
                  <a:pt x="16379" y="1635"/>
                </a:lnTo>
                <a:cubicBezTo>
                  <a:pt x="14671" y="569"/>
                  <a:pt x="12703" y="4"/>
                  <a:pt x="10694" y="1"/>
                </a:cubicBezTo>
                <a:cubicBezTo>
                  <a:pt x="7851" y="1"/>
                  <a:pt x="5167" y="1129"/>
                  <a:pt x="3141" y="3174"/>
                </a:cubicBezTo>
                <a:cubicBezTo>
                  <a:pt x="1116" y="5218"/>
                  <a:pt x="0" y="7929"/>
                  <a:pt x="0" y="10801"/>
                </a:cubicBezTo>
                <a:cubicBezTo>
                  <a:pt x="0" y="13672"/>
                  <a:pt x="1116" y="16383"/>
                  <a:pt x="3141" y="18428"/>
                </a:cubicBezTo>
                <a:cubicBezTo>
                  <a:pt x="5167" y="20472"/>
                  <a:pt x="7851" y="21600"/>
                  <a:pt x="10694" y="21600"/>
                </a:cubicBezTo>
                <a:cubicBezTo>
                  <a:pt x="13539" y="21600"/>
                  <a:pt x="16222" y="20472"/>
                  <a:pt x="18247" y="18428"/>
                </a:cubicBezTo>
                <a:cubicBezTo>
                  <a:pt x="20273" y="16383"/>
                  <a:pt x="21389" y="13672"/>
                  <a:pt x="21389" y="10801"/>
                </a:cubicBezTo>
                <a:cubicBezTo>
                  <a:pt x="21385" y="8773"/>
                  <a:pt x="20827" y="6784"/>
                  <a:pt x="19772" y="5061"/>
                </a:cubicBezTo>
                <a:lnTo>
                  <a:pt x="21205" y="3612"/>
                </a:lnTo>
                <a:cubicBezTo>
                  <a:pt x="21600" y="3214"/>
                  <a:pt x="21322" y="2533"/>
                  <a:pt x="20764" y="2533"/>
                </a:cubicBezTo>
                <a:lnTo>
                  <a:pt x="18883" y="2533"/>
                </a:lnTo>
                <a:lnTo>
                  <a:pt x="18883" y="636"/>
                </a:lnTo>
                <a:cubicBezTo>
                  <a:pt x="18883" y="253"/>
                  <a:pt x="18574" y="0"/>
                  <a:pt x="18252" y="0"/>
                </a:cubicBezTo>
                <a:close/>
              </a:path>
            </a:pathLst>
          </a:custGeom>
          <a:solidFill>
            <a:srgbClr val="09669E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2438400">
              <a:lnSpc>
                <a:spcPct val="100000"/>
              </a:lnSpc>
              <a:defRPr sz="3600" b="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" name="Graphic 3" descr="Daily calendar with solid fill">
            <a:extLst>
              <a:ext uri="{FF2B5EF4-FFF2-40B4-BE49-F238E27FC236}">
                <a16:creationId xmlns:a16="http://schemas.microsoft.com/office/drawing/2014/main" id="{4565132B-3DF1-C2B4-3234-7DB58890D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346" y="35553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5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7">
            <a:extLst>
              <a:ext uri="{FF2B5EF4-FFF2-40B4-BE49-F238E27FC236}">
                <a16:creationId xmlns:a16="http://schemas.microsoft.com/office/drawing/2014/main" id="{4D4B23D7-9440-6420-CEA1-42A979FDB9AF}"/>
              </a:ext>
            </a:extLst>
          </p:cNvPr>
          <p:cNvSpPr/>
          <p:nvPr/>
        </p:nvSpPr>
        <p:spPr>
          <a:xfrm>
            <a:off x="5247975" y="305686"/>
            <a:ext cx="1511718" cy="1511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600" extrusionOk="0">
                <a:moveTo>
                  <a:pt x="13594" y="13851"/>
                </a:moveTo>
                <a:lnTo>
                  <a:pt x="11381" y="12565"/>
                </a:lnTo>
                <a:lnTo>
                  <a:pt x="11381" y="10029"/>
                </a:lnTo>
                <a:cubicBezTo>
                  <a:pt x="11381" y="9679"/>
                  <a:pt x="11098" y="9395"/>
                  <a:pt x="10750" y="9395"/>
                </a:cubicBezTo>
                <a:cubicBezTo>
                  <a:pt x="10402" y="9395"/>
                  <a:pt x="10119" y="9679"/>
                  <a:pt x="10119" y="10029"/>
                </a:cubicBezTo>
                <a:lnTo>
                  <a:pt x="10119" y="12574"/>
                </a:lnTo>
                <a:lnTo>
                  <a:pt x="7925" y="13851"/>
                </a:lnTo>
                <a:cubicBezTo>
                  <a:pt x="7624" y="14022"/>
                  <a:pt x="7520" y="14409"/>
                  <a:pt x="7690" y="14712"/>
                </a:cubicBezTo>
                <a:cubicBezTo>
                  <a:pt x="7812" y="14920"/>
                  <a:pt x="8019" y="15034"/>
                  <a:pt x="8236" y="15034"/>
                </a:cubicBezTo>
                <a:cubicBezTo>
                  <a:pt x="8349" y="15034"/>
                  <a:pt x="8453" y="15006"/>
                  <a:pt x="8556" y="14949"/>
                </a:cubicBezTo>
                <a:lnTo>
                  <a:pt x="10759" y="13671"/>
                </a:lnTo>
                <a:lnTo>
                  <a:pt x="12963" y="14949"/>
                </a:lnTo>
                <a:cubicBezTo>
                  <a:pt x="13057" y="15006"/>
                  <a:pt x="13170" y="15034"/>
                  <a:pt x="13273" y="15034"/>
                </a:cubicBezTo>
                <a:cubicBezTo>
                  <a:pt x="13490" y="15034"/>
                  <a:pt x="13707" y="14920"/>
                  <a:pt x="13820" y="14712"/>
                </a:cubicBezTo>
                <a:cubicBezTo>
                  <a:pt x="13998" y="14409"/>
                  <a:pt x="13895" y="14022"/>
                  <a:pt x="13594" y="13851"/>
                </a:cubicBezTo>
                <a:close/>
                <a:moveTo>
                  <a:pt x="21465" y="20294"/>
                </a:moveTo>
                <a:lnTo>
                  <a:pt x="21079" y="18714"/>
                </a:lnTo>
                <a:cubicBezTo>
                  <a:pt x="20900" y="18005"/>
                  <a:pt x="20411" y="17447"/>
                  <a:pt x="19780" y="17163"/>
                </a:cubicBezTo>
                <a:cubicBezTo>
                  <a:pt x="20015" y="16794"/>
                  <a:pt x="20147" y="16368"/>
                  <a:pt x="20147" y="15904"/>
                </a:cubicBezTo>
                <a:cubicBezTo>
                  <a:pt x="20147" y="14627"/>
                  <a:pt x="19111" y="13586"/>
                  <a:pt x="17840" y="13586"/>
                </a:cubicBezTo>
                <a:cubicBezTo>
                  <a:pt x="16569" y="13586"/>
                  <a:pt x="15533" y="14627"/>
                  <a:pt x="15533" y="15904"/>
                </a:cubicBezTo>
                <a:cubicBezTo>
                  <a:pt x="15533" y="16368"/>
                  <a:pt x="15665" y="16794"/>
                  <a:pt x="15900" y="17163"/>
                </a:cubicBezTo>
                <a:cubicBezTo>
                  <a:pt x="15260" y="17447"/>
                  <a:pt x="14771" y="18005"/>
                  <a:pt x="14601" y="18714"/>
                </a:cubicBezTo>
                <a:lnTo>
                  <a:pt x="14206" y="20294"/>
                </a:lnTo>
                <a:cubicBezTo>
                  <a:pt x="14130" y="20607"/>
                  <a:pt x="14196" y="20938"/>
                  <a:pt x="14403" y="21193"/>
                </a:cubicBezTo>
                <a:cubicBezTo>
                  <a:pt x="14601" y="21449"/>
                  <a:pt x="14902" y="21600"/>
                  <a:pt x="15223" y="21600"/>
                </a:cubicBezTo>
                <a:lnTo>
                  <a:pt x="20448" y="21600"/>
                </a:lnTo>
                <a:cubicBezTo>
                  <a:pt x="20778" y="21600"/>
                  <a:pt x="21079" y="21449"/>
                  <a:pt x="21277" y="21193"/>
                </a:cubicBezTo>
                <a:cubicBezTo>
                  <a:pt x="21475" y="20938"/>
                  <a:pt x="21550" y="20607"/>
                  <a:pt x="21465" y="20294"/>
                </a:cubicBezTo>
                <a:close/>
                <a:moveTo>
                  <a:pt x="17840" y="14845"/>
                </a:moveTo>
                <a:cubicBezTo>
                  <a:pt x="18415" y="14845"/>
                  <a:pt x="18885" y="15318"/>
                  <a:pt x="18885" y="15904"/>
                </a:cubicBezTo>
                <a:cubicBezTo>
                  <a:pt x="18885" y="16481"/>
                  <a:pt x="18415" y="16955"/>
                  <a:pt x="17840" y="16955"/>
                </a:cubicBezTo>
                <a:cubicBezTo>
                  <a:pt x="17256" y="16955"/>
                  <a:pt x="16786" y="16481"/>
                  <a:pt x="16786" y="15904"/>
                </a:cubicBezTo>
                <a:cubicBezTo>
                  <a:pt x="16786" y="15318"/>
                  <a:pt x="17256" y="14845"/>
                  <a:pt x="17840" y="14845"/>
                </a:cubicBezTo>
                <a:close/>
                <a:moveTo>
                  <a:pt x="15496" y="20332"/>
                </a:moveTo>
                <a:lnTo>
                  <a:pt x="15816" y="19027"/>
                </a:lnTo>
                <a:cubicBezTo>
                  <a:pt x="15938" y="18553"/>
                  <a:pt x="16352" y="18222"/>
                  <a:pt x="16842" y="18222"/>
                </a:cubicBezTo>
                <a:lnTo>
                  <a:pt x="18838" y="18222"/>
                </a:lnTo>
                <a:cubicBezTo>
                  <a:pt x="19318" y="18222"/>
                  <a:pt x="19742" y="18553"/>
                  <a:pt x="19855" y="19027"/>
                </a:cubicBezTo>
                <a:lnTo>
                  <a:pt x="20185" y="20332"/>
                </a:lnTo>
                <a:lnTo>
                  <a:pt x="15496" y="20332"/>
                </a:lnTo>
                <a:close/>
                <a:moveTo>
                  <a:pt x="6899" y="18714"/>
                </a:moveTo>
                <a:cubicBezTo>
                  <a:pt x="6729" y="18005"/>
                  <a:pt x="6240" y="17447"/>
                  <a:pt x="5600" y="17163"/>
                </a:cubicBezTo>
                <a:cubicBezTo>
                  <a:pt x="5835" y="16794"/>
                  <a:pt x="5976" y="16368"/>
                  <a:pt x="5976" y="15904"/>
                </a:cubicBezTo>
                <a:cubicBezTo>
                  <a:pt x="5976" y="14627"/>
                  <a:pt x="4940" y="13586"/>
                  <a:pt x="3660" y="13586"/>
                </a:cubicBezTo>
                <a:cubicBezTo>
                  <a:pt x="2389" y="13586"/>
                  <a:pt x="1353" y="14627"/>
                  <a:pt x="1353" y="15904"/>
                </a:cubicBezTo>
                <a:cubicBezTo>
                  <a:pt x="1353" y="16368"/>
                  <a:pt x="1485" y="16794"/>
                  <a:pt x="1720" y="17163"/>
                </a:cubicBezTo>
                <a:cubicBezTo>
                  <a:pt x="1089" y="17447"/>
                  <a:pt x="600" y="18005"/>
                  <a:pt x="421" y="18714"/>
                </a:cubicBezTo>
                <a:lnTo>
                  <a:pt x="35" y="20294"/>
                </a:lnTo>
                <a:cubicBezTo>
                  <a:pt x="-50" y="20607"/>
                  <a:pt x="25" y="20938"/>
                  <a:pt x="223" y="21193"/>
                </a:cubicBezTo>
                <a:cubicBezTo>
                  <a:pt x="421" y="21449"/>
                  <a:pt x="722" y="21600"/>
                  <a:pt x="1052" y="21600"/>
                </a:cubicBezTo>
                <a:lnTo>
                  <a:pt x="6277" y="21600"/>
                </a:lnTo>
                <a:cubicBezTo>
                  <a:pt x="6598" y="21600"/>
                  <a:pt x="6899" y="21449"/>
                  <a:pt x="7106" y="21193"/>
                </a:cubicBezTo>
                <a:cubicBezTo>
                  <a:pt x="7304" y="20938"/>
                  <a:pt x="7370" y="20607"/>
                  <a:pt x="7294" y="20294"/>
                </a:cubicBezTo>
                <a:lnTo>
                  <a:pt x="6899" y="18714"/>
                </a:lnTo>
                <a:close/>
                <a:moveTo>
                  <a:pt x="3660" y="14845"/>
                </a:moveTo>
                <a:cubicBezTo>
                  <a:pt x="4244" y="14845"/>
                  <a:pt x="4714" y="15318"/>
                  <a:pt x="4714" y="15904"/>
                </a:cubicBezTo>
                <a:cubicBezTo>
                  <a:pt x="4714" y="16481"/>
                  <a:pt x="4244" y="16955"/>
                  <a:pt x="3660" y="16955"/>
                </a:cubicBezTo>
                <a:cubicBezTo>
                  <a:pt x="3085" y="16955"/>
                  <a:pt x="2615" y="16481"/>
                  <a:pt x="2615" y="15904"/>
                </a:cubicBezTo>
                <a:cubicBezTo>
                  <a:pt x="2615" y="15318"/>
                  <a:pt x="3085" y="14845"/>
                  <a:pt x="3660" y="14845"/>
                </a:cubicBezTo>
                <a:close/>
                <a:moveTo>
                  <a:pt x="1315" y="20332"/>
                </a:moveTo>
                <a:lnTo>
                  <a:pt x="1645" y="19027"/>
                </a:lnTo>
                <a:cubicBezTo>
                  <a:pt x="1758" y="18553"/>
                  <a:pt x="2182" y="18222"/>
                  <a:pt x="2662" y="18222"/>
                </a:cubicBezTo>
                <a:lnTo>
                  <a:pt x="4658" y="18222"/>
                </a:lnTo>
                <a:cubicBezTo>
                  <a:pt x="5148" y="18222"/>
                  <a:pt x="5562" y="18553"/>
                  <a:pt x="5684" y="19027"/>
                </a:cubicBezTo>
                <a:lnTo>
                  <a:pt x="6004" y="20332"/>
                </a:lnTo>
                <a:lnTo>
                  <a:pt x="1315" y="20332"/>
                </a:lnTo>
                <a:close/>
                <a:moveTo>
                  <a:pt x="14385" y="6708"/>
                </a:moveTo>
                <a:lnTo>
                  <a:pt x="13989" y="5128"/>
                </a:lnTo>
                <a:cubicBezTo>
                  <a:pt x="13810" y="4418"/>
                  <a:pt x="13321" y="3860"/>
                  <a:pt x="12690" y="3576"/>
                </a:cubicBezTo>
                <a:cubicBezTo>
                  <a:pt x="12925" y="3207"/>
                  <a:pt x="13057" y="2782"/>
                  <a:pt x="13057" y="2318"/>
                </a:cubicBezTo>
                <a:cubicBezTo>
                  <a:pt x="13057" y="1041"/>
                  <a:pt x="12021" y="0"/>
                  <a:pt x="10750" y="0"/>
                </a:cubicBezTo>
                <a:cubicBezTo>
                  <a:pt x="9479" y="0"/>
                  <a:pt x="8443" y="1041"/>
                  <a:pt x="8443" y="2318"/>
                </a:cubicBezTo>
                <a:cubicBezTo>
                  <a:pt x="8443" y="2782"/>
                  <a:pt x="8575" y="3207"/>
                  <a:pt x="8810" y="3576"/>
                </a:cubicBezTo>
                <a:cubicBezTo>
                  <a:pt x="8179" y="3860"/>
                  <a:pt x="7690" y="4418"/>
                  <a:pt x="7511" y="5128"/>
                </a:cubicBezTo>
                <a:lnTo>
                  <a:pt x="7125" y="6708"/>
                </a:lnTo>
                <a:cubicBezTo>
                  <a:pt x="7040" y="7020"/>
                  <a:pt x="7115" y="7351"/>
                  <a:pt x="7313" y="7607"/>
                </a:cubicBezTo>
                <a:cubicBezTo>
                  <a:pt x="7511" y="7862"/>
                  <a:pt x="7812" y="8014"/>
                  <a:pt x="8142" y="8014"/>
                </a:cubicBezTo>
                <a:lnTo>
                  <a:pt x="13358" y="8014"/>
                </a:lnTo>
                <a:cubicBezTo>
                  <a:pt x="13688" y="8014"/>
                  <a:pt x="13989" y="7862"/>
                  <a:pt x="14187" y="7607"/>
                </a:cubicBezTo>
                <a:cubicBezTo>
                  <a:pt x="14394" y="7351"/>
                  <a:pt x="14460" y="7020"/>
                  <a:pt x="14385" y="6708"/>
                </a:cubicBezTo>
                <a:close/>
                <a:moveTo>
                  <a:pt x="10750" y="1258"/>
                </a:moveTo>
                <a:cubicBezTo>
                  <a:pt x="11334" y="1258"/>
                  <a:pt x="11805" y="1731"/>
                  <a:pt x="11805" y="2318"/>
                </a:cubicBezTo>
                <a:cubicBezTo>
                  <a:pt x="11805" y="2895"/>
                  <a:pt x="11334" y="3368"/>
                  <a:pt x="10750" y="3368"/>
                </a:cubicBezTo>
                <a:cubicBezTo>
                  <a:pt x="10176" y="3368"/>
                  <a:pt x="9705" y="2895"/>
                  <a:pt x="9705" y="2318"/>
                </a:cubicBezTo>
                <a:cubicBezTo>
                  <a:pt x="9705" y="1731"/>
                  <a:pt x="10176" y="1258"/>
                  <a:pt x="10750" y="1258"/>
                </a:cubicBezTo>
                <a:close/>
                <a:moveTo>
                  <a:pt x="8405" y="6746"/>
                </a:moveTo>
                <a:lnTo>
                  <a:pt x="8735" y="5440"/>
                </a:lnTo>
                <a:cubicBezTo>
                  <a:pt x="8848" y="4967"/>
                  <a:pt x="9272" y="4636"/>
                  <a:pt x="9752" y="4636"/>
                </a:cubicBezTo>
                <a:lnTo>
                  <a:pt x="11748" y="4636"/>
                </a:lnTo>
                <a:cubicBezTo>
                  <a:pt x="12238" y="4636"/>
                  <a:pt x="12652" y="4967"/>
                  <a:pt x="12765" y="5440"/>
                </a:cubicBezTo>
                <a:lnTo>
                  <a:pt x="13095" y="6746"/>
                </a:lnTo>
                <a:lnTo>
                  <a:pt x="8405" y="6746"/>
                </a:lnTo>
                <a:close/>
              </a:path>
            </a:pathLst>
          </a:custGeom>
          <a:solidFill>
            <a:schemeClr val="bg1">
              <a:lumMod val="65000"/>
              <a:alpha val="48275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defTabSz="914400">
              <a:lnSpc>
                <a:spcPct val="100000"/>
              </a:lnSpc>
              <a:defRPr sz="1800">
                <a:noFill/>
                <a:latin typeface="Roboto"/>
                <a:ea typeface="Roboto"/>
                <a:cs typeface="Roboto"/>
                <a:sym typeface="Roboto"/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C800B00-512C-140D-53A7-86F250A807B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5238056" y="-200302"/>
            <a:ext cx="20983600" cy="6656296"/>
            <a:chOff x="-5238056" y="-200302"/>
            <a:chExt cx="20983600" cy="6656296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6C108FE-58A7-0A6F-CE73-DFA78D1F9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41000"/>
            </a:blip>
            <a:stretch>
              <a:fillRect/>
            </a:stretch>
          </p:blipFill>
          <p:spPr>
            <a:xfrm>
              <a:off x="6345132" y="-200302"/>
              <a:ext cx="9400412" cy="6547953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8B6AA3B-A5A3-5DD0-8138-E38075C6CAD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 amt="41000"/>
            </a:blip>
            <a:stretch>
              <a:fillRect/>
            </a:stretch>
          </p:blipFill>
          <p:spPr>
            <a:xfrm flipH="1">
              <a:off x="-5238056" y="-91959"/>
              <a:ext cx="9400412" cy="6547953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65CB1D8D-6BD3-580E-61DB-358199B05961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58AC1E-8DF4-8527-0DA6-F96F334074E0}"/>
              </a:ext>
            </a:extLst>
          </p:cNvPr>
          <p:cNvSpPr txBox="1"/>
          <p:nvPr/>
        </p:nvSpPr>
        <p:spPr>
          <a:xfrm>
            <a:off x="4169786" y="859193"/>
            <a:ext cx="4027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Competitive Advantage</a:t>
            </a:r>
            <a:r>
              <a:rPr lang="en-EG" sz="2800" b="1" dirty="0">
                <a:solidFill>
                  <a:srgbClr val="09669E"/>
                </a:solidFill>
                <a:effectLst/>
                <a:latin typeface="DIN" panose="02000503030000020004" pitchFamily="2" charset="0"/>
              </a:rPr>
              <a:t> </a:t>
            </a:r>
            <a:endParaRPr lang="en-EG" sz="2800" b="1" kern="100" dirty="0">
              <a:solidFill>
                <a:srgbClr val="09669E"/>
              </a:solidFill>
              <a:effectLst/>
              <a:latin typeface="DIN" panose="02000503030000020004" pitchFamily="2" charset="0"/>
              <a:ea typeface="Gelion Medium Italic" pitchFamily="2" charset="77"/>
              <a:cs typeface="Gelion Medium Italic" pitchFamily="2" charset="77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9C7692B-8B33-AE34-7B3B-8E69E9AC66DD}"/>
              </a:ext>
            </a:extLst>
          </p:cNvPr>
          <p:cNvSpPr/>
          <p:nvPr/>
        </p:nvSpPr>
        <p:spPr>
          <a:xfrm>
            <a:off x="4023429" y="1051846"/>
            <a:ext cx="180753" cy="18075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F604A754-220C-7EEA-BB0D-5B54C5683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977378"/>
              </p:ext>
            </p:extLst>
          </p:nvPr>
        </p:nvGraphicFramePr>
        <p:xfrm>
          <a:off x="1939834" y="1888007"/>
          <a:ext cx="8128000" cy="4041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273">
                  <a:extLst>
                    <a:ext uri="{9D8B030D-6E8A-4147-A177-3AD203B41FA5}">
                      <a16:colId xmlns:a16="http://schemas.microsoft.com/office/drawing/2014/main" val="1748787091"/>
                    </a:ext>
                  </a:extLst>
                </a:gridCol>
                <a:gridCol w="1071927">
                  <a:extLst>
                    <a:ext uri="{9D8B030D-6E8A-4147-A177-3AD203B41FA5}">
                      <a16:colId xmlns:a16="http://schemas.microsoft.com/office/drawing/2014/main" val="248550819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6767989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6868711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90724452"/>
                    </a:ext>
                  </a:extLst>
                </a:gridCol>
              </a:tblGrid>
              <a:tr h="505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Feature/Service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DIN" panose="02000503030000020004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Jazr</a:t>
                      </a:r>
                      <a:r>
                        <a:rPr lang="en-EG" sz="1600" dirty="0"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bg1"/>
                        </a:solidFill>
                        <a:effectLst/>
                        <a:latin typeface="DIN" panose="02000503030000020004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EG" dirty="0"/>
                        <a:t>   </a:t>
                      </a: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QuickBooks</a:t>
                      </a:r>
                      <a:r>
                        <a:rPr lang="en-EG" dirty="0">
                          <a:effectLst/>
                        </a:rPr>
                        <a:t> </a:t>
                      </a:r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Rawaa</a:t>
                      </a:r>
                      <a:r>
                        <a:rPr lang="en-EG" dirty="0">
                          <a:effectLst/>
                        </a:rPr>
                        <a:t> </a:t>
                      </a:r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EG" dirty="0"/>
                        <a:t>        </a:t>
                      </a:r>
                      <a:r>
                        <a:rPr lang="en-US" sz="18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Mazid</a:t>
                      </a:r>
                      <a:r>
                        <a:rPr lang="en-EG" dirty="0">
                          <a:effectLst/>
                        </a:rPr>
                        <a:t> </a:t>
                      </a:r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101536"/>
                  </a:ext>
                </a:extLst>
              </a:tr>
              <a:tr h="4742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No Accounting Knowledge Required?</a:t>
                      </a:r>
                      <a:endParaRPr lang="en-EG" sz="1600" b="0" i="0" kern="1200" dirty="0">
                        <a:solidFill>
                          <a:schemeClr val="bg1"/>
                        </a:solidFill>
                        <a:effectLst/>
                        <a:latin typeface="DIN Light" panose="02000503030000020004" pitchFamily="2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>
                        <a:solidFill>
                          <a:schemeClr val="bg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>
                        <a:solidFill>
                          <a:schemeClr val="bg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>
                        <a:solidFill>
                          <a:schemeClr val="bg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>
                        <a:solidFill>
                          <a:schemeClr val="bg1"/>
                        </a:solidFill>
                        <a:highlight>
                          <a:srgbClr val="0000FF"/>
                        </a:highlight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27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Restaurant-Specific Features</a:t>
                      </a:r>
                      <a:r>
                        <a:rPr lang="en-EG" sz="1600" b="0" i="0" dirty="0">
                          <a:effectLst/>
                          <a:latin typeface="DIN Light" panose="02000503030000020004" pitchFamily="2" charset="0"/>
                        </a:rPr>
                        <a:t> </a:t>
                      </a:r>
                      <a:endParaRPr lang="en-EG" sz="1600" b="0" i="0" dirty="0">
                        <a:latin typeface="DIN Light" panose="02000503030000020004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en-EG" dirty="0">
                          <a:effectLst/>
                        </a:rPr>
                        <a:t> </a:t>
                      </a:r>
                      <a:endParaRPr lang="en-E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74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Inventory Management</a:t>
                      </a:r>
                      <a:r>
                        <a:rPr lang="en-EG" sz="1600" b="0" i="0" dirty="0">
                          <a:solidFill>
                            <a:schemeClr val="bg1"/>
                          </a:solidFill>
                          <a:effectLst/>
                          <a:latin typeface="DIN Light" panose="02000503030000020004" pitchFamily="2" charset="0"/>
                        </a:rPr>
                        <a:t> </a:t>
                      </a:r>
                      <a:r>
                        <a:rPr lang="en-EG" sz="1600" b="0" i="0" dirty="0">
                          <a:solidFill>
                            <a:schemeClr val="bg1"/>
                          </a:solidFill>
                          <a:latin typeface="DIN Light" panose="02000503030000020004" pitchFamily="2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72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kern="1200" dirty="0" err="1">
                          <a:solidFill>
                            <a:schemeClr val="tx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AutomatesAggregator</a:t>
                      </a: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 Calculation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41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Error-Free Data Validation</a:t>
                      </a:r>
                      <a:r>
                        <a:rPr lang="en-EG" sz="1600" b="0" i="0" dirty="0">
                          <a:solidFill>
                            <a:schemeClr val="bg1"/>
                          </a:solidFill>
                          <a:effectLst/>
                          <a:latin typeface="DIN Light" panose="02000503030000020004" pitchFamily="2" charset="0"/>
                        </a:rPr>
                        <a:t> </a:t>
                      </a:r>
                      <a:endParaRPr lang="en-EG" sz="1600" b="0" i="0" dirty="0">
                        <a:solidFill>
                          <a:schemeClr val="bg1"/>
                        </a:solidFill>
                        <a:latin typeface="DIN Light" panose="02000503030000020004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rgbClr val="09669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 dirty="0"/>
                    </a:p>
                  </a:txBody>
                  <a:tcPr>
                    <a:solidFill>
                      <a:srgbClr val="096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 dirty="0">
                          <a:solidFill>
                            <a:schemeClr val="tx1"/>
                          </a:solidFill>
                          <a:effectLst/>
                          <a:latin typeface="DIN Light" panose="02000503030000020004" pitchFamily="2" charset="0"/>
                          <a:ea typeface="+mn-ea"/>
                          <a:cs typeface="+mn-cs"/>
                        </a:rPr>
                        <a:t>Localized for Saudi Market</a:t>
                      </a:r>
                      <a:r>
                        <a:rPr lang="en-EG" sz="1600" b="0" i="0" dirty="0">
                          <a:solidFill>
                            <a:schemeClr val="tx1"/>
                          </a:solidFill>
                          <a:effectLst/>
                          <a:latin typeface="DIN Light" panose="02000503030000020004" pitchFamily="2" charset="0"/>
                        </a:rPr>
                        <a:t> </a:t>
                      </a:r>
                      <a:endParaRPr lang="en-EG" sz="1600" b="0" i="0" dirty="0">
                        <a:solidFill>
                          <a:schemeClr val="tx1"/>
                        </a:solidFill>
                        <a:latin typeface="DIN Light" panose="02000503030000020004" pitchFamily="2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EG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242443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36B116EC-D2AB-82B6-77FE-1FB29A01CA34}"/>
              </a:ext>
            </a:extLst>
          </p:cNvPr>
          <p:cNvGrpSpPr/>
          <p:nvPr/>
        </p:nvGrpSpPr>
        <p:grpSpPr>
          <a:xfrm>
            <a:off x="4275055" y="2982477"/>
            <a:ext cx="5269638" cy="2809753"/>
            <a:chOff x="4314117" y="2980137"/>
            <a:chExt cx="5230575" cy="2812093"/>
          </a:xfrm>
        </p:grpSpPr>
        <p:pic>
          <p:nvPicPr>
            <p:cNvPr id="3" name="Graphic 2" descr="Checkmark with solid fill">
              <a:extLst>
                <a:ext uri="{FF2B5EF4-FFF2-40B4-BE49-F238E27FC236}">
                  <a16:creationId xmlns:a16="http://schemas.microsoft.com/office/drawing/2014/main" id="{4D215CD2-F51C-E083-C791-0A7618FBB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14117" y="2999612"/>
              <a:ext cx="457200" cy="457200"/>
            </a:xfrm>
            <a:prstGeom prst="rect">
              <a:avLst/>
            </a:prstGeom>
          </p:spPr>
        </p:pic>
        <p:pic>
          <p:nvPicPr>
            <p:cNvPr id="5" name="Graphic 4" descr="Close with solid fill">
              <a:extLst>
                <a:ext uri="{FF2B5EF4-FFF2-40B4-BE49-F238E27FC236}">
                  <a16:creationId xmlns:a16="http://schemas.microsoft.com/office/drawing/2014/main" id="{30FE439B-A006-2FD3-5462-EA763C83E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3147" y="2980137"/>
              <a:ext cx="457200" cy="457200"/>
            </a:xfrm>
            <a:prstGeom prst="rect">
              <a:avLst/>
            </a:prstGeom>
          </p:spPr>
        </p:pic>
        <p:pic>
          <p:nvPicPr>
            <p:cNvPr id="6" name="Graphic 5" descr="Checkmark with solid fill">
              <a:extLst>
                <a:ext uri="{FF2B5EF4-FFF2-40B4-BE49-F238E27FC236}">
                  <a16:creationId xmlns:a16="http://schemas.microsoft.com/office/drawing/2014/main" id="{1A949108-7B60-4D53-E792-38D6AB38B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14117" y="3550757"/>
              <a:ext cx="457200" cy="457200"/>
            </a:xfrm>
            <a:prstGeom prst="rect">
              <a:avLst/>
            </a:prstGeom>
          </p:spPr>
        </p:pic>
        <p:pic>
          <p:nvPicPr>
            <p:cNvPr id="7" name="Graphic 6" descr="Checkmark with solid fill">
              <a:extLst>
                <a:ext uri="{FF2B5EF4-FFF2-40B4-BE49-F238E27FC236}">
                  <a16:creationId xmlns:a16="http://schemas.microsoft.com/office/drawing/2014/main" id="{B797C295-CB3F-8B51-6A74-4F7F48B89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14117" y="4126955"/>
              <a:ext cx="457200" cy="457200"/>
            </a:xfrm>
            <a:prstGeom prst="rect">
              <a:avLst/>
            </a:prstGeom>
          </p:spPr>
        </p:pic>
        <p:pic>
          <p:nvPicPr>
            <p:cNvPr id="8" name="Graphic 7" descr="Checkmark with solid fill">
              <a:extLst>
                <a:ext uri="{FF2B5EF4-FFF2-40B4-BE49-F238E27FC236}">
                  <a16:creationId xmlns:a16="http://schemas.microsoft.com/office/drawing/2014/main" id="{0C5C4DD3-D806-E820-D253-1B4CCC61E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14117" y="4690626"/>
              <a:ext cx="457200" cy="457200"/>
            </a:xfrm>
            <a:prstGeom prst="rect">
              <a:avLst/>
            </a:prstGeom>
          </p:spPr>
        </p:pic>
        <p:pic>
          <p:nvPicPr>
            <p:cNvPr id="9" name="Graphic 8" descr="Checkmark with solid fill">
              <a:extLst>
                <a:ext uri="{FF2B5EF4-FFF2-40B4-BE49-F238E27FC236}">
                  <a16:creationId xmlns:a16="http://schemas.microsoft.com/office/drawing/2014/main" id="{B3F40B1D-3F5F-5590-B3FA-C505E6500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14117" y="5304401"/>
              <a:ext cx="457200" cy="457200"/>
            </a:xfrm>
            <a:prstGeom prst="rect">
              <a:avLst/>
            </a:prstGeom>
          </p:spPr>
        </p:pic>
        <p:pic>
          <p:nvPicPr>
            <p:cNvPr id="10" name="Graphic 9" descr="Close with solid fill">
              <a:extLst>
                <a:ext uri="{FF2B5EF4-FFF2-40B4-BE49-F238E27FC236}">
                  <a16:creationId xmlns:a16="http://schemas.microsoft.com/office/drawing/2014/main" id="{C075F94D-F313-3D13-F0F6-0CEAE1966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93147" y="3556334"/>
              <a:ext cx="457200" cy="457200"/>
            </a:xfrm>
            <a:prstGeom prst="rect">
              <a:avLst/>
            </a:prstGeom>
          </p:spPr>
        </p:pic>
        <p:pic>
          <p:nvPicPr>
            <p:cNvPr id="11" name="Graphic 10" descr="Close with solid fill">
              <a:extLst>
                <a:ext uri="{FF2B5EF4-FFF2-40B4-BE49-F238E27FC236}">
                  <a16:creationId xmlns:a16="http://schemas.microsoft.com/office/drawing/2014/main" id="{BDCD3DC5-1444-1075-719F-D2B2FFB89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3147" y="4132532"/>
              <a:ext cx="457200" cy="457200"/>
            </a:xfrm>
            <a:prstGeom prst="rect">
              <a:avLst/>
            </a:prstGeom>
          </p:spPr>
        </p:pic>
        <p:pic>
          <p:nvPicPr>
            <p:cNvPr id="13" name="Graphic 12" descr="Close with solid fill">
              <a:extLst>
                <a:ext uri="{FF2B5EF4-FFF2-40B4-BE49-F238E27FC236}">
                  <a16:creationId xmlns:a16="http://schemas.microsoft.com/office/drawing/2014/main" id="{D610D575-D08E-F249-58D5-DD5B59187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3147" y="5335030"/>
              <a:ext cx="457200" cy="457200"/>
            </a:xfrm>
            <a:prstGeom prst="rect">
              <a:avLst/>
            </a:prstGeom>
          </p:spPr>
        </p:pic>
        <p:pic>
          <p:nvPicPr>
            <p:cNvPr id="15" name="Graphic 14" descr="Checkmark with solid fill">
              <a:extLst>
                <a:ext uri="{FF2B5EF4-FFF2-40B4-BE49-F238E27FC236}">
                  <a16:creationId xmlns:a16="http://schemas.microsoft.com/office/drawing/2014/main" id="{F244620B-4727-2D3C-D6C3-95017B07A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58149" y="3550757"/>
              <a:ext cx="457200" cy="457200"/>
            </a:xfrm>
            <a:prstGeom prst="rect">
              <a:avLst/>
            </a:prstGeom>
          </p:spPr>
        </p:pic>
        <p:pic>
          <p:nvPicPr>
            <p:cNvPr id="16" name="Graphic 15" descr="Close with solid fill">
              <a:extLst>
                <a:ext uri="{FF2B5EF4-FFF2-40B4-BE49-F238E27FC236}">
                  <a16:creationId xmlns:a16="http://schemas.microsoft.com/office/drawing/2014/main" id="{9929AAD1-2D16-7E8B-60A7-A500EB7A1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34057" y="4132532"/>
              <a:ext cx="457200" cy="457200"/>
            </a:xfrm>
            <a:prstGeom prst="rect">
              <a:avLst/>
            </a:prstGeom>
          </p:spPr>
        </p:pic>
        <p:pic>
          <p:nvPicPr>
            <p:cNvPr id="17" name="Graphic 16" descr="Close with solid fill">
              <a:extLst>
                <a:ext uri="{FF2B5EF4-FFF2-40B4-BE49-F238E27FC236}">
                  <a16:creationId xmlns:a16="http://schemas.microsoft.com/office/drawing/2014/main" id="{685E3DB7-5A05-84EA-4595-4EBE21E8F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34057" y="4721255"/>
              <a:ext cx="457200" cy="457200"/>
            </a:xfrm>
            <a:prstGeom prst="rect">
              <a:avLst/>
            </a:prstGeom>
          </p:spPr>
        </p:pic>
        <p:pic>
          <p:nvPicPr>
            <p:cNvPr id="18" name="Graphic 17" descr="Checkmark with solid fill">
              <a:extLst>
                <a:ext uri="{FF2B5EF4-FFF2-40B4-BE49-F238E27FC236}">
                  <a16:creationId xmlns:a16="http://schemas.microsoft.com/office/drawing/2014/main" id="{6062F8A8-EEDD-7959-DD6A-20E725644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20571" y="5304401"/>
              <a:ext cx="457200" cy="457200"/>
            </a:xfrm>
            <a:prstGeom prst="rect">
              <a:avLst/>
            </a:prstGeom>
          </p:spPr>
        </p:pic>
        <p:pic>
          <p:nvPicPr>
            <p:cNvPr id="19" name="Graphic 18" descr="Close with solid fill">
              <a:extLst>
                <a:ext uri="{FF2B5EF4-FFF2-40B4-BE49-F238E27FC236}">
                  <a16:creationId xmlns:a16="http://schemas.microsoft.com/office/drawing/2014/main" id="{7C718AA5-DB08-74BE-5C29-3B7CA68CA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87492" y="2980137"/>
              <a:ext cx="457200" cy="457200"/>
            </a:xfrm>
            <a:prstGeom prst="rect">
              <a:avLst/>
            </a:prstGeom>
          </p:spPr>
        </p:pic>
        <p:pic>
          <p:nvPicPr>
            <p:cNvPr id="20" name="Graphic 19" descr="Close with solid fill">
              <a:extLst>
                <a:ext uri="{FF2B5EF4-FFF2-40B4-BE49-F238E27FC236}">
                  <a16:creationId xmlns:a16="http://schemas.microsoft.com/office/drawing/2014/main" id="{DC1A8511-98A5-A57E-8982-3240C0451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87492" y="3556334"/>
              <a:ext cx="457200" cy="457200"/>
            </a:xfrm>
            <a:prstGeom prst="rect">
              <a:avLst/>
            </a:prstGeom>
          </p:spPr>
        </p:pic>
        <p:pic>
          <p:nvPicPr>
            <p:cNvPr id="21" name="Graphic 20" descr="Close with solid fill">
              <a:extLst>
                <a:ext uri="{FF2B5EF4-FFF2-40B4-BE49-F238E27FC236}">
                  <a16:creationId xmlns:a16="http://schemas.microsoft.com/office/drawing/2014/main" id="{AA3A8AB3-5AB0-B472-21F8-F47B62F89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087492" y="4132532"/>
              <a:ext cx="457200" cy="457200"/>
            </a:xfrm>
            <a:prstGeom prst="rect">
              <a:avLst/>
            </a:prstGeom>
          </p:spPr>
        </p:pic>
        <p:pic>
          <p:nvPicPr>
            <p:cNvPr id="22" name="Graphic 21" descr="Close with solid fill">
              <a:extLst>
                <a:ext uri="{FF2B5EF4-FFF2-40B4-BE49-F238E27FC236}">
                  <a16:creationId xmlns:a16="http://schemas.microsoft.com/office/drawing/2014/main" id="{30BF7ADD-B0C6-C03C-7241-2578AA32D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74967" y="4721255"/>
              <a:ext cx="457200" cy="457200"/>
            </a:xfrm>
            <a:prstGeom prst="rect">
              <a:avLst/>
            </a:prstGeom>
          </p:spPr>
        </p:pic>
        <p:pic>
          <p:nvPicPr>
            <p:cNvPr id="23" name="Graphic 22" descr="Checkmark with solid fill">
              <a:extLst>
                <a:ext uri="{FF2B5EF4-FFF2-40B4-BE49-F238E27FC236}">
                  <a16:creationId xmlns:a16="http://schemas.microsoft.com/office/drawing/2014/main" id="{C17BDB50-5CAB-226D-DCA7-862331182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61481" y="5304401"/>
              <a:ext cx="457200" cy="457200"/>
            </a:xfrm>
            <a:prstGeom prst="rect">
              <a:avLst/>
            </a:prstGeom>
          </p:spPr>
        </p:pic>
      </p:grpSp>
      <p:pic>
        <p:nvPicPr>
          <p:cNvPr id="2" name="Graphic 1" descr="Close with solid fill">
            <a:extLst>
              <a:ext uri="{FF2B5EF4-FFF2-40B4-BE49-F238E27FC236}">
                <a16:creationId xmlns:a16="http://schemas.microsoft.com/office/drawing/2014/main" id="{553F9037-16CD-4B5C-BBEE-4BF7495684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75234" y="4708730"/>
            <a:ext cx="457200" cy="457200"/>
          </a:xfrm>
          <a:prstGeom prst="rect">
            <a:avLst/>
          </a:prstGeom>
        </p:spPr>
      </p:pic>
      <p:pic>
        <p:nvPicPr>
          <p:cNvPr id="4" name="Graphic 3" descr="Close with solid fill">
            <a:extLst>
              <a:ext uri="{FF2B5EF4-FFF2-40B4-BE49-F238E27FC236}">
                <a16:creationId xmlns:a16="http://schemas.microsoft.com/office/drawing/2014/main" id="{7BA17E1B-BB96-7B1F-BD2F-5B9B0931A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2680" y="2982477"/>
            <a:ext cx="457200" cy="457200"/>
          </a:xfrm>
          <a:prstGeom prst="rect">
            <a:avLst/>
          </a:prstGeom>
        </p:spPr>
      </p:pic>
      <p:pic>
        <p:nvPicPr>
          <p:cNvPr id="25" name="Graphic 24" descr="Close with solid fill">
            <a:extLst>
              <a:ext uri="{FF2B5EF4-FFF2-40B4-BE49-F238E27FC236}">
                <a16:creationId xmlns:a16="http://schemas.microsoft.com/office/drawing/2014/main" id="{433941BF-A209-984B-8410-0E12AEB17A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48489" y="2465828"/>
            <a:ext cx="457200" cy="457200"/>
          </a:xfrm>
          <a:prstGeom prst="rect">
            <a:avLst/>
          </a:prstGeom>
        </p:spPr>
      </p:pic>
      <p:pic>
        <p:nvPicPr>
          <p:cNvPr id="26" name="Graphic 25" descr="Close with solid fill">
            <a:extLst>
              <a:ext uri="{FF2B5EF4-FFF2-40B4-BE49-F238E27FC236}">
                <a16:creationId xmlns:a16="http://schemas.microsoft.com/office/drawing/2014/main" id="{C4755DC2-F261-C1AD-E74F-589A2B15BA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45981" y="2426173"/>
            <a:ext cx="457200" cy="457200"/>
          </a:xfrm>
          <a:prstGeom prst="rect">
            <a:avLst/>
          </a:prstGeom>
        </p:spPr>
      </p:pic>
      <p:pic>
        <p:nvPicPr>
          <p:cNvPr id="27" name="Graphic 26" descr="Close with solid fill">
            <a:extLst>
              <a:ext uri="{FF2B5EF4-FFF2-40B4-BE49-F238E27FC236}">
                <a16:creationId xmlns:a16="http://schemas.microsoft.com/office/drawing/2014/main" id="{FA6B7C19-7F03-2DDA-B3CA-EA1D0B7C79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87493" y="2458130"/>
            <a:ext cx="457200" cy="457200"/>
          </a:xfrm>
          <a:prstGeom prst="rect">
            <a:avLst/>
          </a:prstGeom>
        </p:spPr>
      </p:pic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5BAE9C58-66A9-1AEF-8D1B-02A217EBF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33870" y="2438299"/>
            <a:ext cx="460614" cy="45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4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2833F9A6-28FE-D472-5968-725E2A6DB740}"/>
              </a:ext>
            </a:extLst>
          </p:cNvPr>
          <p:cNvSpPr/>
          <p:nvPr/>
        </p:nvSpPr>
        <p:spPr>
          <a:xfrm>
            <a:off x="7040353" y="1976087"/>
            <a:ext cx="1475472" cy="1432560"/>
          </a:xfrm>
          <a:prstGeom prst="ellipse">
            <a:avLst/>
          </a:prstGeom>
          <a:solidFill>
            <a:srgbClr val="DF443A"/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EG" sz="1800" dirty="0"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F33C5-AC4C-4FFB-607A-B658A76B6CFC}"/>
              </a:ext>
            </a:extLst>
          </p:cNvPr>
          <p:cNvSpPr/>
          <p:nvPr/>
        </p:nvSpPr>
        <p:spPr>
          <a:xfrm rot="5400000">
            <a:off x="-1331662" y="1320098"/>
            <a:ext cx="6858000" cy="4217803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7" name="Google Shape;10731;p74">
            <a:extLst>
              <a:ext uri="{FF2B5EF4-FFF2-40B4-BE49-F238E27FC236}">
                <a16:creationId xmlns:a16="http://schemas.microsoft.com/office/drawing/2014/main" id="{793D94DC-EECB-A007-6F5C-D34F47DB60EB}"/>
              </a:ext>
            </a:extLst>
          </p:cNvPr>
          <p:cNvSpPr/>
          <p:nvPr/>
        </p:nvSpPr>
        <p:spPr>
          <a:xfrm>
            <a:off x="720530" y="2391287"/>
            <a:ext cx="2436327" cy="2278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6" h="21600" extrusionOk="0">
                <a:moveTo>
                  <a:pt x="13100" y="1289"/>
                </a:moveTo>
                <a:cubicBezTo>
                  <a:pt x="13258" y="1289"/>
                  <a:pt x="13414" y="1352"/>
                  <a:pt x="13528" y="1477"/>
                </a:cubicBezTo>
                <a:lnTo>
                  <a:pt x="19756" y="8060"/>
                </a:lnTo>
                <a:cubicBezTo>
                  <a:pt x="19987" y="8371"/>
                  <a:pt x="19987" y="8805"/>
                  <a:pt x="19756" y="9053"/>
                </a:cubicBezTo>
                <a:lnTo>
                  <a:pt x="18100" y="10855"/>
                </a:lnTo>
                <a:lnTo>
                  <a:pt x="13243" y="5637"/>
                </a:lnTo>
                <a:cubicBezTo>
                  <a:pt x="12900" y="5264"/>
                  <a:pt x="12429" y="5079"/>
                  <a:pt x="11950" y="5079"/>
                </a:cubicBezTo>
                <a:cubicBezTo>
                  <a:pt x="11471" y="5079"/>
                  <a:pt x="10985" y="5264"/>
                  <a:pt x="10615" y="5637"/>
                </a:cubicBezTo>
                <a:lnTo>
                  <a:pt x="8843" y="7502"/>
                </a:lnTo>
                <a:cubicBezTo>
                  <a:pt x="8729" y="7626"/>
                  <a:pt x="8571" y="7687"/>
                  <a:pt x="8415" y="7687"/>
                </a:cubicBezTo>
                <a:cubicBezTo>
                  <a:pt x="8257" y="7687"/>
                  <a:pt x="8099" y="7626"/>
                  <a:pt x="7985" y="7502"/>
                </a:cubicBezTo>
                <a:cubicBezTo>
                  <a:pt x="7756" y="7253"/>
                  <a:pt x="7756" y="6818"/>
                  <a:pt x="7985" y="6569"/>
                </a:cubicBezTo>
                <a:lnTo>
                  <a:pt x="10615" y="3712"/>
                </a:lnTo>
                <a:lnTo>
                  <a:pt x="12672" y="1477"/>
                </a:lnTo>
                <a:cubicBezTo>
                  <a:pt x="12786" y="1352"/>
                  <a:pt x="12944" y="1289"/>
                  <a:pt x="13100" y="1289"/>
                </a:cubicBezTo>
                <a:close/>
                <a:moveTo>
                  <a:pt x="4907" y="10218"/>
                </a:moveTo>
                <a:cubicBezTo>
                  <a:pt x="5072" y="10218"/>
                  <a:pt x="5243" y="10266"/>
                  <a:pt x="5357" y="10358"/>
                </a:cubicBezTo>
                <a:cubicBezTo>
                  <a:pt x="5529" y="10607"/>
                  <a:pt x="5529" y="11104"/>
                  <a:pt x="5357" y="11289"/>
                </a:cubicBezTo>
                <a:lnTo>
                  <a:pt x="3529" y="13278"/>
                </a:lnTo>
                <a:cubicBezTo>
                  <a:pt x="3443" y="13371"/>
                  <a:pt x="3286" y="13416"/>
                  <a:pt x="3122" y="13416"/>
                </a:cubicBezTo>
                <a:cubicBezTo>
                  <a:pt x="2957" y="13416"/>
                  <a:pt x="2787" y="13371"/>
                  <a:pt x="2672" y="13278"/>
                </a:cubicBezTo>
                <a:cubicBezTo>
                  <a:pt x="2442" y="13030"/>
                  <a:pt x="2442" y="12533"/>
                  <a:pt x="2672" y="12346"/>
                </a:cubicBezTo>
                <a:lnTo>
                  <a:pt x="4501" y="10358"/>
                </a:lnTo>
                <a:cubicBezTo>
                  <a:pt x="4586" y="10266"/>
                  <a:pt x="4744" y="10218"/>
                  <a:pt x="4907" y="10218"/>
                </a:cubicBezTo>
                <a:close/>
                <a:moveTo>
                  <a:pt x="6679" y="12158"/>
                </a:moveTo>
                <a:cubicBezTo>
                  <a:pt x="6842" y="12158"/>
                  <a:pt x="7015" y="12221"/>
                  <a:pt x="7129" y="12346"/>
                </a:cubicBezTo>
                <a:cubicBezTo>
                  <a:pt x="7357" y="12533"/>
                  <a:pt x="7357" y="13030"/>
                  <a:pt x="7129" y="13278"/>
                </a:cubicBezTo>
                <a:lnTo>
                  <a:pt x="5357" y="15202"/>
                </a:lnTo>
                <a:cubicBezTo>
                  <a:pt x="5243" y="15327"/>
                  <a:pt x="5072" y="15390"/>
                  <a:pt x="4907" y="15390"/>
                </a:cubicBezTo>
                <a:cubicBezTo>
                  <a:pt x="4744" y="15390"/>
                  <a:pt x="4586" y="15327"/>
                  <a:pt x="4501" y="15202"/>
                </a:cubicBezTo>
                <a:cubicBezTo>
                  <a:pt x="4158" y="14893"/>
                  <a:pt x="4158" y="14520"/>
                  <a:pt x="4501" y="14272"/>
                </a:cubicBezTo>
                <a:lnTo>
                  <a:pt x="6271" y="12346"/>
                </a:lnTo>
                <a:cubicBezTo>
                  <a:pt x="6358" y="12221"/>
                  <a:pt x="6514" y="12158"/>
                  <a:pt x="6679" y="12158"/>
                </a:cubicBezTo>
                <a:close/>
                <a:moveTo>
                  <a:pt x="8393" y="14023"/>
                </a:moveTo>
                <a:cubicBezTo>
                  <a:pt x="8558" y="14023"/>
                  <a:pt x="8729" y="14085"/>
                  <a:pt x="8843" y="14209"/>
                </a:cubicBezTo>
                <a:cubicBezTo>
                  <a:pt x="9015" y="14396"/>
                  <a:pt x="9015" y="14893"/>
                  <a:pt x="8843" y="15141"/>
                </a:cubicBezTo>
                <a:lnTo>
                  <a:pt x="7071" y="17065"/>
                </a:lnTo>
                <a:cubicBezTo>
                  <a:pt x="6957" y="17190"/>
                  <a:pt x="6786" y="17253"/>
                  <a:pt x="6614" y="17253"/>
                </a:cubicBezTo>
                <a:cubicBezTo>
                  <a:pt x="6443" y="17253"/>
                  <a:pt x="6271" y="17190"/>
                  <a:pt x="6157" y="17065"/>
                </a:cubicBezTo>
                <a:cubicBezTo>
                  <a:pt x="5986" y="16817"/>
                  <a:pt x="5986" y="16383"/>
                  <a:pt x="6157" y="16135"/>
                </a:cubicBezTo>
                <a:lnTo>
                  <a:pt x="7985" y="14209"/>
                </a:lnTo>
                <a:cubicBezTo>
                  <a:pt x="8072" y="14085"/>
                  <a:pt x="8228" y="14023"/>
                  <a:pt x="8393" y="14023"/>
                </a:cubicBezTo>
                <a:close/>
                <a:moveTo>
                  <a:pt x="7250" y="1910"/>
                </a:moveTo>
                <a:cubicBezTo>
                  <a:pt x="7414" y="1910"/>
                  <a:pt x="7586" y="1973"/>
                  <a:pt x="7700" y="2098"/>
                </a:cubicBezTo>
                <a:lnTo>
                  <a:pt x="8957" y="3401"/>
                </a:lnTo>
                <a:lnTo>
                  <a:pt x="6957" y="5575"/>
                </a:lnTo>
                <a:cubicBezTo>
                  <a:pt x="6271" y="6321"/>
                  <a:pt x="6271" y="7687"/>
                  <a:pt x="6957" y="8432"/>
                </a:cubicBezTo>
                <a:cubicBezTo>
                  <a:pt x="7328" y="8836"/>
                  <a:pt x="7814" y="9037"/>
                  <a:pt x="8293" y="9037"/>
                </a:cubicBezTo>
                <a:cubicBezTo>
                  <a:pt x="8772" y="9037"/>
                  <a:pt x="9244" y="8836"/>
                  <a:pt x="9587" y="8432"/>
                </a:cubicBezTo>
                <a:lnTo>
                  <a:pt x="11415" y="6569"/>
                </a:lnTo>
                <a:cubicBezTo>
                  <a:pt x="11500" y="6445"/>
                  <a:pt x="11658" y="6384"/>
                  <a:pt x="11821" y="6384"/>
                </a:cubicBezTo>
                <a:cubicBezTo>
                  <a:pt x="11986" y="6384"/>
                  <a:pt x="12157" y="6445"/>
                  <a:pt x="12271" y="6569"/>
                </a:cubicBezTo>
                <a:lnTo>
                  <a:pt x="18557" y="13278"/>
                </a:lnTo>
                <a:cubicBezTo>
                  <a:pt x="18842" y="13464"/>
                  <a:pt x="18842" y="14023"/>
                  <a:pt x="18614" y="14272"/>
                </a:cubicBezTo>
                <a:cubicBezTo>
                  <a:pt x="18499" y="14396"/>
                  <a:pt x="18343" y="14457"/>
                  <a:pt x="18186" y="14457"/>
                </a:cubicBezTo>
                <a:cubicBezTo>
                  <a:pt x="18028" y="14457"/>
                  <a:pt x="17872" y="14396"/>
                  <a:pt x="17757" y="14272"/>
                </a:cubicBezTo>
                <a:lnTo>
                  <a:pt x="15129" y="11413"/>
                </a:lnTo>
                <a:cubicBezTo>
                  <a:pt x="15015" y="11289"/>
                  <a:pt x="14843" y="11228"/>
                  <a:pt x="14678" y="11228"/>
                </a:cubicBezTo>
                <a:cubicBezTo>
                  <a:pt x="14514" y="11228"/>
                  <a:pt x="14357" y="11289"/>
                  <a:pt x="14271" y="11413"/>
                </a:cubicBezTo>
                <a:cubicBezTo>
                  <a:pt x="14043" y="11600"/>
                  <a:pt x="14043" y="12097"/>
                  <a:pt x="14271" y="12346"/>
                </a:cubicBezTo>
                <a:lnTo>
                  <a:pt x="16900" y="15202"/>
                </a:lnTo>
                <a:cubicBezTo>
                  <a:pt x="17128" y="15451"/>
                  <a:pt x="17128" y="15887"/>
                  <a:pt x="16900" y="16135"/>
                </a:cubicBezTo>
                <a:cubicBezTo>
                  <a:pt x="16785" y="16259"/>
                  <a:pt x="16629" y="16320"/>
                  <a:pt x="16472" y="16320"/>
                </a:cubicBezTo>
                <a:cubicBezTo>
                  <a:pt x="16314" y="16320"/>
                  <a:pt x="16158" y="16259"/>
                  <a:pt x="16043" y="16135"/>
                </a:cubicBezTo>
                <a:lnTo>
                  <a:pt x="13414" y="13278"/>
                </a:lnTo>
                <a:cubicBezTo>
                  <a:pt x="13299" y="13154"/>
                  <a:pt x="13129" y="13091"/>
                  <a:pt x="12964" y="13091"/>
                </a:cubicBezTo>
                <a:cubicBezTo>
                  <a:pt x="12800" y="13091"/>
                  <a:pt x="12643" y="13154"/>
                  <a:pt x="12557" y="13278"/>
                </a:cubicBezTo>
                <a:cubicBezTo>
                  <a:pt x="12329" y="13464"/>
                  <a:pt x="12329" y="13960"/>
                  <a:pt x="12557" y="14148"/>
                </a:cubicBezTo>
                <a:lnTo>
                  <a:pt x="15186" y="17065"/>
                </a:lnTo>
                <a:cubicBezTo>
                  <a:pt x="15414" y="17253"/>
                  <a:pt x="15414" y="17750"/>
                  <a:pt x="15186" y="17998"/>
                </a:cubicBezTo>
                <a:cubicBezTo>
                  <a:pt x="15071" y="18091"/>
                  <a:pt x="14914" y="18138"/>
                  <a:pt x="14758" y="18138"/>
                </a:cubicBezTo>
                <a:cubicBezTo>
                  <a:pt x="14600" y="18138"/>
                  <a:pt x="14444" y="18091"/>
                  <a:pt x="14329" y="17998"/>
                </a:cubicBezTo>
                <a:lnTo>
                  <a:pt x="11529" y="15078"/>
                </a:lnTo>
                <a:cubicBezTo>
                  <a:pt x="11186" y="14706"/>
                  <a:pt x="10729" y="14581"/>
                  <a:pt x="10328" y="14581"/>
                </a:cubicBezTo>
                <a:cubicBezTo>
                  <a:pt x="10328" y="14085"/>
                  <a:pt x="10100" y="13651"/>
                  <a:pt x="9757" y="13278"/>
                </a:cubicBezTo>
                <a:cubicBezTo>
                  <a:pt x="9414" y="12842"/>
                  <a:pt x="8957" y="12718"/>
                  <a:pt x="8558" y="12594"/>
                </a:cubicBezTo>
                <a:cubicBezTo>
                  <a:pt x="8558" y="12158"/>
                  <a:pt x="8328" y="11725"/>
                  <a:pt x="7985" y="11289"/>
                </a:cubicBezTo>
                <a:cubicBezTo>
                  <a:pt x="7586" y="10916"/>
                  <a:pt x="7185" y="10792"/>
                  <a:pt x="6728" y="10668"/>
                </a:cubicBezTo>
                <a:cubicBezTo>
                  <a:pt x="6728" y="10234"/>
                  <a:pt x="6558" y="9737"/>
                  <a:pt x="6157" y="9365"/>
                </a:cubicBezTo>
                <a:cubicBezTo>
                  <a:pt x="5814" y="8992"/>
                  <a:pt x="5342" y="8805"/>
                  <a:pt x="4865" y="8805"/>
                </a:cubicBezTo>
                <a:cubicBezTo>
                  <a:pt x="4386" y="8805"/>
                  <a:pt x="3900" y="8992"/>
                  <a:pt x="3529" y="9365"/>
                </a:cubicBezTo>
                <a:lnTo>
                  <a:pt x="2614" y="10358"/>
                </a:lnTo>
                <a:lnTo>
                  <a:pt x="1299" y="8992"/>
                </a:lnTo>
                <a:cubicBezTo>
                  <a:pt x="1129" y="8744"/>
                  <a:pt x="1129" y="8247"/>
                  <a:pt x="1299" y="8060"/>
                </a:cubicBezTo>
                <a:lnTo>
                  <a:pt x="6842" y="2098"/>
                </a:lnTo>
                <a:cubicBezTo>
                  <a:pt x="6929" y="1973"/>
                  <a:pt x="7085" y="1910"/>
                  <a:pt x="7250" y="1910"/>
                </a:cubicBezTo>
                <a:close/>
                <a:moveTo>
                  <a:pt x="10185" y="15948"/>
                </a:moveTo>
                <a:cubicBezTo>
                  <a:pt x="10343" y="15948"/>
                  <a:pt x="10501" y="16011"/>
                  <a:pt x="10615" y="16135"/>
                </a:cubicBezTo>
                <a:cubicBezTo>
                  <a:pt x="10843" y="16383"/>
                  <a:pt x="10843" y="16817"/>
                  <a:pt x="10615" y="17065"/>
                </a:cubicBezTo>
                <a:lnTo>
                  <a:pt x="8843" y="18992"/>
                </a:lnTo>
                <a:cubicBezTo>
                  <a:pt x="8729" y="19116"/>
                  <a:pt x="8558" y="19179"/>
                  <a:pt x="8393" y="19179"/>
                </a:cubicBezTo>
                <a:cubicBezTo>
                  <a:pt x="8228" y="19179"/>
                  <a:pt x="8072" y="19116"/>
                  <a:pt x="7985" y="18992"/>
                </a:cubicBezTo>
                <a:cubicBezTo>
                  <a:pt x="7756" y="18743"/>
                  <a:pt x="7756" y="18308"/>
                  <a:pt x="7985" y="18059"/>
                </a:cubicBezTo>
                <a:lnTo>
                  <a:pt x="9757" y="16135"/>
                </a:lnTo>
                <a:cubicBezTo>
                  <a:pt x="9871" y="16011"/>
                  <a:pt x="10029" y="15948"/>
                  <a:pt x="10185" y="15948"/>
                </a:cubicBezTo>
                <a:close/>
                <a:moveTo>
                  <a:pt x="11814" y="17501"/>
                </a:moveTo>
                <a:lnTo>
                  <a:pt x="13357" y="19055"/>
                </a:lnTo>
                <a:cubicBezTo>
                  <a:pt x="13586" y="19240"/>
                  <a:pt x="13586" y="19676"/>
                  <a:pt x="13299" y="19924"/>
                </a:cubicBezTo>
                <a:cubicBezTo>
                  <a:pt x="13214" y="20048"/>
                  <a:pt x="13029" y="20110"/>
                  <a:pt x="12835" y="20110"/>
                </a:cubicBezTo>
                <a:cubicBezTo>
                  <a:pt x="12643" y="20110"/>
                  <a:pt x="12443" y="20048"/>
                  <a:pt x="12329" y="19924"/>
                </a:cubicBezTo>
                <a:lnTo>
                  <a:pt x="11072" y="18556"/>
                </a:lnTo>
                <a:lnTo>
                  <a:pt x="11471" y="18059"/>
                </a:lnTo>
                <a:cubicBezTo>
                  <a:pt x="11643" y="17935"/>
                  <a:pt x="11758" y="17687"/>
                  <a:pt x="11814" y="17501"/>
                </a:cubicBezTo>
                <a:close/>
                <a:moveTo>
                  <a:pt x="13071" y="0"/>
                </a:moveTo>
                <a:cubicBezTo>
                  <a:pt x="12586" y="0"/>
                  <a:pt x="12100" y="203"/>
                  <a:pt x="11758" y="607"/>
                </a:cubicBezTo>
                <a:lnTo>
                  <a:pt x="9986" y="2531"/>
                </a:lnTo>
                <a:lnTo>
                  <a:pt x="8614" y="1104"/>
                </a:lnTo>
                <a:cubicBezTo>
                  <a:pt x="8259" y="777"/>
                  <a:pt x="7811" y="605"/>
                  <a:pt x="7365" y="605"/>
                </a:cubicBezTo>
                <a:cubicBezTo>
                  <a:pt x="6882" y="605"/>
                  <a:pt x="6400" y="806"/>
                  <a:pt x="6042" y="1228"/>
                </a:cubicBezTo>
                <a:lnTo>
                  <a:pt x="558" y="7190"/>
                </a:lnTo>
                <a:cubicBezTo>
                  <a:pt x="-186" y="7935"/>
                  <a:pt x="-186" y="9302"/>
                  <a:pt x="558" y="10047"/>
                </a:cubicBezTo>
                <a:lnTo>
                  <a:pt x="1815" y="11476"/>
                </a:lnTo>
                <a:cubicBezTo>
                  <a:pt x="1129" y="12221"/>
                  <a:pt x="1129" y="13464"/>
                  <a:pt x="1815" y="14272"/>
                </a:cubicBezTo>
                <a:cubicBezTo>
                  <a:pt x="2157" y="14644"/>
                  <a:pt x="2614" y="14769"/>
                  <a:pt x="3015" y="14893"/>
                </a:cubicBezTo>
                <a:cubicBezTo>
                  <a:pt x="3015" y="15327"/>
                  <a:pt x="3244" y="15823"/>
                  <a:pt x="3587" y="16196"/>
                </a:cubicBezTo>
                <a:cubicBezTo>
                  <a:pt x="3986" y="16569"/>
                  <a:pt x="4386" y="16756"/>
                  <a:pt x="4844" y="16817"/>
                </a:cubicBezTo>
                <a:cubicBezTo>
                  <a:pt x="4844" y="17253"/>
                  <a:pt x="5014" y="17750"/>
                  <a:pt x="5415" y="18122"/>
                </a:cubicBezTo>
                <a:cubicBezTo>
                  <a:pt x="5758" y="18495"/>
                  <a:pt x="6157" y="18680"/>
                  <a:pt x="6614" y="18743"/>
                </a:cubicBezTo>
                <a:cubicBezTo>
                  <a:pt x="6614" y="19240"/>
                  <a:pt x="6842" y="19676"/>
                  <a:pt x="7185" y="20048"/>
                </a:cubicBezTo>
                <a:cubicBezTo>
                  <a:pt x="7528" y="20451"/>
                  <a:pt x="8014" y="20654"/>
                  <a:pt x="8500" y="20654"/>
                </a:cubicBezTo>
                <a:cubicBezTo>
                  <a:pt x="8986" y="20654"/>
                  <a:pt x="9472" y="20451"/>
                  <a:pt x="9815" y="20048"/>
                </a:cubicBezTo>
                <a:lnTo>
                  <a:pt x="10272" y="19613"/>
                </a:lnTo>
                <a:lnTo>
                  <a:pt x="11529" y="21042"/>
                </a:lnTo>
                <a:cubicBezTo>
                  <a:pt x="11901" y="21415"/>
                  <a:pt x="12400" y="21600"/>
                  <a:pt x="12907" y="21600"/>
                </a:cubicBezTo>
                <a:cubicBezTo>
                  <a:pt x="13414" y="21600"/>
                  <a:pt x="13929" y="21415"/>
                  <a:pt x="14329" y="21042"/>
                </a:cubicBezTo>
                <a:cubicBezTo>
                  <a:pt x="14672" y="20606"/>
                  <a:pt x="14843" y="20173"/>
                  <a:pt x="14901" y="19676"/>
                </a:cubicBezTo>
                <a:cubicBezTo>
                  <a:pt x="15300" y="19676"/>
                  <a:pt x="15757" y="19489"/>
                  <a:pt x="16100" y="19055"/>
                </a:cubicBezTo>
                <a:cubicBezTo>
                  <a:pt x="16442" y="18680"/>
                  <a:pt x="16615" y="18246"/>
                  <a:pt x="16671" y="17750"/>
                </a:cubicBezTo>
                <a:cubicBezTo>
                  <a:pt x="17128" y="17750"/>
                  <a:pt x="17529" y="17501"/>
                  <a:pt x="17872" y="17129"/>
                </a:cubicBezTo>
                <a:cubicBezTo>
                  <a:pt x="18271" y="16756"/>
                  <a:pt x="18385" y="16259"/>
                  <a:pt x="18443" y="15823"/>
                </a:cubicBezTo>
                <a:cubicBezTo>
                  <a:pt x="18900" y="15823"/>
                  <a:pt x="19299" y="15575"/>
                  <a:pt x="19700" y="15202"/>
                </a:cubicBezTo>
                <a:cubicBezTo>
                  <a:pt x="20386" y="14396"/>
                  <a:pt x="20386" y="13091"/>
                  <a:pt x="19700" y="12346"/>
                </a:cubicBezTo>
                <a:lnTo>
                  <a:pt x="19185" y="11786"/>
                </a:lnTo>
                <a:lnTo>
                  <a:pt x="20843" y="9986"/>
                </a:lnTo>
                <a:cubicBezTo>
                  <a:pt x="21414" y="9241"/>
                  <a:pt x="21414" y="7998"/>
                  <a:pt x="20614" y="7190"/>
                </a:cubicBezTo>
                <a:lnTo>
                  <a:pt x="14386" y="607"/>
                </a:lnTo>
                <a:cubicBezTo>
                  <a:pt x="14043" y="203"/>
                  <a:pt x="13557" y="0"/>
                  <a:pt x="13071" y="0"/>
                </a:cubicBezTo>
                <a:close/>
              </a:path>
            </a:pathLst>
          </a:custGeom>
          <a:solidFill>
            <a:schemeClr val="bg1">
              <a:lumMod val="65000"/>
              <a:alpha val="39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2438400">
              <a:lnSpc>
                <a:spcPct val="100000"/>
              </a:lnSpc>
              <a:defRPr sz="36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482B44-5669-A05A-BEA7-EB18D3B09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1000"/>
          </a:blip>
          <a:stretch>
            <a:fillRect/>
          </a:stretch>
        </p:blipFill>
        <p:spPr>
          <a:xfrm>
            <a:off x="1816608" y="-517369"/>
            <a:ext cx="10751075" cy="74887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FE4EA-26C0-3B41-62F8-30B98A04DD70}"/>
              </a:ext>
            </a:extLst>
          </p:cNvPr>
          <p:cNvSpPr txBox="1"/>
          <p:nvPr/>
        </p:nvSpPr>
        <p:spPr>
          <a:xfrm>
            <a:off x="1332375" y="2870961"/>
            <a:ext cx="1924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/>
                <a:latin typeface="DIN Black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Success Partners</a:t>
            </a:r>
            <a:r>
              <a:rPr lang="en-EG" sz="2800" b="1" dirty="0">
                <a:solidFill>
                  <a:schemeClr val="bg1"/>
                </a:solidFill>
                <a:effectLst/>
                <a:latin typeface="DIN Black" panose="02000503030000020004" pitchFamily="2" charset="0"/>
              </a:rPr>
              <a:t> </a:t>
            </a:r>
            <a:endParaRPr lang="en-EG" sz="2800" b="1" kern="100" dirty="0">
              <a:solidFill>
                <a:schemeClr val="bg1"/>
              </a:solidFill>
              <a:effectLst/>
              <a:latin typeface="DIN Black" panose="02000503030000020004" pitchFamily="2" charset="0"/>
              <a:ea typeface="Gelion Medium Italic" pitchFamily="2" charset="77"/>
              <a:cs typeface="Gelion Medium Italic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053AF00-7DF7-21CE-B679-854F5FEB458F}"/>
              </a:ext>
            </a:extLst>
          </p:cNvPr>
          <p:cNvSpPr/>
          <p:nvPr/>
        </p:nvSpPr>
        <p:spPr>
          <a:xfrm>
            <a:off x="1082171" y="3059604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pic>
        <p:nvPicPr>
          <p:cNvPr id="3" name="Picture 2" descr="WhatsApp-Image-2024-10-06-at-21.30.58">
            <a:extLst>
              <a:ext uri="{FF2B5EF4-FFF2-40B4-BE49-F238E27FC236}">
                <a16:creationId xmlns:a16="http://schemas.microsoft.com/office/drawing/2014/main" id="{542DB6D1-C6F7-60ED-9835-52D713D39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554" y="3794511"/>
            <a:ext cx="1432560" cy="14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Logo-Frizzle">
            <a:extLst>
              <a:ext uri="{FF2B5EF4-FFF2-40B4-BE49-F238E27FC236}">
                <a16:creationId xmlns:a16="http://schemas.microsoft.com/office/drawing/2014/main" id="{3C785D2D-DED4-5EED-6AEC-43BEDD215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187" y="1976087"/>
            <a:ext cx="1432560" cy="14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3122516551042560758329788083965875990723617n">
            <a:extLst>
              <a:ext uri="{FF2B5EF4-FFF2-40B4-BE49-F238E27FC236}">
                <a16:creationId xmlns:a16="http://schemas.microsoft.com/office/drawing/2014/main" id="{231FC2CE-95B3-E5B5-7A38-CE665A206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868" y="1996440"/>
            <a:ext cx="1432560" cy="14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massa-pasta-logo-E-copy-pdf">
            <a:extLst>
              <a:ext uri="{FF2B5EF4-FFF2-40B4-BE49-F238E27FC236}">
                <a16:creationId xmlns:a16="http://schemas.microsoft.com/office/drawing/2014/main" id="{D359D20C-CE25-80D6-2A0A-AD1B1BFBD9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187" y="3798395"/>
            <a:ext cx="1432560" cy="14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molido-logo-cup-pdf">
            <a:extLst>
              <a:ext uri="{FF2B5EF4-FFF2-40B4-BE49-F238E27FC236}">
                <a16:creationId xmlns:a16="http://schemas.microsoft.com/office/drawing/2014/main" id="{765AD25B-B0A5-851E-F8DA-EEC382657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868" y="3794511"/>
            <a:ext cx="1432560" cy="14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3854B1-07B8-9CAD-3559-430E111CA4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8709" y="2058330"/>
            <a:ext cx="1495117" cy="14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68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348360-3432-B243-7795-6A62535051DC}"/>
              </a:ext>
            </a:extLst>
          </p:cNvPr>
          <p:cNvSpPr/>
          <p:nvPr/>
        </p:nvSpPr>
        <p:spPr>
          <a:xfrm rot="5400000">
            <a:off x="2667000" y="-2667000"/>
            <a:ext cx="6858000" cy="12192001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3AD0CDD-7CCA-DF4E-FA1F-2735B6CFABEC}"/>
              </a:ext>
            </a:extLst>
          </p:cNvPr>
          <p:cNvGrpSpPr/>
          <p:nvPr/>
        </p:nvGrpSpPr>
        <p:grpSpPr>
          <a:xfrm>
            <a:off x="-7038439" y="-200303"/>
            <a:ext cx="22783983" cy="7227403"/>
            <a:chOff x="-5238056" y="-200302"/>
            <a:chExt cx="20983600" cy="6656296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C3BDF3C-1183-6899-4485-9E1FBA51E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41000"/>
            </a:blip>
            <a:stretch>
              <a:fillRect/>
            </a:stretch>
          </p:blipFill>
          <p:spPr>
            <a:xfrm>
              <a:off x="6345132" y="-200302"/>
              <a:ext cx="9400412" cy="6547953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A87D0CC-F57D-F5B4-5357-8A95184FF9DD}"/>
                </a:ext>
              </a:extLst>
            </p:cNvPr>
            <p:cNvPicPr/>
            <p:nvPr/>
          </p:nvPicPr>
          <p:blipFill>
            <a:blip r:embed="rId2">
              <a:alphaModFix amt="41000"/>
            </a:blip>
            <a:stretch>
              <a:fillRect/>
            </a:stretch>
          </p:blipFill>
          <p:spPr>
            <a:xfrm flipH="1">
              <a:off x="-5238056" y="-91959"/>
              <a:ext cx="9400412" cy="6547953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A3668A-1AE6-4F1F-90FF-67A3A83D0272}"/>
              </a:ext>
            </a:extLst>
          </p:cNvPr>
          <p:cNvGrpSpPr/>
          <p:nvPr/>
        </p:nvGrpSpPr>
        <p:grpSpPr>
          <a:xfrm>
            <a:off x="591698" y="1890531"/>
            <a:ext cx="2464045" cy="3170099"/>
            <a:chOff x="366930" y="1890531"/>
            <a:chExt cx="2464045" cy="3170099"/>
          </a:xfrm>
        </p:grpSpPr>
        <p:pic>
          <p:nvPicPr>
            <p:cNvPr id="13" name="Graphic 12" descr="Question mark with solid fill">
              <a:extLst>
                <a:ext uri="{FF2B5EF4-FFF2-40B4-BE49-F238E27FC236}">
                  <a16:creationId xmlns:a16="http://schemas.microsoft.com/office/drawing/2014/main" id="{0BB0D4D6-47FD-D5D9-B5AA-E1AA515EA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1321" y="2264173"/>
              <a:ext cx="2329654" cy="232965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3F7F38-F2F1-3110-783C-B6BA762340D6}"/>
                </a:ext>
              </a:extLst>
            </p:cNvPr>
            <p:cNvSpPr txBox="1"/>
            <p:nvPr/>
          </p:nvSpPr>
          <p:spPr>
            <a:xfrm>
              <a:off x="366930" y="1890531"/>
              <a:ext cx="1019831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EG" sz="20000" dirty="0">
                  <a:solidFill>
                    <a:srgbClr val="6B99BB"/>
                  </a:solidFill>
                </a:rPr>
                <a:t>!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38128BF-44D9-3EDA-9C31-06351FE54B57}"/>
              </a:ext>
            </a:extLst>
          </p:cNvPr>
          <p:cNvSpPr txBox="1"/>
          <p:nvPr/>
        </p:nvSpPr>
        <p:spPr>
          <a:xfrm>
            <a:off x="3425078" y="945266"/>
            <a:ext cx="7041294" cy="15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Problem: 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Manual Purchasing entry led to missed inventory updates and profit miscalculations.</a:t>
            </a:r>
            <a:endParaRPr lang="en-EG" sz="1800" kern="100" dirty="0">
              <a:solidFill>
                <a:schemeClr val="bg1"/>
              </a:solidFill>
              <a:effectLst/>
              <a:latin typeface="DIN Light" panose="02000503030000020004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Solution: </a:t>
            </a:r>
            <a:r>
              <a:rPr lang="en-US" kern="100" dirty="0" err="1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Jazr’s</a:t>
            </a:r>
            <a:r>
              <a:rPr lang="en-US" kern="100" dirty="0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 error-free data entry using </a:t>
            </a:r>
            <a:r>
              <a:rPr lang="en-US" kern="100" dirty="0" err="1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RedFlag</a:t>
            </a:r>
            <a:r>
              <a:rPr lang="en-US" kern="100" dirty="0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 Technology</a:t>
            </a:r>
            <a:r>
              <a:rPr lang="en-US" sz="1800" dirty="0"/>
              <a:t>.</a:t>
            </a:r>
            <a:endParaRPr lang="en-EG" sz="1800" dirty="0"/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endParaRPr lang="en-EG" sz="1800" kern="100" dirty="0">
              <a:solidFill>
                <a:schemeClr val="bg1"/>
              </a:solidFill>
              <a:effectLst/>
              <a:latin typeface="DIN Light" panose="02000503030000020004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8D757E-7058-497C-3CAB-8AFFB3522486}"/>
              </a:ext>
            </a:extLst>
          </p:cNvPr>
          <p:cNvSpPr txBox="1"/>
          <p:nvPr/>
        </p:nvSpPr>
        <p:spPr>
          <a:xfrm>
            <a:off x="772451" y="2966388"/>
            <a:ext cx="2933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Use Cases</a:t>
            </a:r>
            <a:r>
              <a:rPr lang="en-EG" sz="2800" b="1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 </a:t>
            </a:r>
            <a:endParaRPr lang="en-EG" sz="2800" b="1" dirty="0">
              <a:solidFill>
                <a:schemeClr val="bg1"/>
              </a:solidFill>
              <a:effectLst/>
              <a:latin typeface="DIN" panose="02000503030000020004" pitchFamily="2" charset="0"/>
              <a:ea typeface="Gelion Medium Italic" pitchFamily="2" charset="77"/>
              <a:cs typeface="Gelion Medium Italic" pitchFamily="2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5D8D1A0-169C-A59B-482A-3A1F21FD29D2}"/>
              </a:ext>
            </a:extLst>
          </p:cNvPr>
          <p:cNvSpPr/>
          <p:nvPr/>
        </p:nvSpPr>
        <p:spPr>
          <a:xfrm>
            <a:off x="591698" y="3137622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CC6A64B-77A1-4545-4541-55D3390666F8}"/>
              </a:ext>
            </a:extLst>
          </p:cNvPr>
          <p:cNvSpPr/>
          <p:nvPr/>
        </p:nvSpPr>
        <p:spPr>
          <a:xfrm>
            <a:off x="3495873" y="1064158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178EA0-D56C-AA92-59A6-5F75247F0997}"/>
              </a:ext>
            </a:extLst>
          </p:cNvPr>
          <p:cNvSpPr txBox="1"/>
          <p:nvPr/>
        </p:nvSpPr>
        <p:spPr>
          <a:xfrm>
            <a:off x="3425078" y="297579"/>
            <a:ext cx="6014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3200" kern="100" dirty="0">
                <a:solidFill>
                  <a:srgbClr val="FF7F29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Use Case 1:</a:t>
            </a:r>
            <a:r>
              <a:rPr lang="en-US" sz="32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Small owner of Restaurant</a:t>
            </a:r>
            <a:endParaRPr lang="en-EG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6904DA5-F790-4D8B-E700-7F654F4E97A4}"/>
              </a:ext>
            </a:extLst>
          </p:cNvPr>
          <p:cNvSpPr/>
          <p:nvPr/>
        </p:nvSpPr>
        <p:spPr>
          <a:xfrm>
            <a:off x="3495873" y="1778141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A40783-350D-A6BE-1334-6382CD884268}"/>
              </a:ext>
            </a:extLst>
          </p:cNvPr>
          <p:cNvSpPr txBox="1"/>
          <p:nvPr/>
        </p:nvSpPr>
        <p:spPr>
          <a:xfrm>
            <a:off x="3425078" y="3112269"/>
            <a:ext cx="7041294" cy="1449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Problem: </a:t>
            </a:r>
            <a:r>
              <a:rPr lang="en-US" sz="18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Struggled with Aggregators app revenue tracking and financial discrepancies.</a:t>
            </a:r>
            <a:r>
              <a:rPr lang="en-EG" dirty="0">
                <a:solidFill>
                  <a:schemeClr val="bg1"/>
                </a:solidFill>
                <a:effectLst/>
                <a:latin typeface="DIN Light" panose="02000503030000020004" pitchFamily="2" charset="0"/>
              </a:rPr>
              <a:t> </a:t>
            </a: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Solution: </a:t>
            </a:r>
            <a:r>
              <a:rPr lang="en-US" sz="1800" kern="100" dirty="0" err="1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Jazr’s</a:t>
            </a:r>
            <a:r>
              <a:rPr lang="en-US" sz="1800" kern="1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automated dashboard resolved inconsistencies with aggregators apps.</a:t>
            </a:r>
            <a:endParaRPr lang="en-EG" sz="1800" kern="100" dirty="0">
              <a:solidFill>
                <a:schemeClr val="bg1"/>
              </a:solidFill>
              <a:effectLst/>
              <a:latin typeface="DIN Light" panose="02000503030000020004" pitchFamily="2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2C2B457-179E-DF3D-347F-DAB37DA1996D}"/>
              </a:ext>
            </a:extLst>
          </p:cNvPr>
          <p:cNvSpPr/>
          <p:nvPr/>
        </p:nvSpPr>
        <p:spPr>
          <a:xfrm>
            <a:off x="3495873" y="3231161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EFC4AA-29DF-B793-F28E-F27771ECD382}"/>
              </a:ext>
            </a:extLst>
          </p:cNvPr>
          <p:cNvSpPr txBox="1"/>
          <p:nvPr/>
        </p:nvSpPr>
        <p:spPr>
          <a:xfrm>
            <a:off x="3425078" y="2464582"/>
            <a:ext cx="6014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3200" kern="100" dirty="0">
                <a:solidFill>
                  <a:srgbClr val="FF7F29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Use Case 2: </a:t>
            </a:r>
            <a:r>
              <a:rPr lang="en-US" b="1" kern="100" dirty="0">
                <a:solidFill>
                  <a:schemeClr val="bg1"/>
                </a:solidFill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restaurant</a:t>
            </a:r>
            <a:endParaRPr lang="en-EG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DADF5F7-CA15-27F6-DCBE-7977A1077B4D}"/>
              </a:ext>
            </a:extLst>
          </p:cNvPr>
          <p:cNvSpPr/>
          <p:nvPr/>
        </p:nvSpPr>
        <p:spPr>
          <a:xfrm>
            <a:off x="3495873" y="3945144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1A772B-5187-28B5-12AD-58C73681D655}"/>
              </a:ext>
            </a:extLst>
          </p:cNvPr>
          <p:cNvSpPr txBox="1"/>
          <p:nvPr/>
        </p:nvSpPr>
        <p:spPr>
          <a:xfrm>
            <a:off x="3425078" y="5241693"/>
            <a:ext cx="7396720" cy="1123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Problem: </a:t>
            </a:r>
            <a:r>
              <a:rPr lang="en-GB" kern="100" dirty="0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Small restaurants struggle with online accountants, unclear data, and numerous unanswered questions</a:t>
            </a:r>
            <a:r>
              <a:rPr lang="en-GB" dirty="0"/>
              <a:t>.</a:t>
            </a:r>
            <a:endParaRPr lang="en-EG" dirty="0">
              <a:solidFill>
                <a:schemeClr val="bg1"/>
              </a:solidFill>
              <a:effectLst/>
              <a:latin typeface="DIN Light" panose="02000503030000020004" pitchFamily="2" charset="0"/>
            </a:endParaRP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en-US" sz="1800" b="1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Solution: </a:t>
            </a:r>
            <a:r>
              <a:rPr lang="en-US" sz="1800" dirty="0" err="1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Jazr’s</a:t>
            </a:r>
            <a:r>
              <a:rPr lang="en-US" sz="18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kern="100" dirty="0">
                <a:solidFill>
                  <a:schemeClr val="bg1"/>
                </a:solidFill>
                <a:latin typeface="DIN Light" panose="02000503030000020004" pitchFamily="2" charset="0"/>
                <a:cs typeface="Arial" panose="020B0604020202020204" pitchFamily="34" charset="0"/>
              </a:rPr>
              <a:t>Jazr provides all the answers through its platform</a:t>
            </a:r>
            <a:endParaRPr lang="en-EG" kern="100" dirty="0">
              <a:solidFill>
                <a:schemeClr val="bg1"/>
              </a:solidFill>
              <a:latin typeface="DIN Light" panose="02000503030000020004" pitchFamily="2" charset="0"/>
              <a:cs typeface="Arial" panose="020B0604020202020204" pitchFamily="34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A13E2D8-DBE8-8101-4886-C0E19FFBA072}"/>
              </a:ext>
            </a:extLst>
          </p:cNvPr>
          <p:cNvSpPr/>
          <p:nvPr/>
        </p:nvSpPr>
        <p:spPr>
          <a:xfrm>
            <a:off x="3495873" y="5360585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E66C45-D759-DCD2-8FEA-FAC4A464E001}"/>
              </a:ext>
            </a:extLst>
          </p:cNvPr>
          <p:cNvSpPr txBox="1"/>
          <p:nvPr/>
        </p:nvSpPr>
        <p:spPr>
          <a:xfrm>
            <a:off x="3425078" y="4594006"/>
            <a:ext cx="6014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3200" kern="100" dirty="0">
                <a:solidFill>
                  <a:srgbClr val="FF7F29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Use Case 3:</a:t>
            </a:r>
            <a:r>
              <a:rPr lang="en-US" sz="3200" kern="1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Start-Up Cloud Kitchen</a:t>
            </a:r>
            <a:endParaRPr lang="en-EG" sz="18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2048BB5-30F4-D506-191A-EDAF6201F2D6}"/>
              </a:ext>
            </a:extLst>
          </p:cNvPr>
          <p:cNvSpPr/>
          <p:nvPr/>
        </p:nvSpPr>
        <p:spPr>
          <a:xfrm>
            <a:off x="3495873" y="6074568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138294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5678E-C010-EEE3-1EB7-70E856DF6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FF7D9F-47D0-FB2B-56A9-DB1FEB69F6AE}"/>
              </a:ext>
            </a:extLst>
          </p:cNvPr>
          <p:cNvSpPr/>
          <p:nvPr/>
        </p:nvSpPr>
        <p:spPr>
          <a:xfrm rot="5400000">
            <a:off x="2667000" y="-2667000"/>
            <a:ext cx="6858000" cy="12192001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9C45083-26A4-F369-5C83-62F95F0EBAB9}"/>
              </a:ext>
            </a:extLst>
          </p:cNvPr>
          <p:cNvGrpSpPr/>
          <p:nvPr/>
        </p:nvGrpSpPr>
        <p:grpSpPr>
          <a:xfrm>
            <a:off x="591698" y="2951947"/>
            <a:ext cx="2941159" cy="523220"/>
            <a:chOff x="591698" y="3149294"/>
            <a:chExt cx="2941159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2CFF25-9A51-EF80-5985-A08F7971EF02}"/>
                </a:ext>
              </a:extLst>
            </p:cNvPr>
            <p:cNvSpPr txBox="1"/>
            <p:nvPr/>
          </p:nvSpPr>
          <p:spPr>
            <a:xfrm>
              <a:off x="772451" y="3149294"/>
              <a:ext cx="27604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Achievements</a:t>
              </a:r>
              <a:endParaRPr lang="en-EG" sz="2800" b="1" kern="1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Gelion Medium Italic" pitchFamily="2" charset="77"/>
                <a:cs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65351AE-6E48-2AB5-1726-265FDED9409A}"/>
                </a:ext>
              </a:extLst>
            </p:cNvPr>
            <p:cNvSpPr/>
            <p:nvPr/>
          </p:nvSpPr>
          <p:spPr>
            <a:xfrm>
              <a:off x="591698" y="3319558"/>
              <a:ext cx="180753" cy="1807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/>
            </a:p>
          </p:txBody>
        </p:sp>
      </p:grpSp>
      <p:sp>
        <p:nvSpPr>
          <p:cNvPr id="17" name="Freeform 46">
            <a:extLst>
              <a:ext uri="{FF2B5EF4-FFF2-40B4-BE49-F238E27FC236}">
                <a16:creationId xmlns:a16="http://schemas.microsoft.com/office/drawing/2014/main" id="{5C557648-50F7-A5E8-680A-F521087047BA}"/>
              </a:ext>
            </a:extLst>
          </p:cNvPr>
          <p:cNvSpPr/>
          <p:nvPr/>
        </p:nvSpPr>
        <p:spPr>
          <a:xfrm>
            <a:off x="343640" y="1719620"/>
            <a:ext cx="2989595" cy="2985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5" h="21600" extrusionOk="0">
                <a:moveTo>
                  <a:pt x="8426" y="4674"/>
                </a:moveTo>
                <a:lnTo>
                  <a:pt x="8119" y="6500"/>
                </a:lnTo>
                <a:cubicBezTo>
                  <a:pt x="8073" y="6746"/>
                  <a:pt x="8175" y="6982"/>
                  <a:pt x="8361" y="7124"/>
                </a:cubicBezTo>
                <a:cubicBezTo>
                  <a:pt x="8556" y="7266"/>
                  <a:pt x="8807" y="7285"/>
                  <a:pt x="9021" y="7172"/>
                </a:cubicBezTo>
                <a:lnTo>
                  <a:pt x="10639" y="6301"/>
                </a:lnTo>
                <a:lnTo>
                  <a:pt x="12257" y="7172"/>
                </a:lnTo>
                <a:cubicBezTo>
                  <a:pt x="12350" y="7219"/>
                  <a:pt x="12452" y="7247"/>
                  <a:pt x="12545" y="7247"/>
                </a:cubicBezTo>
                <a:cubicBezTo>
                  <a:pt x="12676" y="7247"/>
                  <a:pt x="12806" y="7200"/>
                  <a:pt x="12908" y="7124"/>
                </a:cubicBezTo>
                <a:cubicBezTo>
                  <a:pt x="13103" y="6982"/>
                  <a:pt x="13196" y="6746"/>
                  <a:pt x="13159" y="6500"/>
                </a:cubicBezTo>
                <a:lnTo>
                  <a:pt x="12852" y="4674"/>
                </a:lnTo>
                <a:lnTo>
                  <a:pt x="14163" y="3368"/>
                </a:lnTo>
                <a:cubicBezTo>
                  <a:pt x="14331" y="3198"/>
                  <a:pt x="14396" y="2952"/>
                  <a:pt x="14321" y="2725"/>
                </a:cubicBezTo>
                <a:cubicBezTo>
                  <a:pt x="14247" y="2488"/>
                  <a:pt x="14052" y="2327"/>
                  <a:pt x="13819" y="2290"/>
                </a:cubicBezTo>
                <a:lnTo>
                  <a:pt x="12006" y="2025"/>
                </a:lnTo>
                <a:lnTo>
                  <a:pt x="11197" y="350"/>
                </a:lnTo>
                <a:cubicBezTo>
                  <a:pt x="11095" y="132"/>
                  <a:pt x="10872" y="0"/>
                  <a:pt x="10639" y="0"/>
                </a:cubicBezTo>
                <a:cubicBezTo>
                  <a:pt x="10397" y="0"/>
                  <a:pt x="10184" y="132"/>
                  <a:pt x="10081" y="350"/>
                </a:cubicBezTo>
                <a:lnTo>
                  <a:pt x="9272" y="2025"/>
                </a:lnTo>
                <a:lnTo>
                  <a:pt x="7459" y="2290"/>
                </a:lnTo>
                <a:cubicBezTo>
                  <a:pt x="7227" y="2327"/>
                  <a:pt x="7031" y="2488"/>
                  <a:pt x="6957" y="2725"/>
                </a:cubicBezTo>
                <a:cubicBezTo>
                  <a:pt x="6883" y="2952"/>
                  <a:pt x="6948" y="3198"/>
                  <a:pt x="7115" y="3368"/>
                </a:cubicBezTo>
                <a:lnTo>
                  <a:pt x="8426" y="4674"/>
                </a:lnTo>
                <a:close/>
                <a:moveTo>
                  <a:pt x="10239" y="2886"/>
                </a:moveTo>
                <a:lnTo>
                  <a:pt x="10639" y="2063"/>
                </a:lnTo>
                <a:lnTo>
                  <a:pt x="11039" y="2886"/>
                </a:lnTo>
                <a:cubicBezTo>
                  <a:pt x="11123" y="3065"/>
                  <a:pt x="11299" y="3198"/>
                  <a:pt x="11504" y="3226"/>
                </a:cubicBezTo>
                <a:lnTo>
                  <a:pt x="12387" y="3359"/>
                </a:lnTo>
                <a:lnTo>
                  <a:pt x="11746" y="3993"/>
                </a:lnTo>
                <a:cubicBezTo>
                  <a:pt x="11606" y="4144"/>
                  <a:pt x="11532" y="4352"/>
                  <a:pt x="11569" y="4551"/>
                </a:cubicBezTo>
                <a:lnTo>
                  <a:pt x="11718" y="5459"/>
                </a:lnTo>
                <a:lnTo>
                  <a:pt x="10927" y="5033"/>
                </a:lnTo>
                <a:cubicBezTo>
                  <a:pt x="10835" y="4986"/>
                  <a:pt x="10742" y="4958"/>
                  <a:pt x="10639" y="4958"/>
                </a:cubicBezTo>
                <a:cubicBezTo>
                  <a:pt x="10537" y="4958"/>
                  <a:pt x="10435" y="4986"/>
                  <a:pt x="10351" y="5033"/>
                </a:cubicBezTo>
                <a:lnTo>
                  <a:pt x="9551" y="5459"/>
                </a:lnTo>
                <a:lnTo>
                  <a:pt x="9709" y="4551"/>
                </a:lnTo>
                <a:cubicBezTo>
                  <a:pt x="9737" y="4352"/>
                  <a:pt x="9672" y="4144"/>
                  <a:pt x="9523" y="3993"/>
                </a:cubicBezTo>
                <a:lnTo>
                  <a:pt x="8882" y="3359"/>
                </a:lnTo>
                <a:lnTo>
                  <a:pt x="9775" y="3226"/>
                </a:lnTo>
                <a:cubicBezTo>
                  <a:pt x="9979" y="3198"/>
                  <a:pt x="10146" y="3065"/>
                  <a:pt x="10239" y="2886"/>
                </a:cubicBezTo>
                <a:close/>
                <a:moveTo>
                  <a:pt x="20691" y="7389"/>
                </a:moveTo>
                <a:cubicBezTo>
                  <a:pt x="19956" y="6651"/>
                  <a:pt x="18775" y="6651"/>
                  <a:pt x="18050" y="7389"/>
                </a:cubicBezTo>
                <a:lnTo>
                  <a:pt x="12927" y="12593"/>
                </a:lnTo>
                <a:cubicBezTo>
                  <a:pt x="12927" y="12602"/>
                  <a:pt x="12927" y="12602"/>
                  <a:pt x="12917" y="12602"/>
                </a:cubicBezTo>
                <a:cubicBezTo>
                  <a:pt x="13168" y="12186"/>
                  <a:pt x="13317" y="11704"/>
                  <a:pt x="13317" y="11183"/>
                </a:cubicBezTo>
                <a:cubicBezTo>
                  <a:pt x="13317" y="9669"/>
                  <a:pt x="12099" y="8439"/>
                  <a:pt x="10621" y="8439"/>
                </a:cubicBezTo>
                <a:cubicBezTo>
                  <a:pt x="9133" y="8439"/>
                  <a:pt x="7924" y="9669"/>
                  <a:pt x="7924" y="11183"/>
                </a:cubicBezTo>
                <a:cubicBezTo>
                  <a:pt x="7924" y="11704"/>
                  <a:pt x="8064" y="12186"/>
                  <a:pt x="8315" y="12602"/>
                </a:cubicBezTo>
                <a:cubicBezTo>
                  <a:pt x="8315" y="12602"/>
                  <a:pt x="8305" y="12602"/>
                  <a:pt x="8305" y="12593"/>
                </a:cubicBezTo>
                <a:lnTo>
                  <a:pt x="3191" y="7389"/>
                </a:lnTo>
                <a:cubicBezTo>
                  <a:pt x="2457" y="6651"/>
                  <a:pt x="1276" y="6651"/>
                  <a:pt x="551" y="7389"/>
                </a:cubicBezTo>
                <a:cubicBezTo>
                  <a:pt x="-184" y="8127"/>
                  <a:pt x="-184" y="9338"/>
                  <a:pt x="551" y="10076"/>
                </a:cubicBezTo>
                <a:lnTo>
                  <a:pt x="6260" y="15895"/>
                </a:lnTo>
                <a:lnTo>
                  <a:pt x="6260" y="20124"/>
                </a:lnTo>
                <a:cubicBezTo>
                  <a:pt x="6260" y="20938"/>
                  <a:pt x="6911" y="21600"/>
                  <a:pt x="7710" y="21600"/>
                </a:cubicBezTo>
                <a:lnTo>
                  <a:pt x="13522" y="21600"/>
                </a:lnTo>
                <a:cubicBezTo>
                  <a:pt x="14321" y="21600"/>
                  <a:pt x="14972" y="20938"/>
                  <a:pt x="14972" y="20124"/>
                </a:cubicBezTo>
                <a:lnTo>
                  <a:pt x="14972" y="15895"/>
                </a:lnTo>
                <a:lnTo>
                  <a:pt x="20691" y="10076"/>
                </a:lnTo>
                <a:cubicBezTo>
                  <a:pt x="21416" y="9338"/>
                  <a:pt x="21416" y="8127"/>
                  <a:pt x="20691" y="7389"/>
                </a:cubicBezTo>
                <a:close/>
                <a:moveTo>
                  <a:pt x="19807" y="9177"/>
                </a:moveTo>
                <a:lnTo>
                  <a:pt x="13912" y="15185"/>
                </a:lnTo>
                <a:cubicBezTo>
                  <a:pt x="13791" y="15299"/>
                  <a:pt x="13726" y="15460"/>
                  <a:pt x="13726" y="15630"/>
                </a:cubicBezTo>
                <a:lnTo>
                  <a:pt x="13726" y="20124"/>
                </a:lnTo>
                <a:cubicBezTo>
                  <a:pt x="13726" y="20247"/>
                  <a:pt x="13633" y="20342"/>
                  <a:pt x="13522" y="20342"/>
                </a:cubicBezTo>
                <a:lnTo>
                  <a:pt x="7710" y="20342"/>
                </a:lnTo>
                <a:cubicBezTo>
                  <a:pt x="7599" y="20342"/>
                  <a:pt x="7506" y="20247"/>
                  <a:pt x="7506" y="20124"/>
                </a:cubicBezTo>
                <a:lnTo>
                  <a:pt x="7506" y="15630"/>
                </a:lnTo>
                <a:cubicBezTo>
                  <a:pt x="7506" y="15460"/>
                  <a:pt x="7441" y="15299"/>
                  <a:pt x="7329" y="15185"/>
                </a:cubicBezTo>
                <a:lnTo>
                  <a:pt x="1425" y="9177"/>
                </a:lnTo>
                <a:cubicBezTo>
                  <a:pt x="1183" y="8931"/>
                  <a:pt x="1183" y="8534"/>
                  <a:pt x="1425" y="8288"/>
                </a:cubicBezTo>
                <a:cubicBezTo>
                  <a:pt x="1545" y="8165"/>
                  <a:pt x="1713" y="8099"/>
                  <a:pt x="1871" y="8099"/>
                </a:cubicBezTo>
                <a:cubicBezTo>
                  <a:pt x="2029" y="8099"/>
                  <a:pt x="2187" y="8165"/>
                  <a:pt x="2308" y="8288"/>
                </a:cubicBezTo>
                <a:lnTo>
                  <a:pt x="7422" y="13492"/>
                </a:lnTo>
                <a:cubicBezTo>
                  <a:pt x="7701" y="13766"/>
                  <a:pt x="8064" y="13927"/>
                  <a:pt x="8454" y="13927"/>
                </a:cubicBezTo>
                <a:lnTo>
                  <a:pt x="12787" y="13927"/>
                </a:lnTo>
                <a:cubicBezTo>
                  <a:pt x="13168" y="13927"/>
                  <a:pt x="13540" y="13766"/>
                  <a:pt x="13810" y="13492"/>
                </a:cubicBezTo>
                <a:lnTo>
                  <a:pt x="18924" y="8288"/>
                </a:lnTo>
                <a:cubicBezTo>
                  <a:pt x="19166" y="8042"/>
                  <a:pt x="19566" y="8042"/>
                  <a:pt x="19807" y="8288"/>
                </a:cubicBezTo>
                <a:cubicBezTo>
                  <a:pt x="20049" y="8534"/>
                  <a:pt x="20049" y="8931"/>
                  <a:pt x="19807" y="9177"/>
                </a:cubicBezTo>
                <a:close/>
                <a:moveTo>
                  <a:pt x="9170" y="11183"/>
                </a:moveTo>
                <a:cubicBezTo>
                  <a:pt x="9170" y="10370"/>
                  <a:pt x="9821" y="9707"/>
                  <a:pt x="10621" y="9707"/>
                </a:cubicBezTo>
                <a:cubicBezTo>
                  <a:pt x="11420" y="9707"/>
                  <a:pt x="12071" y="10370"/>
                  <a:pt x="12071" y="11183"/>
                </a:cubicBezTo>
                <a:cubicBezTo>
                  <a:pt x="12071" y="11997"/>
                  <a:pt x="11420" y="12659"/>
                  <a:pt x="10621" y="12659"/>
                </a:cubicBezTo>
                <a:cubicBezTo>
                  <a:pt x="9821" y="12659"/>
                  <a:pt x="9170" y="11997"/>
                  <a:pt x="9170" y="11183"/>
                </a:cubicBezTo>
                <a:close/>
              </a:path>
            </a:pathLst>
          </a:custGeom>
          <a:solidFill>
            <a:schemeClr val="bg1">
              <a:lumMod val="85000"/>
              <a:alpha val="35238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defTabSz="914400">
              <a:lnSpc>
                <a:spcPct val="100000"/>
              </a:lnSpc>
              <a:defRPr sz="1800">
                <a:noFill/>
                <a:latin typeface="Roboto"/>
                <a:ea typeface="Roboto"/>
                <a:cs typeface="Roboto"/>
                <a:sym typeface="Roboto"/>
              </a:defRPr>
            </a:pPr>
            <a:endParaRPr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163B795-4709-465B-FB5E-C0EC34635303}"/>
              </a:ext>
            </a:extLst>
          </p:cNvPr>
          <p:cNvSpPr/>
          <p:nvPr/>
        </p:nvSpPr>
        <p:spPr>
          <a:xfrm>
            <a:off x="6176839" y="1459670"/>
            <a:ext cx="3238762" cy="7694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F9DC1B-B46C-420C-4780-D8354888DA34}"/>
              </a:ext>
            </a:extLst>
          </p:cNvPr>
          <p:cNvSpPr txBox="1"/>
          <p:nvPr/>
        </p:nvSpPr>
        <p:spPr>
          <a:xfrm>
            <a:off x="3604773" y="1177509"/>
            <a:ext cx="2888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7200" b="1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200%</a:t>
            </a:r>
            <a:r>
              <a:rPr lang="en-US" sz="7200" b="1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EG" sz="7200" dirty="0">
              <a:solidFill>
                <a:schemeClr val="bg1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6D0B17-7942-EBC2-3BB7-ACBE07F58709}"/>
              </a:ext>
            </a:extLst>
          </p:cNvPr>
          <p:cNvSpPr txBox="1"/>
          <p:nvPr/>
        </p:nvSpPr>
        <p:spPr>
          <a:xfrm>
            <a:off x="6415622" y="1593127"/>
            <a:ext cx="2888747" cy="38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n-GB" sz="1800" dirty="0"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Growth within 75 Days</a:t>
            </a:r>
            <a:r>
              <a:rPr lang="en-US" sz="1800" dirty="0"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n-EG" sz="1600" kern="100" dirty="0">
              <a:solidFill>
                <a:srgbClr val="393A5B"/>
              </a:solidFill>
              <a:effectLst/>
              <a:latin typeface="DIN Light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ACCDA6-D434-79A3-9976-260950E9CD98}"/>
              </a:ext>
            </a:extLst>
          </p:cNvPr>
          <p:cNvGrpSpPr/>
          <p:nvPr/>
        </p:nvGrpSpPr>
        <p:grpSpPr>
          <a:xfrm>
            <a:off x="4216180" y="3302964"/>
            <a:ext cx="2888747" cy="2361973"/>
            <a:chOff x="3638689" y="3302964"/>
            <a:chExt cx="2888747" cy="236197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5160FE-47B2-5067-85D0-6EDC045922CE}"/>
                </a:ext>
              </a:extLst>
            </p:cNvPr>
            <p:cNvSpPr txBox="1"/>
            <p:nvPr/>
          </p:nvSpPr>
          <p:spPr>
            <a:xfrm>
              <a:off x="3638689" y="4637155"/>
              <a:ext cx="2888747" cy="10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5000"/>
                </a:lnSpc>
                <a:tabLst>
                  <a:tab pos="457200" algn="l"/>
                </a:tabLst>
              </a:pPr>
              <a:r>
                <a:rPr lang="en-US" dirty="0">
                  <a:solidFill>
                    <a:schemeClr val="bg1"/>
                  </a:solidFill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From Trial to Paid clients</a:t>
              </a:r>
              <a:r>
                <a:rPr lang="en-US" sz="1800" dirty="0">
                  <a:solidFill>
                    <a:schemeClr val="bg1"/>
                  </a:solidFill>
                  <a:effectLst/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. </a:t>
              </a:r>
              <a:r>
                <a:rPr lang="en-GB" dirty="0">
                  <a:solidFill>
                    <a:schemeClr val="bg1"/>
                  </a:solidFill>
                  <a:latin typeface="DIN Light" panose="02000503030000020004" pitchFamily="2" charset="0"/>
                  <a:cs typeface="Arial" panose="020B0604020202020204" pitchFamily="34" charset="0"/>
                </a:rPr>
                <a:t>compared to the average market</a:t>
              </a:r>
              <a:r>
                <a:rPr lang="en-US" dirty="0">
                  <a:solidFill>
                    <a:schemeClr val="bg1"/>
                  </a:solidFill>
                  <a:latin typeface="DIN Light" panose="02000503030000020004" pitchFamily="2" charset="0"/>
                  <a:cs typeface="Arial" panose="020B0604020202020204" pitchFamily="34" charset="0"/>
                </a:rPr>
                <a:t> 15-20</a:t>
              </a:r>
              <a:r>
                <a:rPr lang="en-US" dirty="0">
                  <a:solidFill>
                    <a:schemeClr val="bg1"/>
                  </a:solidFill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%</a:t>
              </a:r>
              <a:r>
                <a:rPr lang="en-EG" sz="1600" dirty="0">
                  <a:solidFill>
                    <a:schemeClr val="bg1"/>
                  </a:solidFill>
                  <a:effectLst/>
                  <a:latin typeface="DIN Light" panose="02000503030000020004" pitchFamily="2" charset="0"/>
                </a:rPr>
                <a:t> </a:t>
              </a:r>
              <a:endParaRPr lang="en-EG" sz="1600" kern="1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Gelion Regular" pitchFamily="2" charset="77"/>
                <a:cs typeface="Gelion Regular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FEF766-BB40-ADF8-5ACB-2679D1EA35CC}"/>
                </a:ext>
              </a:extLst>
            </p:cNvPr>
            <p:cNvSpPr txBox="1"/>
            <p:nvPr/>
          </p:nvSpPr>
          <p:spPr>
            <a:xfrm>
              <a:off x="3951062" y="3302964"/>
              <a:ext cx="25763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b="1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30%</a:t>
              </a:r>
              <a:endParaRPr lang="en-EG" sz="72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Regular" pitchFamily="2" charset="77"/>
                <a:cs typeface="Gelion Regular" pitchFamily="2" charset="77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51E6E04-3D5C-6F94-CD2A-186EE04F64D9}"/>
              </a:ext>
            </a:extLst>
          </p:cNvPr>
          <p:cNvGrpSpPr/>
          <p:nvPr/>
        </p:nvGrpSpPr>
        <p:grpSpPr>
          <a:xfrm>
            <a:off x="7859995" y="3466804"/>
            <a:ext cx="2888747" cy="1547256"/>
            <a:chOff x="7626444" y="3466804"/>
            <a:chExt cx="2888747" cy="154725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D11568-102F-26A6-D697-D6CAEEC24D59}"/>
                </a:ext>
              </a:extLst>
            </p:cNvPr>
            <p:cNvSpPr txBox="1"/>
            <p:nvPr/>
          </p:nvSpPr>
          <p:spPr>
            <a:xfrm>
              <a:off x="7626444" y="4628890"/>
              <a:ext cx="2888747" cy="385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5000"/>
                </a:lnSpc>
                <a:tabLst>
                  <a:tab pos="457200" algn="l"/>
                </a:tabLst>
              </a:pPr>
              <a:r>
                <a:rPr lang="en-GB" sz="1800" dirty="0">
                  <a:solidFill>
                    <a:schemeClr val="bg1"/>
                  </a:solidFill>
                  <a:effectLst/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6:65</a:t>
              </a:r>
              <a:endParaRPr lang="en-EG" sz="1600" kern="100" dirty="0">
                <a:solidFill>
                  <a:schemeClr val="bg1"/>
                </a:solidFill>
                <a:effectLst/>
                <a:latin typeface="DIN Light" panose="02000503030000020004" pitchFamily="2" charset="0"/>
                <a:ea typeface="Gelion Regular" pitchFamily="2" charset="77"/>
                <a:cs typeface="Gelion Regular" pitchFamily="2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A28F62-4839-983B-0C4E-C464E72477F2}"/>
                </a:ext>
              </a:extLst>
            </p:cNvPr>
            <p:cNvSpPr txBox="1"/>
            <p:nvPr/>
          </p:nvSpPr>
          <p:spPr>
            <a:xfrm>
              <a:off x="7893863" y="3466804"/>
              <a:ext cx="25763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400" dirty="0">
                  <a:solidFill>
                    <a:schemeClr val="bg1"/>
                  </a:solidFill>
                  <a:effectLst/>
                  <a:latin typeface="DIN" panose="02000503030000020004" pitchFamily="2" charset="0"/>
                  <a:ea typeface="Gelion Regular" pitchFamily="2" charset="77"/>
                  <a:cs typeface="Gelion Regular" pitchFamily="2" charset="77"/>
                </a:rPr>
                <a:t>LTV:CAC</a:t>
              </a:r>
              <a:endParaRPr lang="en-EG" sz="44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Gelion Regular" pitchFamily="2" charset="77"/>
                <a:cs typeface="Gelion Regular" pitchFamily="2" charset="77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D6C4F68-A770-B6FD-2514-5DE4F52AE7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10377053" y="74344"/>
            <a:ext cx="1652157" cy="15401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AD0E99-DCD3-274E-6CF8-A9669A4CFE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-2" y="5255944"/>
            <a:ext cx="1652157" cy="154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93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5DF4919D-C3B4-B93C-217F-8B775A0679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200" y="-215900"/>
            <a:ext cx="12798267" cy="7213600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2C2CC464-A71E-8937-3DCA-AE337B088ECB}"/>
              </a:ext>
            </a:extLst>
          </p:cNvPr>
          <p:cNvSpPr/>
          <p:nvPr/>
        </p:nvSpPr>
        <p:spPr>
          <a:xfrm>
            <a:off x="1656072" y="4292523"/>
            <a:ext cx="1195142" cy="285203"/>
          </a:xfrm>
          <a:prstGeom prst="roundRect">
            <a:avLst/>
          </a:prstGeom>
          <a:solidFill>
            <a:schemeClr val="bg1">
              <a:lumMod val="65000"/>
              <a:alpha val="36319"/>
            </a:scheme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EG" sz="1800" dirty="0"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" name="Google Shape;11014;p74">
            <a:extLst>
              <a:ext uri="{FF2B5EF4-FFF2-40B4-BE49-F238E27FC236}">
                <a16:creationId xmlns:a16="http://schemas.microsoft.com/office/drawing/2014/main" id="{1C13C28E-2A19-0F4F-6D01-AC55AB5BDE2C}"/>
              </a:ext>
            </a:extLst>
          </p:cNvPr>
          <p:cNvGrpSpPr/>
          <p:nvPr/>
        </p:nvGrpSpPr>
        <p:grpSpPr>
          <a:xfrm>
            <a:off x="5446401" y="-333560"/>
            <a:ext cx="1299198" cy="1302611"/>
            <a:chOff x="76" y="76"/>
            <a:chExt cx="785026" cy="787087"/>
          </a:xfrm>
          <a:solidFill>
            <a:schemeClr val="bg1">
              <a:lumMod val="65000"/>
              <a:alpha val="18000"/>
            </a:schemeClr>
          </a:solidFill>
        </p:grpSpPr>
        <p:sp>
          <p:nvSpPr>
            <p:cNvPr id="31" name="Google Shape;11015;p74">
              <a:extLst>
                <a:ext uri="{FF2B5EF4-FFF2-40B4-BE49-F238E27FC236}">
                  <a16:creationId xmlns:a16="http://schemas.microsoft.com/office/drawing/2014/main" id="{3DF51EB2-801D-8EFC-7A1C-7D8E15947020}"/>
                </a:ext>
              </a:extLst>
            </p:cNvPr>
            <p:cNvSpPr/>
            <p:nvPr/>
          </p:nvSpPr>
          <p:spPr>
            <a:xfrm>
              <a:off x="76" y="76"/>
              <a:ext cx="785027" cy="78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4" y="1397"/>
                  </a:moveTo>
                  <a:cubicBezTo>
                    <a:pt x="11735" y="1397"/>
                    <a:pt x="12611" y="2270"/>
                    <a:pt x="12611" y="3261"/>
                  </a:cubicBezTo>
                  <a:cubicBezTo>
                    <a:pt x="12611" y="4307"/>
                    <a:pt x="11735" y="5180"/>
                    <a:pt x="10684" y="5180"/>
                  </a:cubicBezTo>
                  <a:cubicBezTo>
                    <a:pt x="9632" y="5180"/>
                    <a:pt x="8757" y="4307"/>
                    <a:pt x="8757" y="3261"/>
                  </a:cubicBezTo>
                  <a:cubicBezTo>
                    <a:pt x="8757" y="2270"/>
                    <a:pt x="9632" y="1397"/>
                    <a:pt x="10684" y="1397"/>
                  </a:cubicBezTo>
                  <a:close/>
                  <a:moveTo>
                    <a:pt x="3678" y="3958"/>
                  </a:moveTo>
                  <a:cubicBezTo>
                    <a:pt x="4319" y="3958"/>
                    <a:pt x="4903" y="4541"/>
                    <a:pt x="4903" y="5180"/>
                  </a:cubicBezTo>
                  <a:cubicBezTo>
                    <a:pt x="4903" y="5821"/>
                    <a:pt x="4319" y="6404"/>
                    <a:pt x="3678" y="6404"/>
                  </a:cubicBezTo>
                  <a:cubicBezTo>
                    <a:pt x="2976" y="6404"/>
                    <a:pt x="2392" y="5821"/>
                    <a:pt x="2392" y="5180"/>
                  </a:cubicBezTo>
                  <a:cubicBezTo>
                    <a:pt x="2392" y="4424"/>
                    <a:pt x="2976" y="3958"/>
                    <a:pt x="3678" y="3958"/>
                  </a:cubicBezTo>
                  <a:close/>
                  <a:moveTo>
                    <a:pt x="17690" y="3958"/>
                  </a:moveTo>
                  <a:cubicBezTo>
                    <a:pt x="18389" y="3958"/>
                    <a:pt x="18915" y="4541"/>
                    <a:pt x="18915" y="5180"/>
                  </a:cubicBezTo>
                  <a:cubicBezTo>
                    <a:pt x="18915" y="5821"/>
                    <a:pt x="18331" y="6404"/>
                    <a:pt x="17690" y="6404"/>
                  </a:cubicBezTo>
                  <a:cubicBezTo>
                    <a:pt x="16988" y="6404"/>
                    <a:pt x="16406" y="5821"/>
                    <a:pt x="16406" y="5180"/>
                  </a:cubicBezTo>
                  <a:cubicBezTo>
                    <a:pt x="16406" y="4424"/>
                    <a:pt x="16988" y="3958"/>
                    <a:pt x="17690" y="3958"/>
                  </a:cubicBezTo>
                  <a:close/>
                  <a:moveTo>
                    <a:pt x="3561" y="7568"/>
                  </a:moveTo>
                  <a:cubicBezTo>
                    <a:pt x="4962" y="7568"/>
                    <a:pt x="6128" y="8733"/>
                    <a:pt x="6128" y="10131"/>
                  </a:cubicBezTo>
                  <a:lnTo>
                    <a:pt x="6128" y="13391"/>
                  </a:lnTo>
                  <a:cubicBezTo>
                    <a:pt x="6187" y="13857"/>
                    <a:pt x="5896" y="14032"/>
                    <a:pt x="5546" y="14032"/>
                  </a:cubicBezTo>
                  <a:cubicBezTo>
                    <a:pt x="5194" y="14032"/>
                    <a:pt x="4903" y="14323"/>
                    <a:pt x="4903" y="14730"/>
                  </a:cubicBezTo>
                  <a:lnTo>
                    <a:pt x="4903" y="18515"/>
                  </a:lnTo>
                  <a:cubicBezTo>
                    <a:pt x="4903" y="18864"/>
                    <a:pt x="4612" y="19156"/>
                    <a:pt x="4260" y="19156"/>
                  </a:cubicBezTo>
                  <a:lnTo>
                    <a:pt x="2976" y="19156"/>
                  </a:lnTo>
                  <a:cubicBezTo>
                    <a:pt x="2626" y="19156"/>
                    <a:pt x="2335" y="18864"/>
                    <a:pt x="2335" y="18515"/>
                  </a:cubicBezTo>
                  <a:lnTo>
                    <a:pt x="2335" y="14730"/>
                  </a:lnTo>
                  <a:cubicBezTo>
                    <a:pt x="2335" y="14323"/>
                    <a:pt x="2042" y="14032"/>
                    <a:pt x="1692" y="14032"/>
                  </a:cubicBezTo>
                  <a:cubicBezTo>
                    <a:pt x="1343" y="14032"/>
                    <a:pt x="1049" y="13740"/>
                    <a:pt x="1049" y="13391"/>
                  </a:cubicBezTo>
                  <a:lnTo>
                    <a:pt x="1049" y="10131"/>
                  </a:lnTo>
                  <a:cubicBezTo>
                    <a:pt x="1049" y="8733"/>
                    <a:pt x="2218" y="7568"/>
                    <a:pt x="3561" y="7568"/>
                  </a:cubicBezTo>
                  <a:close/>
                  <a:moveTo>
                    <a:pt x="17572" y="7568"/>
                  </a:moveTo>
                  <a:cubicBezTo>
                    <a:pt x="18974" y="7568"/>
                    <a:pt x="20142" y="8733"/>
                    <a:pt x="20142" y="10131"/>
                  </a:cubicBezTo>
                  <a:lnTo>
                    <a:pt x="20142" y="13450"/>
                  </a:lnTo>
                  <a:lnTo>
                    <a:pt x="20199" y="13450"/>
                  </a:lnTo>
                  <a:cubicBezTo>
                    <a:pt x="20199" y="13857"/>
                    <a:pt x="19908" y="14147"/>
                    <a:pt x="19558" y="14147"/>
                  </a:cubicBezTo>
                  <a:cubicBezTo>
                    <a:pt x="19208" y="14147"/>
                    <a:pt x="18915" y="14440"/>
                    <a:pt x="18915" y="14789"/>
                  </a:cubicBezTo>
                  <a:lnTo>
                    <a:pt x="18915" y="18573"/>
                  </a:lnTo>
                  <a:cubicBezTo>
                    <a:pt x="18915" y="18922"/>
                    <a:pt x="18624" y="19213"/>
                    <a:pt x="18274" y="19213"/>
                  </a:cubicBezTo>
                  <a:lnTo>
                    <a:pt x="16988" y="19213"/>
                  </a:lnTo>
                  <a:cubicBezTo>
                    <a:pt x="16638" y="19213"/>
                    <a:pt x="16347" y="18922"/>
                    <a:pt x="16347" y="18573"/>
                  </a:cubicBezTo>
                  <a:lnTo>
                    <a:pt x="16347" y="14730"/>
                  </a:lnTo>
                  <a:cubicBezTo>
                    <a:pt x="16347" y="14323"/>
                    <a:pt x="16054" y="14032"/>
                    <a:pt x="15704" y="14032"/>
                  </a:cubicBezTo>
                  <a:cubicBezTo>
                    <a:pt x="15354" y="14032"/>
                    <a:pt x="15061" y="13740"/>
                    <a:pt x="15061" y="13391"/>
                  </a:cubicBezTo>
                  <a:lnTo>
                    <a:pt x="15061" y="10131"/>
                  </a:lnTo>
                  <a:cubicBezTo>
                    <a:pt x="15061" y="8733"/>
                    <a:pt x="16230" y="7568"/>
                    <a:pt x="17572" y="7568"/>
                  </a:cubicBezTo>
                  <a:close/>
                  <a:moveTo>
                    <a:pt x="11268" y="6463"/>
                  </a:moveTo>
                  <a:cubicBezTo>
                    <a:pt x="12726" y="6753"/>
                    <a:pt x="13895" y="8092"/>
                    <a:pt x="13895" y="9606"/>
                  </a:cubicBezTo>
                  <a:lnTo>
                    <a:pt x="13895" y="13450"/>
                  </a:lnTo>
                  <a:cubicBezTo>
                    <a:pt x="13953" y="13857"/>
                    <a:pt x="13660" y="14032"/>
                    <a:pt x="13310" y="14032"/>
                  </a:cubicBezTo>
                  <a:cubicBezTo>
                    <a:pt x="12902" y="14032"/>
                    <a:pt x="12611" y="14323"/>
                    <a:pt x="12611" y="14730"/>
                  </a:cubicBezTo>
                  <a:lnTo>
                    <a:pt x="12611" y="19795"/>
                  </a:lnTo>
                  <a:cubicBezTo>
                    <a:pt x="12611" y="20144"/>
                    <a:pt x="12317" y="20437"/>
                    <a:pt x="11968" y="20437"/>
                  </a:cubicBezTo>
                  <a:lnTo>
                    <a:pt x="9341" y="20437"/>
                  </a:lnTo>
                  <a:cubicBezTo>
                    <a:pt x="8989" y="20437"/>
                    <a:pt x="8698" y="20144"/>
                    <a:pt x="8698" y="19795"/>
                  </a:cubicBezTo>
                  <a:lnTo>
                    <a:pt x="8698" y="14730"/>
                  </a:lnTo>
                  <a:cubicBezTo>
                    <a:pt x="8698" y="14323"/>
                    <a:pt x="8407" y="14032"/>
                    <a:pt x="8055" y="14032"/>
                  </a:cubicBezTo>
                  <a:cubicBezTo>
                    <a:pt x="7647" y="14032"/>
                    <a:pt x="7356" y="13740"/>
                    <a:pt x="7356" y="13391"/>
                  </a:cubicBezTo>
                  <a:lnTo>
                    <a:pt x="7356" y="9606"/>
                  </a:lnTo>
                  <a:cubicBezTo>
                    <a:pt x="7356" y="8092"/>
                    <a:pt x="8466" y="6753"/>
                    <a:pt x="9923" y="6463"/>
                  </a:cubicBezTo>
                  <a:lnTo>
                    <a:pt x="9923" y="10828"/>
                  </a:lnTo>
                  <a:cubicBezTo>
                    <a:pt x="9923" y="11238"/>
                    <a:pt x="10217" y="11528"/>
                    <a:pt x="10566" y="11528"/>
                  </a:cubicBezTo>
                  <a:cubicBezTo>
                    <a:pt x="10975" y="11528"/>
                    <a:pt x="11268" y="11238"/>
                    <a:pt x="11268" y="10828"/>
                  </a:cubicBezTo>
                  <a:lnTo>
                    <a:pt x="11268" y="6463"/>
                  </a:lnTo>
                  <a:close/>
                  <a:moveTo>
                    <a:pt x="10742" y="0"/>
                  </a:moveTo>
                  <a:cubicBezTo>
                    <a:pt x="8989" y="0"/>
                    <a:pt x="7588" y="1397"/>
                    <a:pt x="7588" y="3144"/>
                  </a:cubicBezTo>
                  <a:cubicBezTo>
                    <a:pt x="7588" y="4075"/>
                    <a:pt x="8055" y="4948"/>
                    <a:pt x="8698" y="5531"/>
                  </a:cubicBezTo>
                  <a:cubicBezTo>
                    <a:pt x="7823" y="5997"/>
                    <a:pt x="7062" y="6753"/>
                    <a:pt x="6713" y="7626"/>
                  </a:cubicBezTo>
                  <a:cubicBezTo>
                    <a:pt x="6422" y="7277"/>
                    <a:pt x="6072" y="6987"/>
                    <a:pt x="5605" y="6753"/>
                  </a:cubicBezTo>
                  <a:cubicBezTo>
                    <a:pt x="6072" y="6346"/>
                    <a:pt x="6363" y="5704"/>
                    <a:pt x="6363" y="5007"/>
                  </a:cubicBezTo>
                  <a:cubicBezTo>
                    <a:pt x="6363" y="3668"/>
                    <a:pt x="5194" y="2502"/>
                    <a:pt x="3793" y="2502"/>
                  </a:cubicBezTo>
                  <a:cubicBezTo>
                    <a:pt x="2392" y="2502"/>
                    <a:pt x="1225" y="3668"/>
                    <a:pt x="1225" y="5007"/>
                  </a:cubicBezTo>
                  <a:cubicBezTo>
                    <a:pt x="1225" y="5704"/>
                    <a:pt x="1516" y="6346"/>
                    <a:pt x="1983" y="6753"/>
                  </a:cubicBezTo>
                  <a:cubicBezTo>
                    <a:pt x="817" y="7453"/>
                    <a:pt x="0" y="8675"/>
                    <a:pt x="0" y="10131"/>
                  </a:cubicBezTo>
                  <a:lnTo>
                    <a:pt x="0" y="13391"/>
                  </a:lnTo>
                  <a:cubicBezTo>
                    <a:pt x="0" y="14206"/>
                    <a:pt x="524" y="14905"/>
                    <a:pt x="1225" y="15196"/>
                  </a:cubicBezTo>
                  <a:lnTo>
                    <a:pt x="1225" y="18515"/>
                  </a:lnTo>
                  <a:cubicBezTo>
                    <a:pt x="1225" y="19505"/>
                    <a:pt x="2101" y="20378"/>
                    <a:pt x="3152" y="20378"/>
                  </a:cubicBezTo>
                  <a:lnTo>
                    <a:pt x="4377" y="20378"/>
                  </a:lnTo>
                  <a:cubicBezTo>
                    <a:pt x="5429" y="20378"/>
                    <a:pt x="6304" y="19505"/>
                    <a:pt x="6304" y="18515"/>
                  </a:cubicBezTo>
                  <a:lnTo>
                    <a:pt x="6304" y="15196"/>
                  </a:lnTo>
                  <a:cubicBezTo>
                    <a:pt x="6480" y="15137"/>
                    <a:pt x="6713" y="15020"/>
                    <a:pt x="6947" y="14847"/>
                  </a:cubicBezTo>
                  <a:cubicBezTo>
                    <a:pt x="7180" y="15020"/>
                    <a:pt x="7297" y="15137"/>
                    <a:pt x="7588" y="15196"/>
                  </a:cubicBezTo>
                  <a:lnTo>
                    <a:pt x="7588" y="19737"/>
                  </a:lnTo>
                  <a:cubicBezTo>
                    <a:pt x="7588" y="20727"/>
                    <a:pt x="8466" y="21600"/>
                    <a:pt x="9515" y="21600"/>
                  </a:cubicBezTo>
                  <a:lnTo>
                    <a:pt x="12144" y="21600"/>
                  </a:lnTo>
                  <a:cubicBezTo>
                    <a:pt x="13136" y="21600"/>
                    <a:pt x="14012" y="20727"/>
                    <a:pt x="14012" y="19737"/>
                  </a:cubicBezTo>
                  <a:lnTo>
                    <a:pt x="14012" y="15196"/>
                  </a:lnTo>
                  <a:cubicBezTo>
                    <a:pt x="14244" y="15137"/>
                    <a:pt x="14479" y="15020"/>
                    <a:pt x="14653" y="14847"/>
                  </a:cubicBezTo>
                  <a:cubicBezTo>
                    <a:pt x="14887" y="15020"/>
                    <a:pt x="15061" y="15137"/>
                    <a:pt x="15354" y="15196"/>
                  </a:cubicBezTo>
                  <a:lnTo>
                    <a:pt x="15354" y="18515"/>
                  </a:lnTo>
                  <a:cubicBezTo>
                    <a:pt x="15354" y="19505"/>
                    <a:pt x="16230" y="20378"/>
                    <a:pt x="17223" y="20378"/>
                  </a:cubicBezTo>
                  <a:lnTo>
                    <a:pt x="18448" y="20378"/>
                  </a:lnTo>
                  <a:cubicBezTo>
                    <a:pt x="19499" y="20378"/>
                    <a:pt x="20375" y="19505"/>
                    <a:pt x="20375" y="18515"/>
                  </a:cubicBezTo>
                  <a:lnTo>
                    <a:pt x="20375" y="15196"/>
                  </a:lnTo>
                  <a:cubicBezTo>
                    <a:pt x="21076" y="14905"/>
                    <a:pt x="21600" y="14264"/>
                    <a:pt x="21600" y="13391"/>
                  </a:cubicBezTo>
                  <a:lnTo>
                    <a:pt x="21600" y="10131"/>
                  </a:lnTo>
                  <a:cubicBezTo>
                    <a:pt x="21543" y="8792"/>
                    <a:pt x="20725" y="7509"/>
                    <a:pt x="19558" y="6928"/>
                  </a:cubicBezTo>
                  <a:cubicBezTo>
                    <a:pt x="20025" y="6463"/>
                    <a:pt x="20316" y="5821"/>
                    <a:pt x="20316" y="5180"/>
                  </a:cubicBezTo>
                  <a:cubicBezTo>
                    <a:pt x="20316" y="3783"/>
                    <a:pt x="19150" y="2619"/>
                    <a:pt x="17748" y="2619"/>
                  </a:cubicBezTo>
                  <a:cubicBezTo>
                    <a:pt x="16347" y="2619"/>
                    <a:pt x="15178" y="3783"/>
                    <a:pt x="15178" y="5180"/>
                  </a:cubicBezTo>
                  <a:cubicBezTo>
                    <a:pt x="15178" y="5821"/>
                    <a:pt x="15472" y="6463"/>
                    <a:pt x="15939" y="6928"/>
                  </a:cubicBezTo>
                  <a:cubicBezTo>
                    <a:pt x="15472" y="7160"/>
                    <a:pt x="15120" y="7453"/>
                    <a:pt x="14829" y="7802"/>
                  </a:cubicBezTo>
                  <a:cubicBezTo>
                    <a:pt x="14594" y="7277"/>
                    <a:pt x="14244" y="6870"/>
                    <a:pt x="13895" y="6404"/>
                  </a:cubicBezTo>
                  <a:cubicBezTo>
                    <a:pt x="13603" y="6112"/>
                    <a:pt x="13193" y="5821"/>
                    <a:pt x="12784" y="5590"/>
                  </a:cubicBezTo>
                  <a:cubicBezTo>
                    <a:pt x="13486" y="4948"/>
                    <a:pt x="13953" y="4075"/>
                    <a:pt x="13953" y="3202"/>
                  </a:cubicBezTo>
                  <a:cubicBezTo>
                    <a:pt x="13953" y="2329"/>
                    <a:pt x="13603" y="1512"/>
                    <a:pt x="13019" y="932"/>
                  </a:cubicBezTo>
                  <a:cubicBezTo>
                    <a:pt x="12435" y="349"/>
                    <a:pt x="11559" y="0"/>
                    <a:pt x="10742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2" name="Google Shape;11016;p74">
              <a:extLst>
                <a:ext uri="{FF2B5EF4-FFF2-40B4-BE49-F238E27FC236}">
                  <a16:creationId xmlns:a16="http://schemas.microsoft.com/office/drawing/2014/main" id="{A08A6D00-5A3B-F53E-4313-008F3E66CFBC}"/>
                </a:ext>
              </a:extLst>
            </p:cNvPr>
            <p:cNvSpPr/>
            <p:nvPr/>
          </p:nvSpPr>
          <p:spPr>
            <a:xfrm flipH="1">
              <a:off x="76" y="76"/>
              <a:ext cx="785027" cy="78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4" y="1397"/>
                  </a:moveTo>
                  <a:cubicBezTo>
                    <a:pt x="11735" y="1397"/>
                    <a:pt x="12611" y="2270"/>
                    <a:pt x="12611" y="3261"/>
                  </a:cubicBezTo>
                  <a:cubicBezTo>
                    <a:pt x="12611" y="4307"/>
                    <a:pt x="11735" y="5180"/>
                    <a:pt x="10684" y="5180"/>
                  </a:cubicBezTo>
                  <a:cubicBezTo>
                    <a:pt x="9632" y="5180"/>
                    <a:pt x="8757" y="4307"/>
                    <a:pt x="8757" y="3261"/>
                  </a:cubicBezTo>
                  <a:cubicBezTo>
                    <a:pt x="8757" y="2270"/>
                    <a:pt x="9632" y="1397"/>
                    <a:pt x="10684" y="1397"/>
                  </a:cubicBezTo>
                  <a:close/>
                  <a:moveTo>
                    <a:pt x="3678" y="3958"/>
                  </a:moveTo>
                  <a:cubicBezTo>
                    <a:pt x="4319" y="3958"/>
                    <a:pt x="4903" y="4541"/>
                    <a:pt x="4903" y="5180"/>
                  </a:cubicBezTo>
                  <a:cubicBezTo>
                    <a:pt x="4903" y="5821"/>
                    <a:pt x="4319" y="6404"/>
                    <a:pt x="3678" y="6404"/>
                  </a:cubicBezTo>
                  <a:cubicBezTo>
                    <a:pt x="2976" y="6404"/>
                    <a:pt x="2392" y="5821"/>
                    <a:pt x="2392" y="5180"/>
                  </a:cubicBezTo>
                  <a:cubicBezTo>
                    <a:pt x="2392" y="4424"/>
                    <a:pt x="2976" y="3958"/>
                    <a:pt x="3678" y="3958"/>
                  </a:cubicBezTo>
                  <a:close/>
                  <a:moveTo>
                    <a:pt x="17690" y="3958"/>
                  </a:moveTo>
                  <a:cubicBezTo>
                    <a:pt x="18389" y="3958"/>
                    <a:pt x="18915" y="4541"/>
                    <a:pt x="18915" y="5180"/>
                  </a:cubicBezTo>
                  <a:cubicBezTo>
                    <a:pt x="18915" y="5821"/>
                    <a:pt x="18331" y="6404"/>
                    <a:pt x="17690" y="6404"/>
                  </a:cubicBezTo>
                  <a:cubicBezTo>
                    <a:pt x="16988" y="6404"/>
                    <a:pt x="16406" y="5821"/>
                    <a:pt x="16406" y="5180"/>
                  </a:cubicBezTo>
                  <a:cubicBezTo>
                    <a:pt x="16406" y="4424"/>
                    <a:pt x="16988" y="3958"/>
                    <a:pt x="17690" y="3958"/>
                  </a:cubicBezTo>
                  <a:close/>
                  <a:moveTo>
                    <a:pt x="3561" y="7568"/>
                  </a:moveTo>
                  <a:cubicBezTo>
                    <a:pt x="4962" y="7568"/>
                    <a:pt x="6128" y="8733"/>
                    <a:pt x="6128" y="10131"/>
                  </a:cubicBezTo>
                  <a:lnTo>
                    <a:pt x="6128" y="13391"/>
                  </a:lnTo>
                  <a:cubicBezTo>
                    <a:pt x="6187" y="13857"/>
                    <a:pt x="5896" y="14032"/>
                    <a:pt x="5546" y="14032"/>
                  </a:cubicBezTo>
                  <a:cubicBezTo>
                    <a:pt x="5194" y="14032"/>
                    <a:pt x="4903" y="14323"/>
                    <a:pt x="4903" y="14730"/>
                  </a:cubicBezTo>
                  <a:lnTo>
                    <a:pt x="4903" y="18515"/>
                  </a:lnTo>
                  <a:cubicBezTo>
                    <a:pt x="4903" y="18864"/>
                    <a:pt x="4612" y="19156"/>
                    <a:pt x="4260" y="19156"/>
                  </a:cubicBezTo>
                  <a:lnTo>
                    <a:pt x="2976" y="19156"/>
                  </a:lnTo>
                  <a:cubicBezTo>
                    <a:pt x="2626" y="19156"/>
                    <a:pt x="2335" y="18864"/>
                    <a:pt x="2335" y="18515"/>
                  </a:cubicBezTo>
                  <a:lnTo>
                    <a:pt x="2335" y="14730"/>
                  </a:lnTo>
                  <a:cubicBezTo>
                    <a:pt x="2335" y="14323"/>
                    <a:pt x="2042" y="14032"/>
                    <a:pt x="1692" y="14032"/>
                  </a:cubicBezTo>
                  <a:cubicBezTo>
                    <a:pt x="1343" y="14032"/>
                    <a:pt x="1049" y="13740"/>
                    <a:pt x="1049" y="13391"/>
                  </a:cubicBezTo>
                  <a:lnTo>
                    <a:pt x="1049" y="10131"/>
                  </a:lnTo>
                  <a:cubicBezTo>
                    <a:pt x="1049" y="8733"/>
                    <a:pt x="2218" y="7568"/>
                    <a:pt x="3561" y="7568"/>
                  </a:cubicBezTo>
                  <a:close/>
                  <a:moveTo>
                    <a:pt x="17572" y="7568"/>
                  </a:moveTo>
                  <a:cubicBezTo>
                    <a:pt x="18974" y="7568"/>
                    <a:pt x="20142" y="8733"/>
                    <a:pt x="20142" y="10131"/>
                  </a:cubicBezTo>
                  <a:lnTo>
                    <a:pt x="20142" y="13450"/>
                  </a:lnTo>
                  <a:lnTo>
                    <a:pt x="20199" y="13450"/>
                  </a:lnTo>
                  <a:cubicBezTo>
                    <a:pt x="20199" y="13857"/>
                    <a:pt x="19908" y="14147"/>
                    <a:pt x="19558" y="14147"/>
                  </a:cubicBezTo>
                  <a:cubicBezTo>
                    <a:pt x="19208" y="14147"/>
                    <a:pt x="18915" y="14440"/>
                    <a:pt x="18915" y="14789"/>
                  </a:cubicBezTo>
                  <a:lnTo>
                    <a:pt x="18915" y="18573"/>
                  </a:lnTo>
                  <a:cubicBezTo>
                    <a:pt x="18915" y="18922"/>
                    <a:pt x="18624" y="19213"/>
                    <a:pt x="18274" y="19213"/>
                  </a:cubicBezTo>
                  <a:lnTo>
                    <a:pt x="16988" y="19213"/>
                  </a:lnTo>
                  <a:cubicBezTo>
                    <a:pt x="16638" y="19213"/>
                    <a:pt x="16347" y="18922"/>
                    <a:pt x="16347" y="18573"/>
                  </a:cubicBezTo>
                  <a:lnTo>
                    <a:pt x="16347" y="14730"/>
                  </a:lnTo>
                  <a:cubicBezTo>
                    <a:pt x="16347" y="14323"/>
                    <a:pt x="16054" y="14032"/>
                    <a:pt x="15704" y="14032"/>
                  </a:cubicBezTo>
                  <a:cubicBezTo>
                    <a:pt x="15354" y="14032"/>
                    <a:pt x="15061" y="13740"/>
                    <a:pt x="15061" y="13391"/>
                  </a:cubicBezTo>
                  <a:lnTo>
                    <a:pt x="15061" y="10131"/>
                  </a:lnTo>
                  <a:cubicBezTo>
                    <a:pt x="15061" y="8733"/>
                    <a:pt x="16230" y="7568"/>
                    <a:pt x="17572" y="7568"/>
                  </a:cubicBezTo>
                  <a:close/>
                  <a:moveTo>
                    <a:pt x="11268" y="6463"/>
                  </a:moveTo>
                  <a:cubicBezTo>
                    <a:pt x="12726" y="6753"/>
                    <a:pt x="13895" y="8092"/>
                    <a:pt x="13895" y="9606"/>
                  </a:cubicBezTo>
                  <a:lnTo>
                    <a:pt x="13895" y="13450"/>
                  </a:lnTo>
                  <a:cubicBezTo>
                    <a:pt x="13953" y="13857"/>
                    <a:pt x="13660" y="14032"/>
                    <a:pt x="13310" y="14032"/>
                  </a:cubicBezTo>
                  <a:cubicBezTo>
                    <a:pt x="12902" y="14032"/>
                    <a:pt x="12611" y="14323"/>
                    <a:pt x="12611" y="14730"/>
                  </a:cubicBezTo>
                  <a:lnTo>
                    <a:pt x="12611" y="19795"/>
                  </a:lnTo>
                  <a:cubicBezTo>
                    <a:pt x="12611" y="20144"/>
                    <a:pt x="12317" y="20437"/>
                    <a:pt x="11968" y="20437"/>
                  </a:cubicBezTo>
                  <a:lnTo>
                    <a:pt x="9341" y="20437"/>
                  </a:lnTo>
                  <a:cubicBezTo>
                    <a:pt x="8989" y="20437"/>
                    <a:pt x="8698" y="20144"/>
                    <a:pt x="8698" y="19795"/>
                  </a:cubicBezTo>
                  <a:lnTo>
                    <a:pt x="8698" y="14730"/>
                  </a:lnTo>
                  <a:cubicBezTo>
                    <a:pt x="8698" y="14323"/>
                    <a:pt x="8407" y="14032"/>
                    <a:pt x="8055" y="14032"/>
                  </a:cubicBezTo>
                  <a:cubicBezTo>
                    <a:pt x="7647" y="14032"/>
                    <a:pt x="7356" y="13740"/>
                    <a:pt x="7356" y="13391"/>
                  </a:cubicBezTo>
                  <a:lnTo>
                    <a:pt x="7356" y="9606"/>
                  </a:lnTo>
                  <a:cubicBezTo>
                    <a:pt x="7356" y="8092"/>
                    <a:pt x="8466" y="6753"/>
                    <a:pt x="9923" y="6463"/>
                  </a:cubicBezTo>
                  <a:lnTo>
                    <a:pt x="9923" y="10828"/>
                  </a:lnTo>
                  <a:cubicBezTo>
                    <a:pt x="9923" y="11238"/>
                    <a:pt x="10217" y="11528"/>
                    <a:pt x="10566" y="11528"/>
                  </a:cubicBezTo>
                  <a:cubicBezTo>
                    <a:pt x="10975" y="11528"/>
                    <a:pt x="11268" y="11238"/>
                    <a:pt x="11268" y="10828"/>
                  </a:cubicBezTo>
                  <a:lnTo>
                    <a:pt x="11268" y="6463"/>
                  </a:lnTo>
                  <a:close/>
                  <a:moveTo>
                    <a:pt x="10742" y="0"/>
                  </a:moveTo>
                  <a:cubicBezTo>
                    <a:pt x="8989" y="0"/>
                    <a:pt x="7588" y="1397"/>
                    <a:pt x="7588" y="3144"/>
                  </a:cubicBezTo>
                  <a:cubicBezTo>
                    <a:pt x="7588" y="4075"/>
                    <a:pt x="8055" y="4948"/>
                    <a:pt x="8698" y="5531"/>
                  </a:cubicBezTo>
                  <a:cubicBezTo>
                    <a:pt x="7823" y="5997"/>
                    <a:pt x="7062" y="6753"/>
                    <a:pt x="6713" y="7626"/>
                  </a:cubicBezTo>
                  <a:cubicBezTo>
                    <a:pt x="6422" y="7277"/>
                    <a:pt x="6072" y="6987"/>
                    <a:pt x="5605" y="6753"/>
                  </a:cubicBezTo>
                  <a:cubicBezTo>
                    <a:pt x="6072" y="6346"/>
                    <a:pt x="6363" y="5704"/>
                    <a:pt x="6363" y="5007"/>
                  </a:cubicBezTo>
                  <a:cubicBezTo>
                    <a:pt x="6363" y="3668"/>
                    <a:pt x="5194" y="2502"/>
                    <a:pt x="3793" y="2502"/>
                  </a:cubicBezTo>
                  <a:cubicBezTo>
                    <a:pt x="2392" y="2502"/>
                    <a:pt x="1225" y="3668"/>
                    <a:pt x="1225" y="5007"/>
                  </a:cubicBezTo>
                  <a:cubicBezTo>
                    <a:pt x="1225" y="5704"/>
                    <a:pt x="1516" y="6346"/>
                    <a:pt x="1983" y="6753"/>
                  </a:cubicBezTo>
                  <a:cubicBezTo>
                    <a:pt x="817" y="7453"/>
                    <a:pt x="0" y="8675"/>
                    <a:pt x="0" y="10131"/>
                  </a:cubicBezTo>
                  <a:lnTo>
                    <a:pt x="0" y="13391"/>
                  </a:lnTo>
                  <a:cubicBezTo>
                    <a:pt x="0" y="14206"/>
                    <a:pt x="524" y="14905"/>
                    <a:pt x="1225" y="15196"/>
                  </a:cubicBezTo>
                  <a:lnTo>
                    <a:pt x="1225" y="18515"/>
                  </a:lnTo>
                  <a:cubicBezTo>
                    <a:pt x="1225" y="19505"/>
                    <a:pt x="2101" y="20378"/>
                    <a:pt x="3152" y="20378"/>
                  </a:cubicBezTo>
                  <a:lnTo>
                    <a:pt x="4377" y="20378"/>
                  </a:lnTo>
                  <a:cubicBezTo>
                    <a:pt x="5429" y="20378"/>
                    <a:pt x="6304" y="19505"/>
                    <a:pt x="6304" y="18515"/>
                  </a:cubicBezTo>
                  <a:lnTo>
                    <a:pt x="6304" y="15196"/>
                  </a:lnTo>
                  <a:cubicBezTo>
                    <a:pt x="6480" y="15137"/>
                    <a:pt x="6713" y="15020"/>
                    <a:pt x="6947" y="14847"/>
                  </a:cubicBezTo>
                  <a:cubicBezTo>
                    <a:pt x="7180" y="15020"/>
                    <a:pt x="7297" y="15137"/>
                    <a:pt x="7588" y="15196"/>
                  </a:cubicBezTo>
                  <a:lnTo>
                    <a:pt x="7588" y="19737"/>
                  </a:lnTo>
                  <a:cubicBezTo>
                    <a:pt x="7588" y="20727"/>
                    <a:pt x="8466" y="21600"/>
                    <a:pt x="9515" y="21600"/>
                  </a:cubicBezTo>
                  <a:lnTo>
                    <a:pt x="12144" y="21600"/>
                  </a:lnTo>
                  <a:cubicBezTo>
                    <a:pt x="13136" y="21600"/>
                    <a:pt x="14012" y="20727"/>
                    <a:pt x="14012" y="19737"/>
                  </a:cubicBezTo>
                  <a:lnTo>
                    <a:pt x="14012" y="15196"/>
                  </a:lnTo>
                  <a:cubicBezTo>
                    <a:pt x="14244" y="15137"/>
                    <a:pt x="14479" y="15020"/>
                    <a:pt x="14653" y="14847"/>
                  </a:cubicBezTo>
                  <a:cubicBezTo>
                    <a:pt x="14887" y="15020"/>
                    <a:pt x="15061" y="15137"/>
                    <a:pt x="15354" y="15196"/>
                  </a:cubicBezTo>
                  <a:lnTo>
                    <a:pt x="15354" y="18515"/>
                  </a:lnTo>
                  <a:cubicBezTo>
                    <a:pt x="15354" y="19505"/>
                    <a:pt x="16230" y="20378"/>
                    <a:pt x="17223" y="20378"/>
                  </a:cubicBezTo>
                  <a:lnTo>
                    <a:pt x="18448" y="20378"/>
                  </a:lnTo>
                  <a:cubicBezTo>
                    <a:pt x="19499" y="20378"/>
                    <a:pt x="20375" y="19505"/>
                    <a:pt x="20375" y="18515"/>
                  </a:cubicBezTo>
                  <a:lnTo>
                    <a:pt x="20375" y="15196"/>
                  </a:lnTo>
                  <a:cubicBezTo>
                    <a:pt x="21076" y="14905"/>
                    <a:pt x="21600" y="14264"/>
                    <a:pt x="21600" y="13391"/>
                  </a:cubicBezTo>
                  <a:lnTo>
                    <a:pt x="21600" y="10131"/>
                  </a:lnTo>
                  <a:cubicBezTo>
                    <a:pt x="21543" y="8792"/>
                    <a:pt x="20725" y="7509"/>
                    <a:pt x="19558" y="6928"/>
                  </a:cubicBezTo>
                  <a:cubicBezTo>
                    <a:pt x="20025" y="6463"/>
                    <a:pt x="20316" y="5821"/>
                    <a:pt x="20316" y="5180"/>
                  </a:cubicBezTo>
                  <a:cubicBezTo>
                    <a:pt x="20316" y="3783"/>
                    <a:pt x="19150" y="2619"/>
                    <a:pt x="17748" y="2619"/>
                  </a:cubicBezTo>
                  <a:cubicBezTo>
                    <a:pt x="16347" y="2619"/>
                    <a:pt x="15178" y="3783"/>
                    <a:pt x="15178" y="5180"/>
                  </a:cubicBezTo>
                  <a:cubicBezTo>
                    <a:pt x="15178" y="5821"/>
                    <a:pt x="15472" y="6463"/>
                    <a:pt x="15939" y="6928"/>
                  </a:cubicBezTo>
                  <a:cubicBezTo>
                    <a:pt x="15472" y="7160"/>
                    <a:pt x="15120" y="7453"/>
                    <a:pt x="14829" y="7802"/>
                  </a:cubicBezTo>
                  <a:cubicBezTo>
                    <a:pt x="14594" y="7277"/>
                    <a:pt x="14244" y="6870"/>
                    <a:pt x="13895" y="6404"/>
                  </a:cubicBezTo>
                  <a:cubicBezTo>
                    <a:pt x="13603" y="6112"/>
                    <a:pt x="13193" y="5821"/>
                    <a:pt x="12784" y="5590"/>
                  </a:cubicBezTo>
                  <a:cubicBezTo>
                    <a:pt x="13486" y="4948"/>
                    <a:pt x="13953" y="4075"/>
                    <a:pt x="13953" y="3202"/>
                  </a:cubicBezTo>
                  <a:cubicBezTo>
                    <a:pt x="13953" y="2329"/>
                    <a:pt x="13603" y="1512"/>
                    <a:pt x="13019" y="932"/>
                  </a:cubicBezTo>
                  <a:cubicBezTo>
                    <a:pt x="12435" y="349"/>
                    <a:pt x="11559" y="0"/>
                    <a:pt x="10742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438400">
                <a:lnSpc>
                  <a:spcPct val="100000"/>
                </a:lnSpc>
                <a:defRPr sz="36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979024E-F471-4DA9-BFDD-3B45C1E63378}"/>
              </a:ext>
            </a:extLst>
          </p:cNvPr>
          <p:cNvSpPr txBox="1"/>
          <p:nvPr/>
        </p:nvSpPr>
        <p:spPr>
          <a:xfrm>
            <a:off x="493940" y="4615970"/>
            <a:ext cx="31158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70C0"/>
                </a:solidFill>
                <a:latin typeface="DIN" panose="02000503030000020004" pitchFamily="2" charset="0"/>
                <a:ea typeface="Gelion Medium" pitchFamily="2" charset="77"/>
                <a:cs typeface="Arial" panose="020B0604020202020204" pitchFamily="34" charset="0"/>
              </a:rPr>
              <a:t>Mohammed Almoshwah</a:t>
            </a:r>
            <a:br>
              <a:rPr lang="en-GB" sz="2000" dirty="0">
                <a:solidFill>
                  <a:srgbClr val="0070C0"/>
                </a:solidFill>
                <a:latin typeface="DIN" panose="02000503030000020004" pitchFamily="2" charset="0"/>
                <a:ea typeface="Gelion Medium" pitchFamily="2" charset="77"/>
                <a:cs typeface="Arial" panose="020B0604020202020204" pitchFamily="34" charset="0"/>
              </a:rPr>
            </a:br>
            <a:r>
              <a:rPr lang="en-US" sz="1100" dirty="0"/>
              <a:t>Founder of three Brands on F&amp;B more than 9Y , business administrator bachelor from </a:t>
            </a:r>
            <a:r>
              <a:rPr lang="en-US" sz="1100" dirty="0" err="1"/>
              <a:t>Imamm</a:t>
            </a:r>
            <a:r>
              <a:rPr lang="en-US" sz="1100" dirty="0"/>
              <a:t> Mohammed Bin Saud , Ex Aramco employee on Excellence, KPIs, financial, Certified Strategic planning and KPI practitioner from GPMA. </a:t>
            </a:r>
            <a:endParaRPr lang="en-EG" sz="2000" dirty="0">
              <a:solidFill>
                <a:srgbClr val="393A5B"/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063FE2-2046-5162-1900-044A9A2510B2}"/>
              </a:ext>
            </a:extLst>
          </p:cNvPr>
          <p:cNvSpPr txBox="1"/>
          <p:nvPr/>
        </p:nvSpPr>
        <p:spPr>
          <a:xfrm>
            <a:off x="1778947" y="4250572"/>
            <a:ext cx="94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CEO </a:t>
            </a:r>
            <a:endParaRPr lang="en-EG" sz="4800" dirty="0">
              <a:solidFill>
                <a:schemeClr val="accent5">
                  <a:lumMod val="50000"/>
                </a:schemeClr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034BFC-BD18-01C9-34D0-25E0C09E6361}"/>
              </a:ext>
            </a:extLst>
          </p:cNvPr>
          <p:cNvGrpSpPr/>
          <p:nvPr/>
        </p:nvGrpSpPr>
        <p:grpSpPr>
          <a:xfrm>
            <a:off x="5485784" y="56137"/>
            <a:ext cx="1220432" cy="523220"/>
            <a:chOff x="5686530" y="859193"/>
            <a:chExt cx="1220432" cy="5232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B6E85B-F48D-8765-FCF0-A6FED3E01CE6}"/>
                </a:ext>
              </a:extLst>
            </p:cNvPr>
            <p:cNvSpPr txBox="1"/>
            <p:nvPr/>
          </p:nvSpPr>
          <p:spPr>
            <a:xfrm>
              <a:off x="5813393" y="859193"/>
              <a:ext cx="10935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5">
                      <a:lumMod val="75000"/>
                    </a:schemeClr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Team</a:t>
              </a:r>
              <a:endParaRPr lang="en-EG" sz="2800" kern="100" dirty="0">
                <a:solidFill>
                  <a:schemeClr val="accent5">
                    <a:lumMod val="75000"/>
                  </a:schemeClr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DB283DA-13A1-19A5-0378-908FD7873DC4}"/>
                </a:ext>
              </a:extLst>
            </p:cNvPr>
            <p:cNvSpPr/>
            <p:nvPr/>
          </p:nvSpPr>
          <p:spPr>
            <a:xfrm>
              <a:off x="5686530" y="1030426"/>
              <a:ext cx="180753" cy="1807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B87084-8416-6AFD-E5AC-0C95FCB1389E}"/>
              </a:ext>
            </a:extLst>
          </p:cNvPr>
          <p:cNvSpPr/>
          <p:nvPr/>
        </p:nvSpPr>
        <p:spPr>
          <a:xfrm>
            <a:off x="-27067" y="6309700"/>
            <a:ext cx="12192000" cy="59103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8B67AD7-2D54-FBB6-7CB1-968605C8F86C}"/>
              </a:ext>
            </a:extLst>
          </p:cNvPr>
          <p:cNvSpPr/>
          <p:nvPr/>
        </p:nvSpPr>
        <p:spPr>
          <a:xfrm>
            <a:off x="4368450" y="4292523"/>
            <a:ext cx="1195142" cy="285203"/>
          </a:xfrm>
          <a:prstGeom prst="roundRect">
            <a:avLst/>
          </a:prstGeom>
          <a:solidFill>
            <a:schemeClr val="bg1">
              <a:lumMod val="65000"/>
              <a:alpha val="36319"/>
            </a:scheme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EG" sz="1800" dirty="0"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75C44F-2D65-FE8D-D395-B6C643DE7C72}"/>
              </a:ext>
            </a:extLst>
          </p:cNvPr>
          <p:cNvSpPr txBox="1"/>
          <p:nvPr/>
        </p:nvSpPr>
        <p:spPr>
          <a:xfrm>
            <a:off x="3789001" y="4619062"/>
            <a:ext cx="261990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effectLst/>
                <a:latin typeface="DIN" panose="02000503030000020004" pitchFamily="2" charset="0"/>
                <a:cs typeface="Arial" panose="020B0604020202020204" pitchFamily="34" charset="0"/>
              </a:rPr>
              <a:t>Ahmed Alsalem</a:t>
            </a:r>
            <a:br>
              <a:rPr lang="en-US" sz="2000" dirty="0">
                <a:solidFill>
                  <a:srgbClr val="0070C0"/>
                </a:solidFill>
                <a:effectLst/>
                <a:latin typeface="DIN" panose="02000503030000020004" pitchFamily="2" charset="0"/>
                <a:cs typeface="Arial" panose="020B0604020202020204" pitchFamily="34" charset="0"/>
              </a:rPr>
            </a:br>
            <a:r>
              <a:rPr lang="en-US" sz="1100" dirty="0"/>
              <a:t>Founder of several Brands of F&amp;B  more than 16Y, worked with certified public accountant office for 5Y, founder and operate a Plastic&amp; packaging factory over 11Y. Expert on operation, analysis , with solid foundation on accountant.</a:t>
            </a:r>
            <a:endParaRPr lang="en-ZA" sz="1100" dirty="0"/>
          </a:p>
          <a:p>
            <a:pPr algn="ctr"/>
            <a:endParaRPr lang="en-EG" sz="2000" dirty="0">
              <a:solidFill>
                <a:srgbClr val="393A5B"/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C7CDAF-DBE3-54E1-15F9-68CA8052BA97}"/>
              </a:ext>
            </a:extLst>
          </p:cNvPr>
          <p:cNvSpPr txBox="1"/>
          <p:nvPr/>
        </p:nvSpPr>
        <p:spPr>
          <a:xfrm>
            <a:off x="4491325" y="4250572"/>
            <a:ext cx="94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endParaRPr lang="en-EG" sz="4800" dirty="0">
              <a:solidFill>
                <a:schemeClr val="accent5">
                  <a:lumMod val="50000"/>
                </a:schemeClr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E493EE52-1AE0-114E-C5CD-51AD9A54F7AA}"/>
              </a:ext>
            </a:extLst>
          </p:cNvPr>
          <p:cNvSpPr/>
          <p:nvPr/>
        </p:nvSpPr>
        <p:spPr>
          <a:xfrm>
            <a:off x="6988359" y="4292523"/>
            <a:ext cx="1195142" cy="285203"/>
          </a:xfrm>
          <a:prstGeom prst="roundRect">
            <a:avLst/>
          </a:prstGeom>
          <a:solidFill>
            <a:schemeClr val="bg1">
              <a:lumMod val="65000"/>
              <a:alpha val="36319"/>
            </a:scheme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EG" sz="1800" dirty="0"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0632D4A-8BE7-1F4F-C56B-1321A905CCAB}"/>
              </a:ext>
            </a:extLst>
          </p:cNvPr>
          <p:cNvSpPr txBox="1"/>
          <p:nvPr/>
        </p:nvSpPr>
        <p:spPr>
          <a:xfrm>
            <a:off x="6408911" y="4619062"/>
            <a:ext cx="2354038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70C0"/>
                </a:solidFill>
                <a:latin typeface="DIN" panose="02000503030000020004" pitchFamily="2" charset="0"/>
                <a:ea typeface="Gelion Medium" pitchFamily="2" charset="77"/>
                <a:cs typeface="Arial" panose="020B0604020202020204" pitchFamily="34" charset="0"/>
              </a:rPr>
              <a:t>Ahmed Ali</a:t>
            </a:r>
            <a:br>
              <a:rPr lang="en-GB" sz="2000" dirty="0">
                <a:solidFill>
                  <a:srgbClr val="0070C0"/>
                </a:solidFill>
                <a:latin typeface="DIN" panose="02000503030000020004" pitchFamily="2" charset="0"/>
                <a:ea typeface="Gelion Medium" pitchFamily="2" charset="77"/>
                <a:cs typeface="Arial" panose="020B0604020202020204" pitchFamily="34" charset="0"/>
              </a:rPr>
            </a:br>
            <a:r>
              <a:rPr lang="en-GB" sz="1050" dirty="0"/>
              <a:t>Software engineer with +7 years of experience in commercial application and software development. Eager to Learn and build innovative and </a:t>
            </a:r>
            <a:r>
              <a:rPr lang="en-GB" sz="1050" dirty="0" err="1"/>
              <a:t>cuttingedge</a:t>
            </a:r>
            <a:r>
              <a:rPr lang="en-GB" sz="1050" dirty="0"/>
              <a:t> business solutions for the impressive suite of clients within its global </a:t>
            </a:r>
            <a:endParaRPr lang="en-EG" sz="2000" dirty="0">
              <a:solidFill>
                <a:srgbClr val="393A5B"/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3A02610-50C7-834D-1663-86FC252D3E84}"/>
              </a:ext>
            </a:extLst>
          </p:cNvPr>
          <p:cNvSpPr txBox="1"/>
          <p:nvPr/>
        </p:nvSpPr>
        <p:spPr>
          <a:xfrm>
            <a:off x="7111234" y="4250572"/>
            <a:ext cx="94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endParaRPr lang="en-EG" sz="4800" dirty="0">
              <a:solidFill>
                <a:schemeClr val="accent5">
                  <a:lumMod val="50000"/>
                </a:schemeClr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6CAF444A-451E-08C2-2B52-E9148DE7F1CA}"/>
              </a:ext>
            </a:extLst>
          </p:cNvPr>
          <p:cNvSpPr/>
          <p:nvPr/>
        </p:nvSpPr>
        <p:spPr>
          <a:xfrm>
            <a:off x="9700737" y="4292523"/>
            <a:ext cx="1195142" cy="285203"/>
          </a:xfrm>
          <a:prstGeom prst="roundRect">
            <a:avLst/>
          </a:prstGeom>
          <a:solidFill>
            <a:schemeClr val="bg1">
              <a:lumMod val="65000"/>
              <a:alpha val="36319"/>
            </a:schemeClr>
          </a:solidFill>
          <a:ln w="12700">
            <a:miter lim="400000"/>
          </a:ln>
        </p:spPr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EG" sz="1800" dirty="0"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F451AED-E68E-3824-D006-C4B056590A61}"/>
              </a:ext>
            </a:extLst>
          </p:cNvPr>
          <p:cNvSpPr txBox="1"/>
          <p:nvPr/>
        </p:nvSpPr>
        <p:spPr>
          <a:xfrm>
            <a:off x="9121289" y="4619062"/>
            <a:ext cx="2354038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effectLst/>
                <a:latin typeface="DIN" panose="02000503030000020004" pitchFamily="2" charset="0"/>
                <a:cs typeface="Arial" panose="020B0604020202020204" pitchFamily="34" charset="0"/>
              </a:rPr>
              <a:t>Ahmed Tharwat</a:t>
            </a:r>
            <a:br>
              <a:rPr lang="en-US" sz="2000" dirty="0">
                <a:solidFill>
                  <a:srgbClr val="0070C0"/>
                </a:solidFill>
                <a:effectLst/>
                <a:latin typeface="DIN" panose="02000503030000020004" pitchFamily="2" charset="0"/>
                <a:cs typeface="Arial" panose="020B0604020202020204" pitchFamily="34" charset="0"/>
              </a:rPr>
            </a:br>
            <a:r>
              <a:rPr lang="en-GB" sz="1050" dirty="0"/>
              <a:t>software Engineer with 7+ years’ experience building web applications using headless and modern technologies. Expert in translating business needs into scalable solutions, with a strong focus on quality, adaptability, and innovation."</a:t>
            </a:r>
            <a:endParaRPr lang="en-EG" sz="2000" dirty="0">
              <a:solidFill>
                <a:srgbClr val="393A5B"/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BBF1583-F779-1107-52B0-1587E86B3F15}"/>
              </a:ext>
            </a:extLst>
          </p:cNvPr>
          <p:cNvSpPr txBox="1"/>
          <p:nvPr/>
        </p:nvSpPr>
        <p:spPr>
          <a:xfrm>
            <a:off x="9583101" y="4242484"/>
            <a:ext cx="1430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Tech Leader</a:t>
            </a:r>
            <a:r>
              <a:rPr lang="en-EG" sz="1800" dirty="0">
                <a:solidFill>
                  <a:schemeClr val="accent5">
                    <a:lumMod val="50000"/>
                  </a:schemeClr>
                </a:solidFill>
                <a:effectLst/>
                <a:latin typeface="Gelion Regular" pitchFamily="2" charset="77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EG" sz="4800" dirty="0">
              <a:solidFill>
                <a:schemeClr val="accent5">
                  <a:lumMod val="50000"/>
                </a:schemeClr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pic>
        <p:nvPicPr>
          <p:cNvPr id="3" name="Picture 2" descr="A person smiling for a selfie&#10;&#10;AI-generated content may be incorrect.">
            <a:extLst>
              <a:ext uri="{FF2B5EF4-FFF2-40B4-BE49-F238E27FC236}">
                <a16:creationId xmlns:a16="http://schemas.microsoft.com/office/drawing/2014/main" id="{C22C83C9-EC50-00A7-6ECA-283B59C3A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14" r="5146"/>
          <a:stretch/>
        </p:blipFill>
        <p:spPr>
          <a:xfrm>
            <a:off x="6739972" y="1666263"/>
            <a:ext cx="1547011" cy="2392727"/>
          </a:xfrm>
          <a:prstGeom prst="rect">
            <a:avLst/>
          </a:prstGeom>
        </p:spPr>
      </p:pic>
      <p:pic>
        <p:nvPicPr>
          <p:cNvPr id="5" name="Picture 4" descr="A person in a suit&#10;&#10;AI-generated content may be incorrect.">
            <a:extLst>
              <a:ext uri="{FF2B5EF4-FFF2-40B4-BE49-F238E27FC236}">
                <a16:creationId xmlns:a16="http://schemas.microsoft.com/office/drawing/2014/main" id="{B400E751-DFC1-47F6-C0BC-F96255A7B0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34" t="807" r="12356" b="-807"/>
          <a:stretch/>
        </p:blipFill>
        <p:spPr>
          <a:xfrm>
            <a:off x="9511453" y="1657090"/>
            <a:ext cx="1547012" cy="2428740"/>
          </a:xfrm>
          <a:prstGeom prst="rect">
            <a:avLst/>
          </a:prstGeom>
        </p:spPr>
      </p:pic>
      <p:pic>
        <p:nvPicPr>
          <p:cNvPr id="7" name="Picture 6" descr="A person wearing glasses and a headdress&#10;&#10;AI-generated content may be incorrect.">
            <a:extLst>
              <a:ext uri="{FF2B5EF4-FFF2-40B4-BE49-F238E27FC236}">
                <a16:creationId xmlns:a16="http://schemas.microsoft.com/office/drawing/2014/main" id="{5C77CC5A-C249-58D1-735E-5565A5F38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986" y="1549595"/>
            <a:ext cx="1547011" cy="25093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FE085E-C16D-C09B-349C-0AC145EC8A65}"/>
              </a:ext>
            </a:extLst>
          </p:cNvPr>
          <p:cNvSpPr/>
          <p:nvPr/>
        </p:nvSpPr>
        <p:spPr>
          <a:xfrm>
            <a:off x="1366994" y="1546032"/>
            <a:ext cx="1547011" cy="251295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US" sz="1800" dirty="0">
              <a:ln>
                <a:solidFill>
                  <a:schemeClr val="accent2"/>
                </a:solidFill>
              </a:ln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05A467-8B0E-4C7E-BFCD-B3F3FCADB7C4}"/>
              </a:ext>
            </a:extLst>
          </p:cNvPr>
          <p:cNvSpPr/>
          <p:nvPr/>
        </p:nvSpPr>
        <p:spPr>
          <a:xfrm>
            <a:off x="4203874" y="1547430"/>
            <a:ext cx="1547011" cy="251295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US" sz="1800" dirty="0">
              <a:ln>
                <a:solidFill>
                  <a:schemeClr val="accent2"/>
                </a:solidFill>
              </a:ln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DBACD8-A79E-CEFA-3BA5-F2BD098073FD}"/>
              </a:ext>
            </a:extLst>
          </p:cNvPr>
          <p:cNvSpPr/>
          <p:nvPr/>
        </p:nvSpPr>
        <p:spPr>
          <a:xfrm>
            <a:off x="6739972" y="1657090"/>
            <a:ext cx="1547011" cy="240190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US" sz="1800" dirty="0">
              <a:ln>
                <a:solidFill>
                  <a:schemeClr val="accent2"/>
                </a:solidFill>
              </a:ln>
              <a:noFill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B246B9-33CC-969D-7F85-CCCCE2FFD14C}"/>
              </a:ext>
            </a:extLst>
          </p:cNvPr>
          <p:cNvSpPr/>
          <p:nvPr/>
        </p:nvSpPr>
        <p:spPr>
          <a:xfrm>
            <a:off x="9511453" y="1657090"/>
            <a:ext cx="1547011" cy="240190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19" rIns="45719" rtlCol="0" anchor="ctr"/>
          <a:lstStyle/>
          <a:p>
            <a:pPr algn="l" defTabSz="914400">
              <a:lnSpc>
                <a:spcPct val="100000"/>
              </a:lnSpc>
            </a:pPr>
            <a:endParaRPr lang="en-US" sz="1800" dirty="0">
              <a:ln>
                <a:solidFill>
                  <a:schemeClr val="accent2"/>
                </a:solidFill>
              </a:ln>
              <a:noFill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68521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8B7E-552E-5DA8-062D-50DC95379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B15F8113-87C6-0EBE-4434-9136F9EEEC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361391" y="-4033"/>
            <a:ext cx="11392666" cy="52103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5E5B8E-D3E3-009D-F357-C81CF6F3C590}"/>
              </a:ext>
            </a:extLst>
          </p:cNvPr>
          <p:cNvSpPr txBox="1"/>
          <p:nvPr/>
        </p:nvSpPr>
        <p:spPr>
          <a:xfrm>
            <a:off x="5858183" y="2313323"/>
            <a:ext cx="3794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Customer Acquisition</a:t>
            </a:r>
            <a:endParaRPr lang="en-EG" sz="2400" b="1" dirty="0">
              <a:solidFill>
                <a:srgbClr val="09669E"/>
              </a:solidFill>
              <a:effectLst/>
              <a:latin typeface="DIN" panose="02000503030000020004" pitchFamily="2" charset="0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763C50-BCE7-F311-D70B-645ED37158A2}"/>
              </a:ext>
            </a:extLst>
          </p:cNvPr>
          <p:cNvSpPr txBox="1"/>
          <p:nvPr/>
        </p:nvSpPr>
        <p:spPr>
          <a:xfrm>
            <a:off x="4206240" y="2870961"/>
            <a:ext cx="7097943" cy="2183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Digital marketing campaigns targeting small and </a:t>
            </a:r>
            <a:r>
              <a:rPr lang="en-US" kern="100" dirty="0">
                <a:latin typeface="DIN Light" panose="02000503030000020004" pitchFamily="2" charset="0"/>
                <a:cs typeface="Arial" panose="020B0604020202020204" pitchFamily="34" charset="0"/>
              </a:rPr>
              <a:t>medium-sized restaurants and cafés.</a:t>
            </a:r>
            <a:endParaRPr lang="en-EG" kern="100" dirty="0">
              <a:latin typeface="DIN Light" panose="02000503030000020004" pitchFamily="2" charset="0"/>
              <a:cs typeface="Arial" panose="020B0604020202020204" pitchFamily="34" charset="0"/>
            </a:endParaRPr>
          </a:p>
          <a:p>
            <a:pPr marL="685800">
              <a:lnSpc>
                <a:spcPct val="115000"/>
              </a:lnSpc>
              <a:spcAft>
                <a:spcPts val="800"/>
              </a:spcAft>
            </a:pPr>
            <a:r>
              <a:rPr lang="en-GB" kern="100" dirty="0">
                <a:latin typeface="DIN Light" panose="02000503030000020004" pitchFamily="2" charset="0"/>
                <a:cs typeface="Arial" panose="020B0604020202020204" pitchFamily="34" charset="0"/>
              </a:rPr>
              <a:t>Partnerships with industry associations like ROCA (16k+ Branches) to promote the platform.</a:t>
            </a:r>
            <a:br>
              <a:rPr lang="en-GB" kern="100" dirty="0">
                <a:latin typeface="DIN Light" panose="02000503030000020004" pitchFamily="2" charset="0"/>
                <a:cs typeface="Arial" panose="020B0604020202020204" pitchFamily="34" charset="0"/>
              </a:rPr>
            </a:br>
            <a:r>
              <a:rPr lang="en-GB" kern="100" dirty="0">
                <a:latin typeface="DIN Light" panose="02000503030000020004" pitchFamily="2" charset="0"/>
                <a:cs typeface="Arial" panose="020B0604020202020204" pitchFamily="34" charset="0"/>
              </a:rPr>
              <a:t>Collaborations with influencers having 20k+ potential clients.</a:t>
            </a:r>
            <a:endParaRPr lang="en-US" kern="100" dirty="0">
              <a:latin typeface="DIN Light" panose="02000503030000020004" pitchFamily="2" charset="0"/>
              <a:cs typeface="Arial" panose="020B0604020202020204" pitchFamily="34" charset="0"/>
            </a:endParaRPr>
          </a:p>
          <a:p>
            <a:pPr marL="685800">
              <a:lnSpc>
                <a:spcPct val="115000"/>
              </a:lnSpc>
              <a:spcAft>
                <a:spcPts val="800"/>
              </a:spcAft>
            </a:pPr>
            <a:r>
              <a:rPr lang="en-US" kern="100" dirty="0">
                <a:latin typeface="DIN Light" panose="02000503030000020004" pitchFamily="2" charset="0"/>
                <a:cs typeface="Arial" panose="020B0604020202020204" pitchFamily="34" charset="0"/>
              </a:rPr>
              <a:t>Free trials to demonstrate value.</a:t>
            </a:r>
            <a:endParaRPr lang="en-EG" kern="100" dirty="0">
              <a:latin typeface="DIN Light" panose="02000503030000020004" pitchFamily="2" charset="0"/>
              <a:cs typeface="Arial" panose="020B0604020202020204" pitchFamily="34" charset="0"/>
            </a:endParaRPr>
          </a:p>
        </p:txBody>
      </p:sp>
      <p:pic>
        <p:nvPicPr>
          <p:cNvPr id="9" name="Graphic 8" descr="Target Audience with solid fill">
            <a:extLst>
              <a:ext uri="{FF2B5EF4-FFF2-40B4-BE49-F238E27FC236}">
                <a16:creationId xmlns:a16="http://schemas.microsoft.com/office/drawing/2014/main" id="{F6B16AC0-DD75-67E0-DC22-DD2DB5BCB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1546" y="1709859"/>
            <a:ext cx="1286637" cy="128663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2968715-CC2C-2366-85F6-13675313D259}"/>
              </a:ext>
            </a:extLst>
          </p:cNvPr>
          <p:cNvSpPr/>
          <p:nvPr/>
        </p:nvSpPr>
        <p:spPr>
          <a:xfrm rot="5400000">
            <a:off x="-1331663" y="1320099"/>
            <a:ext cx="6858002" cy="4217803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4853DC-99E7-0AA7-5622-E6ACBA31F731}"/>
              </a:ext>
            </a:extLst>
          </p:cNvPr>
          <p:cNvSpPr txBox="1"/>
          <p:nvPr/>
        </p:nvSpPr>
        <p:spPr>
          <a:xfrm>
            <a:off x="1332374" y="2870961"/>
            <a:ext cx="2501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Go-to-Market Strategy</a:t>
            </a:r>
            <a:r>
              <a:rPr lang="en-EG" sz="2800" b="1" dirty="0">
                <a:solidFill>
                  <a:schemeClr val="bg1"/>
                </a:solidFill>
                <a:effectLst/>
                <a:latin typeface="DIN" panose="02000503030000020004" pitchFamily="2" charset="0"/>
              </a:rPr>
              <a:t> </a:t>
            </a:r>
            <a:endParaRPr lang="en-EG" sz="2800" b="1" kern="100" dirty="0">
              <a:solidFill>
                <a:schemeClr val="bg1"/>
              </a:solidFill>
              <a:effectLst/>
              <a:latin typeface="DIN" panose="02000503030000020004" pitchFamily="2" charset="0"/>
              <a:ea typeface="Gelion Medium Italic" pitchFamily="2" charset="77"/>
              <a:cs typeface="Gelion Medium Italic" pitchFamily="2" charset="77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095E7D7-2B49-F673-71BE-19C4C6717D8B}"/>
              </a:ext>
            </a:extLst>
          </p:cNvPr>
          <p:cNvSpPr/>
          <p:nvPr/>
        </p:nvSpPr>
        <p:spPr>
          <a:xfrm>
            <a:off x="1082171" y="3059604"/>
            <a:ext cx="180753" cy="1807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pic>
        <p:nvPicPr>
          <p:cNvPr id="19" name="Graphic 18" descr="Target with solid fill">
            <a:extLst>
              <a:ext uri="{FF2B5EF4-FFF2-40B4-BE49-F238E27FC236}">
                <a16:creationId xmlns:a16="http://schemas.microsoft.com/office/drawing/2014/main" id="{9180C9F0-41FE-87B0-BC2B-C52F836DC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903" y="1741118"/>
            <a:ext cx="3306871" cy="3306871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0BDB3B6F-791D-DEF4-FB8D-0A2B02E78108}"/>
              </a:ext>
            </a:extLst>
          </p:cNvPr>
          <p:cNvSpPr/>
          <p:nvPr/>
        </p:nvSpPr>
        <p:spPr>
          <a:xfrm>
            <a:off x="4703530" y="2969227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36DE513-6D72-C85C-4771-AF4000C8D547}"/>
              </a:ext>
            </a:extLst>
          </p:cNvPr>
          <p:cNvSpPr/>
          <p:nvPr/>
        </p:nvSpPr>
        <p:spPr>
          <a:xfrm>
            <a:off x="4703530" y="3703153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8EEC138-19E0-5D1F-6DCD-9A827F9FC712}"/>
              </a:ext>
            </a:extLst>
          </p:cNvPr>
          <p:cNvSpPr/>
          <p:nvPr/>
        </p:nvSpPr>
        <p:spPr>
          <a:xfrm>
            <a:off x="4698933" y="4346702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73898C8-49FA-D5E7-A8AB-1D1B38180F26}"/>
              </a:ext>
            </a:extLst>
          </p:cNvPr>
          <p:cNvSpPr/>
          <p:nvPr/>
        </p:nvSpPr>
        <p:spPr>
          <a:xfrm>
            <a:off x="4706517" y="4809498"/>
            <a:ext cx="180753" cy="180753"/>
          </a:xfrm>
          <a:prstGeom prst="ellipse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 dirty="0"/>
          </a:p>
        </p:txBody>
      </p:sp>
    </p:spTree>
    <p:extLst>
      <p:ext uri="{BB962C8B-B14F-4D97-AF65-F5344CB8AC3E}">
        <p14:creationId xmlns:p14="http://schemas.microsoft.com/office/powerpoint/2010/main" val="265166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1D6739D5-059F-0205-01A4-680BFA9EC0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41000"/>
          </a:blip>
          <a:stretch>
            <a:fillRect/>
          </a:stretch>
        </p:blipFill>
        <p:spPr>
          <a:xfrm>
            <a:off x="-1153806" y="-504885"/>
            <a:ext cx="11966159" cy="833515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ED272E3-83F4-B3D9-D3D1-11165AD98762}"/>
              </a:ext>
            </a:extLst>
          </p:cNvPr>
          <p:cNvSpPr/>
          <p:nvPr/>
        </p:nvSpPr>
        <p:spPr>
          <a:xfrm>
            <a:off x="0" y="6266964"/>
            <a:ext cx="12192000" cy="591036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C16AF0-EB5C-176F-37AE-BF74CE5A3535}"/>
              </a:ext>
            </a:extLst>
          </p:cNvPr>
          <p:cNvGrpSpPr/>
          <p:nvPr/>
        </p:nvGrpSpPr>
        <p:grpSpPr>
          <a:xfrm>
            <a:off x="4648521" y="609811"/>
            <a:ext cx="2894958" cy="523220"/>
            <a:chOff x="4822322" y="859193"/>
            <a:chExt cx="2894958" cy="5232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B4D0AB6-28AE-0220-5109-44AE116E0875}"/>
                </a:ext>
              </a:extLst>
            </p:cNvPr>
            <p:cNvSpPr txBox="1"/>
            <p:nvPr/>
          </p:nvSpPr>
          <p:spPr>
            <a:xfrm>
              <a:off x="5003075" y="859193"/>
              <a:ext cx="27142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solidFill>
                    <a:srgbClr val="09669E"/>
                  </a:solidFill>
                  <a:effectLst/>
                  <a:latin typeface="DIN" panose="02000503030000020004" pitchFamily="2" charset="0"/>
                  <a:ea typeface="Gelion Medium" pitchFamily="2" charset="77"/>
                  <a:cs typeface="Gelion Medium" pitchFamily="2" charset="77"/>
                </a:rPr>
                <a:t>Investment Ask</a:t>
              </a:r>
              <a:endParaRPr lang="en-EG" sz="2800" kern="100" dirty="0">
                <a:solidFill>
                  <a:srgbClr val="09669E"/>
                </a:solidFill>
                <a:effectLst/>
                <a:latin typeface="DIN" panose="02000503030000020004" pitchFamily="2" charset="0"/>
                <a:ea typeface="Gelion Medium" pitchFamily="2" charset="77"/>
                <a:cs typeface="Gelion Medium" pitchFamily="2" charset="77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7CB8FD5-0E66-35EF-FA1B-E174DB261856}"/>
                </a:ext>
              </a:extLst>
            </p:cNvPr>
            <p:cNvSpPr/>
            <p:nvPr/>
          </p:nvSpPr>
          <p:spPr>
            <a:xfrm>
              <a:off x="4822322" y="1051846"/>
              <a:ext cx="180753" cy="18075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G" dirty="0">
                <a:solidFill>
                  <a:srgbClr val="09669E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68FABC-2E12-8EBA-DA18-F4299AE1BBC0}"/>
              </a:ext>
            </a:extLst>
          </p:cNvPr>
          <p:cNvGrpSpPr/>
          <p:nvPr/>
        </p:nvGrpSpPr>
        <p:grpSpPr>
          <a:xfrm>
            <a:off x="-35351" y="2885437"/>
            <a:ext cx="3399452" cy="2352352"/>
            <a:chOff x="-590663" y="2405261"/>
            <a:chExt cx="3399452" cy="235235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2A545C8-64C4-152E-C99B-C66402D31EF4}"/>
                </a:ext>
              </a:extLst>
            </p:cNvPr>
            <p:cNvGrpSpPr/>
            <p:nvPr/>
          </p:nvGrpSpPr>
          <p:grpSpPr>
            <a:xfrm>
              <a:off x="-590663" y="2405261"/>
              <a:ext cx="3399452" cy="2352352"/>
              <a:chOff x="-590663" y="2405261"/>
              <a:chExt cx="3399452" cy="2352352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6635E07-331A-8CA2-6323-0B71D5CA4DA9}"/>
                  </a:ext>
                </a:extLst>
              </p:cNvPr>
              <p:cNvSpPr txBox="1"/>
              <p:nvPr/>
            </p:nvSpPr>
            <p:spPr>
              <a:xfrm>
                <a:off x="276719" y="2486172"/>
                <a:ext cx="168026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09669E"/>
                    </a:solidFill>
                    <a:effectLst/>
                    <a:latin typeface="DIN" panose="02000503030000020004" pitchFamily="2" charset="0"/>
                    <a:ea typeface="Gelion Regular" pitchFamily="2" charset="77"/>
                    <a:cs typeface="Gelion Regular" pitchFamily="2" charset="77"/>
                  </a:rPr>
                  <a:t>Seeking</a:t>
                </a:r>
                <a:endParaRPr lang="en-EG" sz="3200" dirty="0">
                  <a:solidFill>
                    <a:srgbClr val="09669E"/>
                  </a:solidFill>
                  <a:latin typeface="DIN" panose="02000503030000020004" pitchFamily="2" charset="0"/>
                  <a:ea typeface="Gelion Regular" pitchFamily="2" charset="77"/>
                  <a:cs typeface="Gelion Regular" pitchFamily="2" charset="77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31DD39-B77D-C6EE-CA16-354C28C1C562}"/>
                  </a:ext>
                </a:extLst>
              </p:cNvPr>
              <p:cNvSpPr txBox="1"/>
              <p:nvPr/>
            </p:nvSpPr>
            <p:spPr>
              <a:xfrm>
                <a:off x="1205465" y="2971799"/>
                <a:ext cx="1603324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ar-SA" sz="8000" dirty="0">
                    <a:solidFill>
                      <a:srgbClr val="09669E"/>
                    </a:solidFill>
                    <a:effectLst/>
                    <a:latin typeface="DIN" panose="02000503030000020004" pitchFamily="2" charset="0"/>
                    <a:ea typeface="Aptos" panose="020B00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US" sz="6000" dirty="0">
                    <a:solidFill>
                      <a:srgbClr val="09669E"/>
                    </a:solidFill>
                    <a:effectLst/>
                    <a:latin typeface="DIN" panose="02000503030000020004" pitchFamily="2" charset="0"/>
                    <a:ea typeface="Aptos" panose="020B00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EG" sz="8000" dirty="0">
                    <a:solidFill>
                      <a:srgbClr val="09669E"/>
                    </a:solidFill>
                    <a:effectLst/>
                  </a:rPr>
                  <a:t> </a:t>
                </a:r>
                <a:endParaRPr lang="en-EG" sz="8000" dirty="0">
                  <a:solidFill>
                    <a:srgbClr val="09669E"/>
                  </a:solidFill>
                  <a:latin typeface="DIN" panose="02000503030000020004" pitchFamily="2" charset="0"/>
                  <a:ea typeface="Gelion Bold" pitchFamily="2" charset="77"/>
                  <a:cs typeface="Gelion Bold" pitchFamily="2" charset="77"/>
                </a:endParaRPr>
              </a:p>
            </p:txBody>
          </p:sp>
          <p:pic>
            <p:nvPicPr>
              <p:cNvPr id="34" name="Graphic 33" descr="Right pointing backhand index with solid fill">
                <a:extLst>
                  <a:ext uri="{FF2B5EF4-FFF2-40B4-BE49-F238E27FC236}">
                    <a16:creationId xmlns:a16="http://schemas.microsoft.com/office/drawing/2014/main" id="{3DE75D41-7A1B-8FB4-1A15-81C4143E4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3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-590663" y="2902926"/>
                <a:ext cx="1854687" cy="1854687"/>
              </a:xfrm>
              <a:prstGeom prst="rect">
                <a:avLst/>
              </a:prstGeom>
            </p:spPr>
          </p:pic>
          <p:grpSp>
            <p:nvGrpSpPr>
              <p:cNvPr id="2" name="Google Shape;7155;p66">
                <a:extLst>
                  <a:ext uri="{FF2B5EF4-FFF2-40B4-BE49-F238E27FC236}">
                    <a16:creationId xmlns:a16="http://schemas.microsoft.com/office/drawing/2014/main" id="{23A9768F-802F-E965-576D-08CAA4BEF560}"/>
                  </a:ext>
                </a:extLst>
              </p:cNvPr>
              <p:cNvGrpSpPr/>
              <p:nvPr/>
            </p:nvGrpSpPr>
            <p:grpSpPr>
              <a:xfrm>
                <a:off x="1956987" y="2405261"/>
                <a:ext cx="851801" cy="777252"/>
                <a:chOff x="0" y="0"/>
                <a:chExt cx="929878" cy="848495"/>
              </a:xfrm>
              <a:solidFill>
                <a:schemeClr val="bg1">
                  <a:lumMod val="65000"/>
                  <a:alpha val="48816"/>
                </a:schemeClr>
              </a:solidFill>
            </p:grpSpPr>
            <p:sp>
              <p:nvSpPr>
                <p:cNvPr id="3" name="Google Shape;7156;p66">
                  <a:extLst>
                    <a:ext uri="{FF2B5EF4-FFF2-40B4-BE49-F238E27FC236}">
                      <a16:creationId xmlns:a16="http://schemas.microsoft.com/office/drawing/2014/main" id="{2985997C-B4FD-73E7-FE2A-3CAB7FB5B6F6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929880" cy="8484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3" h="21600" extrusionOk="0">
                      <a:moveTo>
                        <a:pt x="6265" y="1588"/>
                      </a:moveTo>
                      <a:cubicBezTo>
                        <a:pt x="9099" y="1588"/>
                        <a:pt x="11131" y="2825"/>
                        <a:pt x="11131" y="3944"/>
                      </a:cubicBezTo>
                      <a:cubicBezTo>
                        <a:pt x="11131" y="5003"/>
                        <a:pt x="9099" y="6180"/>
                        <a:pt x="6265" y="6180"/>
                      </a:cubicBezTo>
                      <a:cubicBezTo>
                        <a:pt x="3645" y="6180"/>
                        <a:pt x="1345" y="5003"/>
                        <a:pt x="1345" y="3944"/>
                      </a:cubicBezTo>
                      <a:cubicBezTo>
                        <a:pt x="1345" y="2765"/>
                        <a:pt x="3485" y="1588"/>
                        <a:pt x="6265" y="1588"/>
                      </a:cubicBezTo>
                      <a:close/>
                      <a:moveTo>
                        <a:pt x="11131" y="6356"/>
                      </a:moveTo>
                      <a:lnTo>
                        <a:pt x="11131" y="7062"/>
                      </a:lnTo>
                      <a:cubicBezTo>
                        <a:pt x="9793" y="7886"/>
                        <a:pt x="8724" y="9122"/>
                        <a:pt x="8083" y="10594"/>
                      </a:cubicBezTo>
                      <a:cubicBezTo>
                        <a:pt x="7496" y="10770"/>
                        <a:pt x="6852" y="10770"/>
                        <a:pt x="6265" y="10770"/>
                      </a:cubicBezTo>
                      <a:cubicBezTo>
                        <a:pt x="3645" y="10770"/>
                        <a:pt x="1345" y="9593"/>
                        <a:pt x="1345" y="8416"/>
                      </a:cubicBezTo>
                      <a:lnTo>
                        <a:pt x="1345" y="6356"/>
                      </a:lnTo>
                      <a:cubicBezTo>
                        <a:pt x="2683" y="7357"/>
                        <a:pt x="4555" y="7768"/>
                        <a:pt x="6265" y="7768"/>
                      </a:cubicBezTo>
                      <a:cubicBezTo>
                        <a:pt x="7923" y="7768"/>
                        <a:pt x="9793" y="7357"/>
                        <a:pt x="11131" y="6356"/>
                      </a:cubicBezTo>
                      <a:close/>
                      <a:moveTo>
                        <a:pt x="1400" y="11045"/>
                      </a:moveTo>
                      <a:cubicBezTo>
                        <a:pt x="2270" y="11682"/>
                        <a:pt x="3908" y="12360"/>
                        <a:pt x="6265" y="12360"/>
                      </a:cubicBezTo>
                      <a:cubicBezTo>
                        <a:pt x="6745" y="12360"/>
                        <a:pt x="7121" y="12360"/>
                        <a:pt x="7602" y="12300"/>
                      </a:cubicBezTo>
                      <a:cubicBezTo>
                        <a:pt x="7496" y="12831"/>
                        <a:pt x="7496" y="13419"/>
                        <a:pt x="7496" y="13948"/>
                      </a:cubicBezTo>
                      <a:cubicBezTo>
                        <a:pt x="7496" y="14419"/>
                        <a:pt x="7548" y="14889"/>
                        <a:pt x="7602" y="15420"/>
                      </a:cubicBezTo>
                      <a:cubicBezTo>
                        <a:pt x="7227" y="15480"/>
                        <a:pt x="6745" y="15480"/>
                        <a:pt x="6318" y="15480"/>
                      </a:cubicBezTo>
                      <a:cubicBezTo>
                        <a:pt x="3752" y="15480"/>
                        <a:pt x="1400" y="14301"/>
                        <a:pt x="1400" y="13124"/>
                      </a:cubicBezTo>
                      <a:lnTo>
                        <a:pt x="1400" y="11045"/>
                      </a:lnTo>
                      <a:close/>
                      <a:moveTo>
                        <a:pt x="1345" y="15598"/>
                      </a:moveTo>
                      <a:cubicBezTo>
                        <a:pt x="2683" y="16657"/>
                        <a:pt x="4607" y="17010"/>
                        <a:pt x="6265" y="17010"/>
                      </a:cubicBezTo>
                      <a:cubicBezTo>
                        <a:pt x="6852" y="17010"/>
                        <a:pt x="7389" y="16950"/>
                        <a:pt x="7923" y="16892"/>
                      </a:cubicBezTo>
                      <a:cubicBezTo>
                        <a:pt x="8351" y="17834"/>
                        <a:pt x="8885" y="18716"/>
                        <a:pt x="9527" y="19422"/>
                      </a:cubicBezTo>
                      <a:cubicBezTo>
                        <a:pt x="8617" y="19892"/>
                        <a:pt x="7496" y="20128"/>
                        <a:pt x="6265" y="20128"/>
                      </a:cubicBezTo>
                      <a:cubicBezTo>
                        <a:pt x="3485" y="20128"/>
                        <a:pt x="1345" y="18833"/>
                        <a:pt x="1345" y="17834"/>
                      </a:cubicBezTo>
                      <a:lnTo>
                        <a:pt x="1345" y="15598"/>
                      </a:lnTo>
                      <a:close/>
                      <a:moveTo>
                        <a:pt x="14445" y="7768"/>
                      </a:moveTo>
                      <a:cubicBezTo>
                        <a:pt x="17493" y="7768"/>
                        <a:pt x="20059" y="10535"/>
                        <a:pt x="20059" y="13948"/>
                      </a:cubicBezTo>
                      <a:cubicBezTo>
                        <a:pt x="20059" y="17303"/>
                        <a:pt x="17493" y="20128"/>
                        <a:pt x="14445" y="20128"/>
                      </a:cubicBezTo>
                      <a:cubicBezTo>
                        <a:pt x="11344" y="20128"/>
                        <a:pt x="8831" y="17303"/>
                        <a:pt x="8831" y="13948"/>
                      </a:cubicBezTo>
                      <a:cubicBezTo>
                        <a:pt x="8831" y="10477"/>
                        <a:pt x="11344" y="7768"/>
                        <a:pt x="14445" y="7768"/>
                      </a:cubicBezTo>
                      <a:close/>
                      <a:moveTo>
                        <a:pt x="6318" y="0"/>
                      </a:moveTo>
                      <a:cubicBezTo>
                        <a:pt x="2951" y="0"/>
                        <a:pt x="10" y="1588"/>
                        <a:pt x="10" y="3944"/>
                      </a:cubicBezTo>
                      <a:lnTo>
                        <a:pt x="10" y="17834"/>
                      </a:lnTo>
                      <a:cubicBezTo>
                        <a:pt x="-97" y="18833"/>
                        <a:pt x="651" y="19892"/>
                        <a:pt x="1989" y="20599"/>
                      </a:cubicBezTo>
                      <a:cubicBezTo>
                        <a:pt x="3110" y="21305"/>
                        <a:pt x="4662" y="21600"/>
                        <a:pt x="6265" y="21600"/>
                      </a:cubicBezTo>
                      <a:cubicBezTo>
                        <a:pt x="8030" y="21600"/>
                        <a:pt x="9634" y="21129"/>
                        <a:pt x="10810" y="20481"/>
                      </a:cubicBezTo>
                      <a:cubicBezTo>
                        <a:pt x="11879" y="21187"/>
                        <a:pt x="13162" y="21600"/>
                        <a:pt x="14499" y="21600"/>
                      </a:cubicBezTo>
                      <a:cubicBezTo>
                        <a:pt x="18348" y="21600"/>
                        <a:pt x="21503" y="18127"/>
                        <a:pt x="21503" y="13830"/>
                      </a:cubicBezTo>
                      <a:cubicBezTo>
                        <a:pt x="21503" y="9593"/>
                        <a:pt x="18348" y="6120"/>
                        <a:pt x="14499" y="6120"/>
                      </a:cubicBezTo>
                      <a:cubicBezTo>
                        <a:pt x="13804" y="6120"/>
                        <a:pt x="13216" y="6180"/>
                        <a:pt x="12627" y="6415"/>
                      </a:cubicBezTo>
                      <a:lnTo>
                        <a:pt x="12627" y="3826"/>
                      </a:lnTo>
                      <a:cubicBezTo>
                        <a:pt x="12627" y="2765"/>
                        <a:pt x="11879" y="1706"/>
                        <a:pt x="10596" y="999"/>
                      </a:cubicBezTo>
                      <a:cubicBezTo>
                        <a:pt x="9473" y="293"/>
                        <a:pt x="7923" y="0"/>
                        <a:pt x="6318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2438400">
                    <a:lnSpc>
                      <a:spcPct val="100000"/>
                    </a:lnSpc>
                    <a:defRPr sz="3600" b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 dirty="0"/>
                </a:p>
              </p:txBody>
            </p:sp>
            <p:sp>
              <p:nvSpPr>
                <p:cNvPr id="4" name="Google Shape;7157;p66">
                  <a:extLst>
                    <a:ext uri="{FF2B5EF4-FFF2-40B4-BE49-F238E27FC236}">
                      <a16:creationId xmlns:a16="http://schemas.microsoft.com/office/drawing/2014/main" id="{9F37D0A1-E2B0-FF74-AA95-95F7633820F9}"/>
                    </a:ext>
                  </a:extLst>
                </p:cNvPr>
                <p:cNvSpPr/>
                <p:nvPr/>
              </p:nvSpPr>
              <p:spPr>
                <a:xfrm>
                  <a:off x="532195" y="328258"/>
                  <a:ext cx="182661" cy="4300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35" y="0"/>
                      </a:moveTo>
                      <a:cubicBezTo>
                        <a:pt x="8748" y="0"/>
                        <a:pt x="7107" y="697"/>
                        <a:pt x="7107" y="1511"/>
                      </a:cubicBezTo>
                      <a:lnTo>
                        <a:pt x="7107" y="2558"/>
                      </a:lnTo>
                      <a:cubicBezTo>
                        <a:pt x="3011" y="3137"/>
                        <a:pt x="0" y="4880"/>
                        <a:pt x="0" y="6970"/>
                      </a:cubicBezTo>
                      <a:cubicBezTo>
                        <a:pt x="0" y="9407"/>
                        <a:pt x="4652" y="10800"/>
                        <a:pt x="8479" y="11961"/>
                      </a:cubicBezTo>
                      <a:cubicBezTo>
                        <a:pt x="11212" y="12890"/>
                        <a:pt x="14215" y="13705"/>
                        <a:pt x="14215" y="14633"/>
                      </a:cubicBezTo>
                      <a:cubicBezTo>
                        <a:pt x="14493" y="15680"/>
                        <a:pt x="12852" y="16259"/>
                        <a:pt x="10935" y="16259"/>
                      </a:cubicBezTo>
                      <a:cubicBezTo>
                        <a:pt x="8748" y="16259"/>
                        <a:pt x="7107" y="15448"/>
                        <a:pt x="7107" y="14633"/>
                      </a:cubicBezTo>
                      <a:cubicBezTo>
                        <a:pt x="7107" y="13705"/>
                        <a:pt x="5467" y="13008"/>
                        <a:pt x="3558" y="13008"/>
                      </a:cubicBezTo>
                      <a:cubicBezTo>
                        <a:pt x="1640" y="13008"/>
                        <a:pt x="0" y="13705"/>
                        <a:pt x="0" y="14633"/>
                      </a:cubicBezTo>
                      <a:cubicBezTo>
                        <a:pt x="0" y="16609"/>
                        <a:pt x="3011" y="18235"/>
                        <a:pt x="7107" y="18931"/>
                      </a:cubicBezTo>
                      <a:lnTo>
                        <a:pt x="7107" y="19974"/>
                      </a:lnTo>
                      <a:cubicBezTo>
                        <a:pt x="7107" y="20903"/>
                        <a:pt x="8748" y="21600"/>
                        <a:pt x="10935" y="21600"/>
                      </a:cubicBezTo>
                      <a:cubicBezTo>
                        <a:pt x="12852" y="21600"/>
                        <a:pt x="14215" y="20903"/>
                        <a:pt x="14215" y="19974"/>
                      </a:cubicBezTo>
                      <a:lnTo>
                        <a:pt x="14215" y="18931"/>
                      </a:lnTo>
                      <a:cubicBezTo>
                        <a:pt x="18320" y="18349"/>
                        <a:pt x="21322" y="16609"/>
                        <a:pt x="21322" y="14633"/>
                      </a:cubicBezTo>
                      <a:cubicBezTo>
                        <a:pt x="21322" y="12193"/>
                        <a:pt x="16679" y="10686"/>
                        <a:pt x="12852" y="9525"/>
                      </a:cubicBezTo>
                      <a:cubicBezTo>
                        <a:pt x="10119" y="8710"/>
                        <a:pt x="7107" y="7781"/>
                        <a:pt x="7107" y="6970"/>
                      </a:cubicBezTo>
                      <a:cubicBezTo>
                        <a:pt x="7107" y="6041"/>
                        <a:pt x="8748" y="5345"/>
                        <a:pt x="10935" y="5345"/>
                      </a:cubicBezTo>
                      <a:cubicBezTo>
                        <a:pt x="12852" y="5345"/>
                        <a:pt x="14215" y="6041"/>
                        <a:pt x="14215" y="6970"/>
                      </a:cubicBezTo>
                      <a:cubicBezTo>
                        <a:pt x="14215" y="7781"/>
                        <a:pt x="16133" y="8478"/>
                        <a:pt x="17773" y="8478"/>
                      </a:cubicBezTo>
                      <a:cubicBezTo>
                        <a:pt x="19682" y="8478"/>
                        <a:pt x="21600" y="7781"/>
                        <a:pt x="21600" y="6970"/>
                      </a:cubicBezTo>
                      <a:cubicBezTo>
                        <a:pt x="21600" y="4880"/>
                        <a:pt x="18320" y="3255"/>
                        <a:pt x="14215" y="2558"/>
                      </a:cubicBezTo>
                      <a:lnTo>
                        <a:pt x="14215" y="1511"/>
                      </a:lnTo>
                      <a:cubicBezTo>
                        <a:pt x="14215" y="697"/>
                        <a:pt x="12575" y="0"/>
                        <a:pt x="10935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defTabSz="2438400">
                    <a:lnSpc>
                      <a:spcPct val="100000"/>
                    </a:lnSpc>
                    <a:defRPr sz="3600" b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818128-B5DC-A712-7A49-2D306D603A38}"/>
                </a:ext>
              </a:extLst>
            </p:cNvPr>
            <p:cNvSpPr txBox="1"/>
            <p:nvPr/>
          </p:nvSpPr>
          <p:spPr>
            <a:xfrm>
              <a:off x="2370462" y="371196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ar-SA" sz="1800" dirty="0">
                  <a:solidFill>
                    <a:srgbClr val="09669E"/>
                  </a:solidFill>
                  <a:effectLst/>
                  <a:latin typeface="DIN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$</a:t>
              </a:r>
              <a:endParaRPr lang="en-EG" dirty="0">
                <a:solidFill>
                  <a:srgbClr val="09669E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BF3FCD-CDF4-C738-8166-A812F2DDF9AF}"/>
              </a:ext>
            </a:extLst>
          </p:cNvPr>
          <p:cNvGrpSpPr/>
          <p:nvPr/>
        </p:nvGrpSpPr>
        <p:grpSpPr>
          <a:xfrm>
            <a:off x="4057063" y="1874469"/>
            <a:ext cx="8134937" cy="2535665"/>
            <a:chOff x="4783232" y="2039806"/>
            <a:chExt cx="8134937" cy="253566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A52897D-9F54-7202-6457-339F63287A05}"/>
                </a:ext>
              </a:extLst>
            </p:cNvPr>
            <p:cNvSpPr txBox="1"/>
            <p:nvPr/>
          </p:nvSpPr>
          <p:spPr>
            <a:xfrm>
              <a:off x="4783232" y="2677516"/>
              <a:ext cx="8134937" cy="1897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85800">
                <a:spcAft>
                  <a:spcPts val="800"/>
                </a:spcAft>
              </a:pPr>
              <a:r>
                <a:rPr lang="ar-SA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41</a:t>
              </a:r>
              <a:r>
                <a:rPr lang="en-US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% Technology Development:</a:t>
              </a:r>
            </a:p>
            <a:p>
              <a:pPr marL="685800">
                <a:spcAft>
                  <a:spcPts val="800"/>
                </a:spcAft>
              </a:pPr>
              <a:r>
                <a:rPr lang="en-US" sz="1400" kern="100" dirty="0">
                  <a:solidFill>
                    <a:srgbClr val="09669E"/>
                  </a:solidFill>
                  <a:effectLst/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Enhance platform features, including OCR Tech.</a:t>
              </a:r>
              <a:endParaRPr lang="en-EG" sz="1400" kern="1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685800">
                <a:spcAft>
                  <a:spcPts val="800"/>
                </a:spcAft>
              </a:pPr>
              <a:r>
                <a:rPr lang="en-US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1</a:t>
              </a:r>
              <a:r>
                <a:rPr lang="ar-SA" sz="1400" kern="100" dirty="0">
                  <a:solidFill>
                    <a:srgbClr val="09669E"/>
                  </a:solidFill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% Marketing &amp; Sales:</a:t>
              </a:r>
            </a:p>
            <a:p>
              <a:pPr marL="685800">
                <a:spcAft>
                  <a:spcPts val="800"/>
                </a:spcAft>
              </a:pPr>
              <a:r>
                <a:rPr lang="en-US" sz="1400" kern="100" dirty="0">
                  <a:solidFill>
                    <a:srgbClr val="09669E"/>
                  </a:solidFill>
                  <a:effectLst/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Drive customer acquisition and build brand awareness.</a:t>
              </a:r>
              <a:endParaRPr lang="en-EG" sz="1400" kern="100" dirty="0">
                <a:solidFill>
                  <a:srgbClr val="09669E"/>
                </a:solidFill>
                <a:effectLst/>
                <a:latin typeface="DIN Light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685800">
                <a:spcAft>
                  <a:spcPts val="800"/>
                </a:spcAft>
              </a:pPr>
              <a:r>
                <a:rPr lang="ar-SA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42</a:t>
              </a:r>
              <a:r>
                <a:rPr lang="en-US" sz="1400" kern="100" dirty="0">
                  <a:solidFill>
                    <a:srgbClr val="09669E"/>
                  </a:solidFill>
                  <a:effectLst/>
                  <a:latin typeface="DIN-MEDIUM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% Operations:</a:t>
              </a:r>
            </a:p>
            <a:p>
              <a:pPr marL="685800">
                <a:spcAft>
                  <a:spcPts val="800"/>
                </a:spcAft>
              </a:pPr>
              <a:r>
                <a:rPr lang="en-US" sz="1400" kern="100" dirty="0">
                  <a:solidFill>
                    <a:srgbClr val="09669E"/>
                  </a:solidFill>
                  <a:effectLst/>
                  <a:latin typeface="DIN Light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Strengthen customer support and onboarding processes.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BE7870-6B49-AB98-2EB8-81C682DA11B4}"/>
                </a:ext>
              </a:extLst>
            </p:cNvPr>
            <p:cNvSpPr txBox="1"/>
            <p:nvPr/>
          </p:nvSpPr>
          <p:spPr>
            <a:xfrm>
              <a:off x="5473073" y="2039806"/>
              <a:ext cx="21932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9669E"/>
                  </a:solidFill>
                  <a:effectLst/>
                  <a:latin typeface="DIN" panose="02000503030000020004" pitchFamily="2" charset="0"/>
                  <a:ea typeface="Aptos" panose="020B0004020202020204" pitchFamily="34" charset="0"/>
                  <a:cs typeface="Arial" panose="020B0604020202020204" pitchFamily="34" charset="0"/>
                </a:rPr>
                <a:t>Allocation:</a:t>
              </a:r>
              <a:endParaRPr lang="en-EG" sz="3200" dirty="0">
                <a:solidFill>
                  <a:srgbClr val="09669E"/>
                </a:solidFill>
              </a:endParaRPr>
            </a:p>
          </p:txBody>
        </p:sp>
      </p:grpSp>
      <p:pic>
        <p:nvPicPr>
          <p:cNvPr id="22" name="Graphic 21" descr="Bank with solid fill">
            <a:extLst>
              <a:ext uri="{FF2B5EF4-FFF2-40B4-BE49-F238E27FC236}">
                <a16:creationId xmlns:a16="http://schemas.microsoft.com/office/drawing/2014/main" id="{AD81FA8C-2C20-4F07-FE06-B6A43A7D6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3964" y="152925"/>
            <a:ext cx="1264072" cy="126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57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A5F9DF-5EA9-9289-894D-2C34BD56E086}"/>
              </a:ext>
            </a:extLst>
          </p:cNvPr>
          <p:cNvSpPr/>
          <p:nvPr/>
        </p:nvSpPr>
        <p:spPr>
          <a:xfrm rot="5400000">
            <a:off x="2667000" y="-2667000"/>
            <a:ext cx="6858000" cy="12192001"/>
          </a:xfrm>
          <a:prstGeom prst="rect">
            <a:avLst/>
          </a:prstGeom>
          <a:solidFill>
            <a:srgbClr val="0966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G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E7032F-4FC0-9FB0-8D14-81BC255E8036}"/>
              </a:ext>
            </a:extLst>
          </p:cNvPr>
          <p:cNvSpPr txBox="1"/>
          <p:nvPr/>
        </p:nvSpPr>
        <p:spPr>
          <a:xfrm>
            <a:off x="5188540" y="5678472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+966 554453326</a:t>
            </a:r>
            <a:r>
              <a:rPr lang="en-EG" dirty="0">
                <a:solidFill>
                  <a:schemeClr val="bg1"/>
                </a:solidFill>
                <a:effectLst/>
              </a:rPr>
              <a:t> </a:t>
            </a:r>
            <a:endParaRPr lang="en-EG" sz="3200" dirty="0">
              <a:solidFill>
                <a:schemeClr val="bg1"/>
              </a:solidFill>
              <a:latin typeface="Gelion Regular" pitchFamily="2" charset="77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98CF7D-14AB-94CF-B5EC-40F35EA7AB54}"/>
              </a:ext>
            </a:extLst>
          </p:cNvPr>
          <p:cNvSpPr txBox="1"/>
          <p:nvPr/>
        </p:nvSpPr>
        <p:spPr>
          <a:xfrm>
            <a:off x="4917633" y="5291893"/>
            <a:ext cx="235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 dirty="0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Jazr@jazr.io</a:t>
            </a:r>
            <a:r>
              <a:rPr lang="en-EG" dirty="0">
                <a:solidFill>
                  <a:schemeClr val="bg1"/>
                </a:solidFill>
                <a:effectLst/>
              </a:rPr>
              <a:t> </a:t>
            </a:r>
            <a:endParaRPr lang="en-EG" sz="3200" dirty="0">
              <a:solidFill>
                <a:schemeClr val="bg1"/>
              </a:solidFill>
              <a:latin typeface="Gelion Regular" pitchFamily="2" charset="77"/>
              <a:ea typeface="Gelion Regular" pitchFamily="2" charset="77"/>
              <a:cs typeface="Gelion Regular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821C65-9422-1BA6-70C4-8A1E29C1921A}"/>
              </a:ext>
            </a:extLst>
          </p:cNvPr>
          <p:cNvSpPr txBox="1"/>
          <p:nvPr/>
        </p:nvSpPr>
        <p:spPr>
          <a:xfrm>
            <a:off x="5080338" y="3136613"/>
            <a:ext cx="2031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G" sz="3200" dirty="0">
                <a:solidFill>
                  <a:schemeClr val="bg1"/>
                </a:solidFill>
                <a:effectLst/>
                <a:latin typeface="Gelion Medium" pitchFamily="2" charset="77"/>
                <a:ea typeface="Gelion Medium" pitchFamily="2" charset="77"/>
                <a:cs typeface="Gelion Medium" pitchFamily="2" charset="77"/>
              </a:rPr>
              <a:t>Thank you</a:t>
            </a:r>
            <a:endParaRPr lang="en-EG" sz="3200" dirty="0">
              <a:solidFill>
                <a:schemeClr val="bg1"/>
              </a:solidFill>
              <a:latin typeface="Gelion Medium" pitchFamily="2" charset="77"/>
              <a:ea typeface="Gelion Medium" pitchFamily="2" charset="77"/>
              <a:cs typeface="Gelion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761AD-D524-9CFF-F167-85A161D03585}"/>
              </a:ext>
            </a:extLst>
          </p:cNvPr>
          <p:cNvSpPr txBox="1"/>
          <p:nvPr/>
        </p:nvSpPr>
        <p:spPr>
          <a:xfrm>
            <a:off x="5673449" y="4922561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effectLst/>
                <a:latin typeface="DIN" panose="02000503030000020004" pitchFamily="2" charset="0"/>
                <a:ea typeface="Aptos" panose="020B0004020202020204" pitchFamily="34" charset="0"/>
                <a:cs typeface="Arial" panose="020B0604020202020204" pitchFamily="34" charset="0"/>
              </a:rPr>
              <a:t>jazr.io</a:t>
            </a:r>
            <a:endParaRPr lang="en-EG" sz="3200" dirty="0">
              <a:solidFill>
                <a:schemeClr val="bg1"/>
              </a:solidFill>
              <a:latin typeface="Gelion Regular" pitchFamily="2" charset="77"/>
              <a:ea typeface="Gelion Regular" pitchFamily="2" charset="77"/>
              <a:cs typeface="Gelion Regula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25928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65000"/>
            <a:alpha val="36319"/>
          </a:schemeClr>
        </a:solidFill>
        <a:ln w="12700">
          <a:miter lim="400000"/>
        </a:ln>
      </a:spPr>
      <a:bodyPr lIns="45719" rIns="45719"/>
      <a:lstStyle>
        <a:defPPr algn="l" defTabSz="914400">
          <a:lnSpc>
            <a:spcPct val="100000"/>
          </a:lnSpc>
          <a:defRPr sz="1800" dirty="0">
            <a:noFill/>
            <a:latin typeface="Roboto"/>
            <a:ea typeface="Roboto"/>
            <a:cs typeface="Roboto"/>
            <a:sym typeface="Roboto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EN_Presentation" id="{9C9EE665-3302-9244-9F67-CF221335D40D}" vid="{B74D8DA0-C126-FE42-9855-58895A9810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4722</TotalTime>
  <Words>797</Words>
  <Application>Microsoft Office PowerPoint</Application>
  <PresentationFormat>Widescreen</PresentationFormat>
  <Paragraphs>106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Gelion Regular</vt:lpstr>
      <vt:lpstr>Arial</vt:lpstr>
      <vt:lpstr>Roboto</vt:lpstr>
      <vt:lpstr>DIN Black</vt:lpstr>
      <vt:lpstr>DIN Light</vt:lpstr>
      <vt:lpstr>Gelion Medium</vt:lpstr>
      <vt:lpstr>Calibri Light</vt:lpstr>
      <vt:lpstr>Calibri</vt:lpstr>
      <vt:lpstr>Aptos</vt:lpstr>
      <vt:lpstr>Montserrat</vt:lpstr>
      <vt:lpstr>DIN</vt:lpstr>
      <vt:lpstr>DIN-MEDIUM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mohammed alenezi</cp:lastModifiedBy>
  <cp:revision>21</cp:revision>
  <dcterms:created xsi:type="dcterms:W3CDTF">2025-01-19T00:44:13Z</dcterms:created>
  <dcterms:modified xsi:type="dcterms:W3CDTF">2025-09-21T03:24:05Z</dcterms:modified>
</cp:coreProperties>
</file>