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omfortaa" pitchFamily="2" charset="0"/>
      <p:regular r:id="rId17"/>
      <p:bold r:id="rId18"/>
    </p:embeddedFont>
    <p:embeddedFont>
      <p:font typeface="Roboto" panose="02000000000000000000" pitchFamily="2" charset="0"/>
      <p:regular r:id="rId19"/>
      <p:bold r:id="rId20"/>
      <p:italic r:id="rId21"/>
      <p:boldItalic r:id="rId22"/>
    </p:embeddedFont>
    <p:embeddedFont>
      <p:font typeface="Roboto Medium" panose="02000000000000000000" pitchFamily="2" charset="0"/>
      <p:regular r:id="rId23"/>
      <p:bold r:id="rId24"/>
      <p:italic r:id="rId25"/>
      <p:boldItalic r:id="rId26"/>
    </p:embeddedFont>
    <p:embeddedFont>
      <p:font typeface="Roboto Mono" panose="00000009000000000000" pitchFamily="49"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AA9D7B-2278-43A2-B436-633204A98A92}">
  <a:tblStyle styleId="{8BAA9D7B-2278-43A2-B436-633204A98A9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c6f73a04f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c6f73a0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c6f73a04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c6f73a04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c6f73a04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c6f73a04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d53a065a60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d53a065a60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c6f73a04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c6f73a04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6f73a04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c6f73a04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6f73a04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6f73a04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1198d712e4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1198d712e4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c6f73a04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c6f73a04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d53a065a6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d53a065a6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d53a065a60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d53a065a60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d53a065a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d53a065a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c6f73a04f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c6f73a04f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c6f73a04f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c6f73a04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2.mp4"/><Relationship Id="rId7" Type="http://schemas.openxmlformats.org/officeDocument/2006/relationships/image" Target="../media/image18.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0.xml"/><Relationship Id="rId5" Type="http://schemas.openxmlformats.org/officeDocument/2006/relationships/slideLayout" Target="../slideLayouts/slideLayout7.xml"/><Relationship Id="rId10" Type="http://schemas.openxmlformats.org/officeDocument/2006/relationships/image" Target="../media/image21.png"/><Relationship Id="rId4" Type="http://schemas.openxmlformats.org/officeDocument/2006/relationships/video" Target="../media/media2.mp4"/><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hyperlink" Target="https://www.linkedin.com/in/amirahaljuaid?utm_source=share&amp;utm_campaign=share_via&amp;utm_content=profile&amp;utm_medium=ios_app"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390525" y="904875"/>
            <a:ext cx="8222100" cy="933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إستدامة بالتعاون مع ديم</a:t>
            </a:r>
            <a:endParaRPr/>
          </a:p>
        </p:txBody>
      </p:sp>
      <p:sp>
        <p:nvSpPr>
          <p:cNvPr id="68" name="Google Shape;68;p13"/>
          <p:cNvSpPr txBox="1">
            <a:spLocks noGrp="1"/>
          </p:cNvSpPr>
          <p:nvPr>
            <p:ph type="subTitle" idx="1"/>
          </p:nvPr>
        </p:nvSpPr>
        <p:spPr>
          <a:xfrm>
            <a:off x="1343825" y="1950925"/>
            <a:ext cx="7268700" cy="13212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2300" dirty="0"/>
              <a:t>عرض إستثماري لطلب تمويل بالريال السعودي بقيمة:</a:t>
            </a:r>
            <a:endParaRPr sz="2300" dirty="0"/>
          </a:p>
          <a:p>
            <a:pPr marL="0" lvl="0" indent="0" algn="r" rtl="1">
              <a:spcBef>
                <a:spcPts val="0"/>
              </a:spcBef>
              <a:spcAft>
                <a:spcPts val="0"/>
              </a:spcAft>
              <a:buNone/>
            </a:pPr>
            <a:r>
              <a:rPr lang="en" sz="2300" dirty="0"/>
              <a:t>  </a:t>
            </a:r>
            <a:r>
              <a:rPr lang="en" sz="2300" dirty="0">
                <a:latin typeface="Roboto Mono"/>
                <a:ea typeface="Roboto Mono"/>
                <a:cs typeface="Roboto Mono"/>
                <a:sym typeface="Roboto Mono"/>
              </a:rPr>
              <a:t>4,000,000</a:t>
            </a:r>
            <a:r>
              <a:rPr lang="en" sz="2300" dirty="0"/>
              <a:t> مقابل </a:t>
            </a:r>
            <a:r>
              <a:rPr lang="en" sz="2300" dirty="0">
                <a:latin typeface="Roboto Mono"/>
                <a:ea typeface="Roboto Mono"/>
                <a:cs typeface="Roboto Mono"/>
                <a:sym typeface="Roboto Mono"/>
              </a:rPr>
              <a:t>10%</a:t>
            </a:r>
            <a:endParaRPr sz="2300" dirty="0">
              <a:latin typeface="Roboto Mono"/>
              <a:ea typeface="Roboto Mono"/>
              <a:cs typeface="Roboto Mono"/>
              <a:sym typeface="Roboto Mono"/>
            </a:endParaRPr>
          </a:p>
          <a:p>
            <a:pPr marL="0" lvl="0" indent="0" algn="r" rtl="1">
              <a:spcBef>
                <a:spcPts val="0"/>
              </a:spcBef>
              <a:spcAft>
                <a:spcPts val="0"/>
              </a:spcAft>
              <a:buNone/>
            </a:pPr>
            <a:endParaRPr sz="2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60950" y="432900"/>
            <a:ext cx="8222100" cy="767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en" sz="3600"/>
              <a:t>مقدمة</a:t>
            </a:r>
            <a:endParaRPr sz="3600"/>
          </a:p>
        </p:txBody>
      </p:sp>
      <p:sp>
        <p:nvSpPr>
          <p:cNvPr id="74" name="Google Shape;74;p14"/>
          <p:cNvSpPr txBox="1">
            <a:spLocks noGrp="1"/>
          </p:cNvSpPr>
          <p:nvPr>
            <p:ph type="body" idx="1"/>
          </p:nvPr>
        </p:nvSpPr>
        <p:spPr>
          <a:xfrm>
            <a:off x="583412" y="1904207"/>
            <a:ext cx="8222100" cy="27102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dirty="0">
                <a:solidFill>
                  <a:srgbClr val="666666"/>
                </a:solidFill>
              </a:rPr>
              <a:t>إستدامة هو مشروع تجاري يهتم بالمنتجات الصحية النسائية ونعمل على توزيع وترويج منتج مستورد ذو جودة</a:t>
            </a:r>
            <a:r>
              <a:rPr lang="ar-SA" dirty="0">
                <a:solidFill>
                  <a:srgbClr val="666666"/>
                </a:solidFill>
              </a:rPr>
              <a:t> عالية</a:t>
            </a:r>
            <a:r>
              <a:rPr lang="en" dirty="0">
                <a:solidFill>
                  <a:srgbClr val="666666"/>
                </a:solidFill>
              </a:rPr>
              <a:t> للسوق السعودي</a:t>
            </a:r>
            <a:r>
              <a:rPr lang="ar-SA" dirty="0">
                <a:solidFill>
                  <a:srgbClr val="666666"/>
                </a:solidFill>
              </a:rPr>
              <a:t> </a:t>
            </a:r>
            <a:r>
              <a:rPr lang="en" dirty="0">
                <a:solidFill>
                  <a:srgbClr val="666666"/>
                </a:solidFill>
              </a:rPr>
              <a:t>من سعر الجملة نبيعه تقريبا بنفس سعر الشراء المباشر من الموقع الإلكتروني لنفس المنتج</a:t>
            </a:r>
            <a:r>
              <a:rPr lang="ar-SA" dirty="0">
                <a:solidFill>
                  <a:srgbClr val="666666"/>
                </a:solidFill>
              </a:rPr>
              <a:t> (ديم)</a:t>
            </a:r>
            <a:r>
              <a:rPr lang="en" dirty="0">
                <a:solidFill>
                  <a:srgbClr val="666666"/>
                </a:solidFill>
              </a:rPr>
              <a:t> </a:t>
            </a:r>
            <a:r>
              <a:rPr lang="ar-SA" dirty="0">
                <a:solidFill>
                  <a:srgbClr val="666666"/>
                </a:solidFill>
              </a:rPr>
              <a:t>و</a:t>
            </a:r>
            <a:r>
              <a:rPr lang="en" dirty="0">
                <a:solidFill>
                  <a:srgbClr val="666666"/>
                </a:solidFill>
              </a:rPr>
              <a:t>أيضا سعر المنتجات المشابهة في السوق</a:t>
            </a:r>
            <a:r>
              <a:rPr lang="ar-SA" dirty="0">
                <a:solidFill>
                  <a:srgbClr val="666666"/>
                </a:solidFill>
              </a:rPr>
              <a:t>, </a:t>
            </a:r>
            <a:r>
              <a:rPr lang="en" dirty="0">
                <a:solidFill>
                  <a:srgbClr val="666666"/>
                </a:solidFill>
              </a:rPr>
              <a:t>في المقابل نتحمل تكلفة الشحن والجمارك والضريبة والتخزين والتوزيع والتوصيل لجميع مناطق المملكة.</a:t>
            </a:r>
            <a:endParaRPr dirty="0">
              <a:solidFill>
                <a:srgbClr val="666666"/>
              </a:solidFill>
            </a:endParaRPr>
          </a:p>
          <a:p>
            <a:pPr marL="0" lvl="0" indent="0" algn="r" rtl="1">
              <a:spcBef>
                <a:spcPts val="1600"/>
              </a:spcBef>
              <a:spcAft>
                <a:spcPts val="16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658000" y="1551730"/>
            <a:ext cx="8168400" cy="3275400"/>
          </a:xfrm>
          <a:prstGeom prst="rect">
            <a:avLst/>
          </a:prstGeom>
        </p:spPr>
        <p:txBody>
          <a:bodyPr spcFirstLastPara="1" wrap="square" lIns="91425" tIns="91425" rIns="91425" bIns="91425" anchor="t" anchorCtr="0">
            <a:noAutofit/>
          </a:bodyPr>
          <a:lstStyle/>
          <a:p>
            <a:pPr marL="457200" lvl="0" indent="-330200" algn="r" rtl="1">
              <a:spcBef>
                <a:spcPts val="0"/>
              </a:spcBef>
              <a:spcAft>
                <a:spcPts val="0"/>
              </a:spcAft>
              <a:buClr>
                <a:srgbClr val="666666"/>
              </a:buClr>
              <a:buSzPts val="1600"/>
              <a:buChar char="●"/>
            </a:pPr>
            <a:r>
              <a:rPr lang="en" sz="1800" dirty="0">
                <a:solidFill>
                  <a:srgbClr val="666666"/>
                </a:solidFill>
              </a:rPr>
              <a:t>بالرغم من ربحية القطاع بشكل عام إلا أنه مهمل من ناحية الإستثمار والتطوير والسلع الموجودة في السوق</a:t>
            </a:r>
            <a:r>
              <a:rPr lang="ar-SA" sz="1800" dirty="0">
                <a:solidFill>
                  <a:srgbClr val="666666"/>
                </a:solidFill>
              </a:rPr>
              <a:t> </a:t>
            </a:r>
            <a:r>
              <a:rPr lang="en" sz="1800" dirty="0">
                <a:solidFill>
                  <a:srgbClr val="666666"/>
                </a:solidFill>
              </a:rPr>
              <a:t>عمرها التجاري طويل لكن جودتها حسب المعايير الصحية رديئة وتنوع المنتجات محدود جداً.</a:t>
            </a:r>
            <a:endParaRPr sz="1800" dirty="0">
              <a:solidFill>
                <a:srgbClr val="666666"/>
              </a:solidFill>
            </a:endParaRPr>
          </a:p>
          <a:p>
            <a:pPr marL="457200" lvl="0" indent="0" algn="r" rtl="1">
              <a:spcBef>
                <a:spcPts val="0"/>
              </a:spcBef>
              <a:spcAft>
                <a:spcPts val="0"/>
              </a:spcAft>
              <a:buNone/>
            </a:pPr>
            <a:endParaRPr sz="1800" dirty="0">
              <a:solidFill>
                <a:srgbClr val="666666"/>
              </a:solidFill>
            </a:endParaRPr>
          </a:p>
          <a:p>
            <a:pPr marL="457200" lvl="0" indent="-323850" algn="r" rtl="1">
              <a:spcBef>
                <a:spcPts val="0"/>
              </a:spcBef>
              <a:spcAft>
                <a:spcPts val="0"/>
              </a:spcAft>
              <a:buClr>
                <a:srgbClr val="666666"/>
              </a:buClr>
              <a:buSzPts val="1500"/>
              <a:buChar char="●"/>
            </a:pPr>
            <a:r>
              <a:rPr lang="en" sz="1800" dirty="0">
                <a:solidFill>
                  <a:srgbClr val="666666"/>
                </a:solidFill>
              </a:rPr>
              <a:t>زمن العائد على الإستثمار قصير غالبا من سنة إلى سنتين.</a:t>
            </a:r>
            <a:endParaRPr sz="1800" dirty="0">
              <a:solidFill>
                <a:srgbClr val="666666"/>
              </a:solidFill>
            </a:endParaRPr>
          </a:p>
          <a:p>
            <a:pPr marL="457200" lvl="0" indent="0" algn="r" rtl="1">
              <a:spcBef>
                <a:spcPts val="0"/>
              </a:spcBef>
              <a:spcAft>
                <a:spcPts val="0"/>
              </a:spcAft>
              <a:buNone/>
            </a:pPr>
            <a:endParaRPr sz="1800" dirty="0">
              <a:solidFill>
                <a:srgbClr val="666666"/>
              </a:solidFill>
            </a:endParaRPr>
          </a:p>
          <a:p>
            <a:pPr marL="457200" lvl="0" indent="-330200" algn="r" rtl="1">
              <a:spcBef>
                <a:spcPts val="0"/>
              </a:spcBef>
              <a:spcAft>
                <a:spcPts val="0"/>
              </a:spcAft>
              <a:buClr>
                <a:srgbClr val="666666"/>
              </a:buClr>
              <a:buSzPts val="1600"/>
              <a:buChar char="●"/>
            </a:pPr>
            <a:r>
              <a:rPr lang="en" sz="1800" dirty="0">
                <a:solidFill>
                  <a:srgbClr val="666666"/>
                </a:solidFill>
              </a:rPr>
              <a:t>طرح خيار جديد في السوق المحلي ذو جودة عالية يسمح للمستهلكين تجربة مختلفة.</a:t>
            </a:r>
            <a:endParaRPr sz="1800" dirty="0">
              <a:solidFill>
                <a:srgbClr val="666666"/>
              </a:solidFill>
            </a:endParaRPr>
          </a:p>
          <a:p>
            <a:pPr marL="457200" lvl="0" indent="0" algn="r" rtl="1">
              <a:spcBef>
                <a:spcPts val="0"/>
              </a:spcBef>
              <a:spcAft>
                <a:spcPts val="0"/>
              </a:spcAft>
              <a:buNone/>
            </a:pPr>
            <a:endParaRPr sz="1800" dirty="0">
              <a:solidFill>
                <a:srgbClr val="666666"/>
              </a:solidFill>
            </a:endParaRPr>
          </a:p>
          <a:p>
            <a:pPr marL="457200" lvl="0" indent="-330200" algn="r" rtl="1">
              <a:spcBef>
                <a:spcPts val="0"/>
              </a:spcBef>
              <a:spcAft>
                <a:spcPts val="0"/>
              </a:spcAft>
              <a:buClr>
                <a:srgbClr val="666666"/>
              </a:buClr>
              <a:buSzPts val="1600"/>
              <a:buChar char="●"/>
            </a:pPr>
            <a:r>
              <a:rPr lang="en" sz="1800" dirty="0">
                <a:solidFill>
                  <a:srgbClr val="666666"/>
                </a:solidFill>
              </a:rPr>
              <a:t>نطمح أن نستحوذ على حصة في السوق السعودي بما أن منافسينا قدامى والأفكار الجديدة جذابة للمستهلك.</a:t>
            </a:r>
            <a:endParaRPr sz="1800" dirty="0">
              <a:solidFill>
                <a:srgbClr val="666666"/>
              </a:solidFill>
            </a:endParaRPr>
          </a:p>
        </p:txBody>
      </p:sp>
      <p:sp>
        <p:nvSpPr>
          <p:cNvPr id="80" name="Google Shape;80;p15"/>
          <p:cNvSpPr txBox="1">
            <a:spLocks noGrp="1"/>
          </p:cNvSpPr>
          <p:nvPr>
            <p:ph type="title"/>
          </p:nvPr>
        </p:nvSpPr>
        <p:spPr>
          <a:xfrm>
            <a:off x="460950" y="458330"/>
            <a:ext cx="8222100" cy="10128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solidFill>
                  <a:srgbClr val="02582F"/>
                </a:solidFill>
              </a:rPr>
              <a:t>سبب إختيار المنتجات الصحية النسائية؟</a:t>
            </a:r>
            <a:endParaRPr dirty="0">
              <a:solidFill>
                <a:srgbClr val="02582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3225875" y="353625"/>
            <a:ext cx="8222100" cy="767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 sz="4000"/>
              <a:t>ديم</a:t>
            </a:r>
            <a:endParaRPr sz="4000"/>
          </a:p>
        </p:txBody>
      </p:sp>
      <p:sp>
        <p:nvSpPr>
          <p:cNvPr id="86" name="Google Shape;86;p16"/>
          <p:cNvSpPr txBox="1">
            <a:spLocks noGrp="1"/>
          </p:cNvSpPr>
          <p:nvPr>
            <p:ph type="body" idx="1"/>
          </p:nvPr>
        </p:nvSpPr>
        <p:spPr>
          <a:xfrm>
            <a:off x="471900" y="1842875"/>
            <a:ext cx="3999900" cy="27102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a:t>الشركة لديها أكثر من ألفين مراجعة للمنتج وأغلبها تذكر بأن جودة المنتج ممتازة والشركة حاصلة على جوائز محلية تشيد بعملهم في الإبتكار والإستدامة.</a:t>
            </a:r>
            <a:endParaRPr/>
          </a:p>
          <a:p>
            <a:pPr marL="0" lvl="0" indent="0" algn="r" rtl="1">
              <a:spcBef>
                <a:spcPts val="1600"/>
              </a:spcBef>
              <a:spcAft>
                <a:spcPts val="0"/>
              </a:spcAft>
              <a:buNone/>
            </a:pPr>
            <a:r>
              <a:rPr lang="en"/>
              <a:t>لدينا اتفاقية غير ملزمة للشراء بسعر الجملة ونرغب بتعزيز الإتفاقية بشراء حصة من الشركة.</a:t>
            </a:r>
            <a:endParaRPr/>
          </a:p>
          <a:p>
            <a:pPr marL="0" lvl="0" indent="0" algn="r" rtl="1">
              <a:spcBef>
                <a:spcPts val="1600"/>
              </a:spcBef>
              <a:spcAft>
                <a:spcPts val="1600"/>
              </a:spcAft>
              <a:buNone/>
            </a:pPr>
            <a:r>
              <a:rPr lang="en"/>
              <a:t>منافسين السوق الحديثة والتقليدية:</a:t>
            </a:r>
            <a:endParaRPr/>
          </a:p>
        </p:txBody>
      </p:sp>
      <p:sp>
        <p:nvSpPr>
          <p:cNvPr id="87" name="Google Shape;87;p16"/>
          <p:cNvSpPr txBox="1">
            <a:spLocks noGrp="1"/>
          </p:cNvSpPr>
          <p:nvPr>
            <p:ph type="body" idx="2"/>
          </p:nvPr>
        </p:nvSpPr>
        <p:spPr>
          <a:xfrm>
            <a:off x="4694250" y="1842875"/>
            <a:ext cx="3999900" cy="27102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dirty="0"/>
              <a:t>شركة ربحية بريطانية صغيرة  تبتكر منتجات صحية نسائية  مستدامة وفق معايير عالية تشمل الأداء</a:t>
            </a:r>
            <a:r>
              <a:rPr lang="ar-SA" dirty="0"/>
              <a:t>,</a:t>
            </a:r>
            <a:r>
              <a:rPr lang="en" dirty="0"/>
              <a:t> المسؤولية والشفافية حسب شهادة مؤسسة بي.</a:t>
            </a:r>
            <a:endParaRPr dirty="0"/>
          </a:p>
          <a:p>
            <a:pPr marL="0" lvl="0" indent="0" algn="r" rtl="1">
              <a:spcBef>
                <a:spcPts val="1600"/>
              </a:spcBef>
              <a:spcAft>
                <a:spcPts val="0"/>
              </a:spcAft>
              <a:buNone/>
            </a:pPr>
            <a:r>
              <a:rPr lang="en" dirty="0"/>
              <a:t>لديها مجموعة من المنتجات عالية الجودة ولكننا نركز ونهتم ببعضها فقط</a:t>
            </a:r>
            <a:r>
              <a:rPr lang="ar-SA" dirty="0"/>
              <a:t>, </a:t>
            </a:r>
            <a:r>
              <a:rPr lang="en" dirty="0"/>
              <a:t>لأننا نظن أنها ستلقى قبول ورواج في السوق منها:</a:t>
            </a:r>
            <a:endParaRPr dirty="0"/>
          </a:p>
          <a:p>
            <a:pPr marL="285750" indent="-285750" algn="r" rtl="1">
              <a:spcBef>
                <a:spcPts val="1600"/>
              </a:spcBef>
              <a:buFont typeface="Arial" panose="020B0604020202020204" pitchFamily="34" charset="0"/>
              <a:buChar char="•"/>
            </a:pPr>
            <a:r>
              <a:rPr lang="en" dirty="0"/>
              <a:t>الفوط القماشية قابلة للغسل وإعادة الإستخدام.</a:t>
            </a:r>
            <a:endParaRPr dirty="0"/>
          </a:p>
          <a:p>
            <a:pPr marL="285750" indent="-285750" algn="r" rtl="1">
              <a:buFont typeface="Arial" panose="020B0604020202020204" pitchFamily="34" charset="0"/>
              <a:buChar char="•"/>
            </a:pPr>
            <a:r>
              <a:rPr lang="en" dirty="0"/>
              <a:t>س</a:t>
            </a:r>
            <a:r>
              <a:rPr lang="ar-SA" dirty="0"/>
              <a:t>ُ</a:t>
            </a:r>
            <a:r>
              <a:rPr lang="en" dirty="0"/>
              <a:t>دادات القطن العضوي.</a:t>
            </a:r>
            <a:endParaRPr dirty="0"/>
          </a:p>
          <a:p>
            <a:pPr marL="285750" indent="-285750" algn="r" rtl="1">
              <a:buFont typeface="Arial" panose="020B0604020202020204" pitchFamily="34" charset="0"/>
              <a:buChar char="•"/>
            </a:pPr>
            <a:r>
              <a:rPr lang="en" dirty="0"/>
              <a:t>كلوتات داخلية قابلة للغسل وإعادة الإستخدام.</a:t>
            </a:r>
            <a:endParaRPr dirty="0"/>
          </a:p>
          <a:p>
            <a:pPr marL="0" lvl="0" indent="0" algn="r" rtl="1">
              <a:spcBef>
                <a:spcPts val="0"/>
              </a:spcBef>
              <a:spcAft>
                <a:spcPts val="0"/>
              </a:spcAft>
              <a:buNone/>
            </a:pPr>
            <a:endParaRPr dirty="0"/>
          </a:p>
          <a:p>
            <a:pPr marL="0" lvl="0" indent="0" algn="r" rtl="1">
              <a:spcBef>
                <a:spcPts val="0"/>
              </a:spcBef>
              <a:spcAft>
                <a:spcPts val="0"/>
              </a:spcAft>
              <a:buNone/>
            </a:pPr>
            <a:endParaRPr dirty="0"/>
          </a:p>
        </p:txBody>
      </p:sp>
      <p:pic>
        <p:nvPicPr>
          <p:cNvPr id="88" name="Google Shape;88;p16"/>
          <p:cNvPicPr preferRelativeResize="0"/>
          <p:nvPr/>
        </p:nvPicPr>
        <p:blipFill>
          <a:blip r:embed="rId3">
            <a:alphaModFix/>
          </a:blip>
          <a:stretch>
            <a:fillRect/>
          </a:stretch>
        </p:blipFill>
        <p:spPr>
          <a:xfrm>
            <a:off x="1101800" y="438925"/>
            <a:ext cx="2670049" cy="462789"/>
          </a:xfrm>
          <a:prstGeom prst="rect">
            <a:avLst/>
          </a:prstGeom>
          <a:noFill/>
          <a:ln>
            <a:noFill/>
          </a:ln>
        </p:spPr>
      </p:pic>
      <p:pic>
        <p:nvPicPr>
          <p:cNvPr id="89" name="Google Shape;89;p16"/>
          <p:cNvPicPr preferRelativeResize="0"/>
          <p:nvPr/>
        </p:nvPicPr>
        <p:blipFill>
          <a:blip r:embed="rId4">
            <a:alphaModFix/>
          </a:blip>
          <a:stretch>
            <a:fillRect/>
          </a:stretch>
        </p:blipFill>
        <p:spPr>
          <a:xfrm>
            <a:off x="3386138" y="3824288"/>
            <a:ext cx="1000125" cy="1000125"/>
          </a:xfrm>
          <a:prstGeom prst="rect">
            <a:avLst/>
          </a:prstGeom>
          <a:noFill/>
          <a:ln>
            <a:noFill/>
          </a:ln>
        </p:spPr>
      </p:pic>
      <p:sp>
        <p:nvSpPr>
          <p:cNvPr id="90" name="Google Shape;90;p16"/>
          <p:cNvSpPr txBox="1"/>
          <p:nvPr/>
        </p:nvSpPr>
        <p:spPr>
          <a:xfrm>
            <a:off x="3077300" y="4588575"/>
            <a:ext cx="1301100" cy="223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
                <a:solidFill>
                  <a:schemeClr val="lt2"/>
                </a:solidFill>
                <a:latin typeface="Roboto"/>
                <a:ea typeface="Roboto"/>
                <a:cs typeface="Roboto"/>
                <a:sym typeface="Roboto"/>
              </a:rPr>
              <a:t>منتج سعودي</a:t>
            </a:r>
            <a:endParaRPr>
              <a:solidFill>
                <a:schemeClr val="lt2"/>
              </a:solidFill>
              <a:latin typeface="Roboto"/>
              <a:ea typeface="Roboto"/>
              <a:cs typeface="Roboto"/>
              <a:sym typeface="Roboto"/>
            </a:endParaRPr>
          </a:p>
        </p:txBody>
      </p:sp>
      <p:sp>
        <p:nvSpPr>
          <p:cNvPr id="91" name="Google Shape;91;p16"/>
          <p:cNvSpPr txBox="1"/>
          <p:nvPr/>
        </p:nvSpPr>
        <p:spPr>
          <a:xfrm>
            <a:off x="1858100" y="4588575"/>
            <a:ext cx="1301100" cy="223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
                <a:solidFill>
                  <a:schemeClr val="lt2"/>
                </a:solidFill>
                <a:latin typeface="Roboto"/>
                <a:ea typeface="Roboto"/>
                <a:cs typeface="Roboto"/>
                <a:sym typeface="Roboto"/>
              </a:rPr>
              <a:t>منتج كوري</a:t>
            </a:r>
            <a:endParaRPr>
              <a:solidFill>
                <a:schemeClr val="lt2"/>
              </a:solidFill>
              <a:latin typeface="Roboto"/>
              <a:ea typeface="Roboto"/>
              <a:cs typeface="Roboto"/>
              <a:sym typeface="Roboto"/>
            </a:endParaRPr>
          </a:p>
        </p:txBody>
      </p:sp>
      <p:sp>
        <p:nvSpPr>
          <p:cNvPr id="92" name="Google Shape;92;p16"/>
          <p:cNvSpPr txBox="1"/>
          <p:nvPr/>
        </p:nvSpPr>
        <p:spPr>
          <a:xfrm>
            <a:off x="791300" y="4588575"/>
            <a:ext cx="1301100" cy="223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
                <a:solidFill>
                  <a:schemeClr val="lt2"/>
                </a:solidFill>
                <a:latin typeface="Roboto"/>
                <a:ea typeface="Roboto"/>
                <a:cs typeface="Roboto"/>
                <a:sym typeface="Roboto"/>
              </a:rPr>
              <a:t>منتج سعودي</a:t>
            </a:r>
            <a:endParaRPr>
              <a:solidFill>
                <a:schemeClr val="lt2"/>
              </a:solidFill>
              <a:latin typeface="Roboto"/>
              <a:ea typeface="Roboto"/>
              <a:cs typeface="Roboto"/>
              <a:sym typeface="Roboto"/>
            </a:endParaRPr>
          </a:p>
        </p:txBody>
      </p:sp>
      <p:sp>
        <p:nvSpPr>
          <p:cNvPr id="93" name="Google Shape;93;p16"/>
          <p:cNvSpPr txBox="1"/>
          <p:nvPr/>
        </p:nvSpPr>
        <p:spPr>
          <a:xfrm>
            <a:off x="-199300" y="4588575"/>
            <a:ext cx="1301100" cy="223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
                <a:solidFill>
                  <a:schemeClr val="lt2"/>
                </a:solidFill>
                <a:latin typeface="Roboto"/>
                <a:ea typeface="Roboto"/>
                <a:cs typeface="Roboto"/>
                <a:sym typeface="Roboto"/>
              </a:rPr>
              <a:t>منتجات أمريكية</a:t>
            </a:r>
            <a:endParaRPr>
              <a:solidFill>
                <a:schemeClr val="lt2"/>
              </a:solidFill>
              <a:latin typeface="Roboto"/>
              <a:ea typeface="Roboto"/>
              <a:cs typeface="Roboto"/>
              <a:sym typeface="Roboto"/>
            </a:endParaRPr>
          </a:p>
        </p:txBody>
      </p:sp>
      <p:pic>
        <p:nvPicPr>
          <p:cNvPr id="94" name="Google Shape;94;p16"/>
          <p:cNvPicPr preferRelativeResize="0"/>
          <p:nvPr/>
        </p:nvPicPr>
        <p:blipFill rotWithShape="1">
          <a:blip r:embed="rId5">
            <a:alphaModFix/>
          </a:blip>
          <a:srcRect l="89" r="79"/>
          <a:stretch/>
        </p:blipFill>
        <p:spPr>
          <a:xfrm>
            <a:off x="2189763" y="4109233"/>
            <a:ext cx="1137612" cy="595342"/>
          </a:xfrm>
          <a:prstGeom prst="rect">
            <a:avLst/>
          </a:prstGeom>
          <a:noFill/>
          <a:ln>
            <a:noFill/>
          </a:ln>
        </p:spPr>
      </p:pic>
      <p:pic>
        <p:nvPicPr>
          <p:cNvPr id="95" name="Google Shape;95;p16"/>
          <p:cNvPicPr preferRelativeResize="0"/>
          <p:nvPr/>
        </p:nvPicPr>
        <p:blipFill>
          <a:blip r:embed="rId6">
            <a:alphaModFix/>
          </a:blip>
          <a:stretch>
            <a:fillRect/>
          </a:stretch>
        </p:blipFill>
        <p:spPr>
          <a:xfrm>
            <a:off x="142100" y="4225251"/>
            <a:ext cx="840248" cy="363324"/>
          </a:xfrm>
          <a:prstGeom prst="rect">
            <a:avLst/>
          </a:prstGeom>
          <a:noFill/>
          <a:ln>
            <a:noFill/>
          </a:ln>
        </p:spPr>
      </p:pic>
      <p:pic>
        <p:nvPicPr>
          <p:cNvPr id="96" name="Google Shape;96;p16"/>
          <p:cNvPicPr preferRelativeResize="0"/>
          <p:nvPr/>
        </p:nvPicPr>
        <p:blipFill>
          <a:blip r:embed="rId7">
            <a:alphaModFix/>
          </a:blip>
          <a:stretch>
            <a:fillRect/>
          </a:stretch>
        </p:blipFill>
        <p:spPr>
          <a:xfrm>
            <a:off x="1234764" y="4167137"/>
            <a:ext cx="917924" cy="479552"/>
          </a:xfrm>
          <a:prstGeom prst="rect">
            <a:avLst/>
          </a:prstGeom>
          <a:noFill/>
          <a:ln>
            <a:noFill/>
          </a:ln>
        </p:spPr>
      </p:pic>
      <p:pic>
        <p:nvPicPr>
          <p:cNvPr id="97" name="Google Shape;97;p16"/>
          <p:cNvPicPr preferRelativeResize="0"/>
          <p:nvPr/>
        </p:nvPicPr>
        <p:blipFill>
          <a:blip r:embed="rId8">
            <a:alphaModFix/>
          </a:blip>
          <a:stretch>
            <a:fillRect/>
          </a:stretch>
        </p:blipFill>
        <p:spPr>
          <a:xfrm>
            <a:off x="1193675" y="3767813"/>
            <a:ext cx="1000125" cy="333375"/>
          </a:xfrm>
          <a:prstGeom prst="rect">
            <a:avLst/>
          </a:prstGeom>
          <a:noFill/>
          <a:ln>
            <a:noFill/>
          </a:ln>
        </p:spPr>
      </p:pic>
      <p:pic>
        <p:nvPicPr>
          <p:cNvPr id="98" name="Google Shape;98;p16"/>
          <p:cNvPicPr preferRelativeResize="0"/>
          <p:nvPr/>
        </p:nvPicPr>
        <p:blipFill>
          <a:blip r:embed="rId9">
            <a:alphaModFix/>
          </a:blip>
          <a:stretch>
            <a:fillRect/>
          </a:stretch>
        </p:blipFill>
        <p:spPr>
          <a:xfrm>
            <a:off x="258400" y="3607375"/>
            <a:ext cx="554750" cy="554750"/>
          </a:xfrm>
          <a:prstGeom prst="rect">
            <a:avLst/>
          </a:prstGeom>
          <a:noFill/>
          <a:ln>
            <a:noFill/>
          </a:ln>
        </p:spPr>
      </p:pic>
      <p:sp>
        <p:nvSpPr>
          <p:cNvPr id="99" name="Google Shape;99;p16"/>
          <p:cNvSpPr txBox="1"/>
          <p:nvPr/>
        </p:nvSpPr>
        <p:spPr>
          <a:xfrm>
            <a:off x="1101800" y="978255"/>
            <a:ext cx="25974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chemeClr val="lt1"/>
                </a:solidFill>
                <a:latin typeface="Comfortaa"/>
                <a:ea typeface="Comfortaa"/>
                <a:cs typeface="Comfortaa"/>
                <a:sym typeface="Comfortaa"/>
              </a:rPr>
              <a:t>BLEED RED. THINK GREEN.</a:t>
            </a:r>
            <a:endParaRPr sz="1300">
              <a:solidFill>
                <a:schemeClr val="lt1"/>
              </a:solidFill>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226075" y="183975"/>
            <a:ext cx="2808000" cy="5376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a:t>الأرقام</a:t>
            </a:r>
            <a:endParaRPr/>
          </a:p>
        </p:txBody>
      </p:sp>
      <p:sp>
        <p:nvSpPr>
          <p:cNvPr id="105" name="Google Shape;105;p17"/>
          <p:cNvSpPr txBox="1">
            <a:spLocks noGrp="1"/>
          </p:cNvSpPr>
          <p:nvPr>
            <p:ph type="body" idx="1"/>
          </p:nvPr>
        </p:nvSpPr>
        <p:spPr>
          <a:xfrm>
            <a:off x="226075" y="849000"/>
            <a:ext cx="2808000" cy="3973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1400" dirty="0"/>
              <a:t>النطاق السعري للمنتجات يتراوح ما بين: </a:t>
            </a:r>
            <a:endParaRPr sz="1400" dirty="0"/>
          </a:p>
          <a:p>
            <a:pPr marL="0" lvl="0" indent="0" algn="r" rtl="1">
              <a:spcBef>
                <a:spcPts val="0"/>
              </a:spcBef>
              <a:spcAft>
                <a:spcPts val="0"/>
              </a:spcAft>
              <a:buNone/>
            </a:pPr>
            <a:r>
              <a:rPr lang="en" sz="1400" b="1" dirty="0"/>
              <a:t>160 - 52 </a:t>
            </a:r>
            <a:r>
              <a:rPr lang="en" sz="1400" dirty="0"/>
              <a:t>ريال سعودي للوحدة</a:t>
            </a:r>
            <a:endParaRPr sz="1400" dirty="0"/>
          </a:p>
          <a:p>
            <a:pPr marL="0" lvl="0" indent="0" algn="r" rtl="1">
              <a:spcBef>
                <a:spcPts val="1600"/>
              </a:spcBef>
              <a:spcAft>
                <a:spcPts val="0"/>
              </a:spcAft>
              <a:buNone/>
            </a:pPr>
            <a:r>
              <a:rPr lang="en" sz="1400" dirty="0"/>
              <a:t>أكتوبر الماضي بديت المشروع بالتمويل الذاتي من راتبي لكن استطعت فقط توفير المخزون والعمل بميزانية بسيطة للإعلان عن المنتج في جولاي2024 </a:t>
            </a:r>
            <a:r>
              <a:rPr lang="ar-SA" sz="1400" dirty="0"/>
              <a:t> </a:t>
            </a:r>
            <a:r>
              <a:rPr lang="en" sz="1400" dirty="0"/>
              <a:t>بعنا </a:t>
            </a:r>
            <a:r>
              <a:rPr lang="en-US" sz="1400" dirty="0"/>
              <a:t>20</a:t>
            </a:r>
            <a:r>
              <a:rPr lang="ar-SA" sz="1400" dirty="0"/>
              <a:t> </a:t>
            </a:r>
            <a:r>
              <a:rPr lang="en" sz="1400" dirty="0"/>
              <a:t>وحدة منها عملية شراء قبل البدء بالإعلانات.</a:t>
            </a:r>
            <a:endParaRPr sz="1400" dirty="0"/>
          </a:p>
          <a:p>
            <a:pPr marL="0" lvl="0" indent="0" algn="r" rtl="1">
              <a:spcBef>
                <a:spcPts val="1600"/>
              </a:spcBef>
              <a:spcAft>
                <a:spcPts val="0"/>
              </a:spcAft>
              <a:buNone/>
            </a:pPr>
            <a:r>
              <a:rPr lang="en" sz="1400" dirty="0"/>
              <a:t>قيمة الديون هي صفر. لم يسبق لي الإستدانة للمشروع إلا من العائلة ودفعت قيمة المال لهم.</a:t>
            </a:r>
            <a:endParaRPr sz="1400" dirty="0"/>
          </a:p>
          <a:p>
            <a:pPr marL="0" lvl="0" indent="0" algn="r" rtl="1">
              <a:spcBef>
                <a:spcPts val="1600"/>
              </a:spcBef>
              <a:spcAft>
                <a:spcPts val="1600"/>
              </a:spcAft>
              <a:buNone/>
            </a:pPr>
            <a:r>
              <a:rPr lang="en" sz="1400" dirty="0"/>
              <a:t>احتاج نبيع </a:t>
            </a:r>
            <a:r>
              <a:rPr lang="en" sz="1400" b="1" dirty="0"/>
              <a:t> </a:t>
            </a:r>
            <a:r>
              <a:rPr lang="en-US" sz="1400" b="1" dirty="0"/>
              <a:t>1000</a:t>
            </a:r>
            <a:r>
              <a:rPr lang="ar-SA" sz="1400" b="1" dirty="0"/>
              <a:t> </a:t>
            </a:r>
            <a:r>
              <a:rPr lang="en" sz="1400" dirty="0"/>
              <a:t>وحدة شهريا بمعدل نمو </a:t>
            </a:r>
            <a:r>
              <a:rPr lang="ar-SA" sz="1400" dirty="0"/>
              <a:t> </a:t>
            </a:r>
            <a:r>
              <a:rPr lang="en-US" sz="1400" dirty="0"/>
              <a:t>10%</a:t>
            </a:r>
            <a:r>
              <a:rPr lang="ar-SA" sz="1400" dirty="0"/>
              <a:t> </a:t>
            </a:r>
            <a:r>
              <a:rPr lang="en" sz="1400" dirty="0"/>
              <a:t>لكل شهر, موضح بالجدول توقعات المبيعات</a:t>
            </a:r>
            <a:r>
              <a:rPr lang="ar-SA" sz="1400" dirty="0"/>
              <a:t>.</a:t>
            </a:r>
            <a:endParaRPr sz="1400" dirty="0"/>
          </a:p>
        </p:txBody>
      </p:sp>
      <p:graphicFrame>
        <p:nvGraphicFramePr>
          <p:cNvPr id="106" name="Google Shape;106;p17"/>
          <p:cNvGraphicFramePr/>
          <p:nvPr/>
        </p:nvGraphicFramePr>
        <p:xfrm>
          <a:off x="6568650" y="371100"/>
          <a:ext cx="2575350" cy="2361990"/>
        </p:xfrm>
        <a:graphic>
          <a:graphicData uri="http://schemas.openxmlformats.org/drawingml/2006/table">
            <a:tbl>
              <a:tblPr>
                <a:noFill/>
                <a:tableStyleId>{8BAA9D7B-2278-43A2-B436-633204A98A92}</a:tableStyleId>
              </a:tblPr>
              <a:tblGrid>
                <a:gridCol w="622950">
                  <a:extLst>
                    <a:ext uri="{9D8B030D-6E8A-4147-A177-3AD203B41FA5}">
                      <a16:colId xmlns:a16="http://schemas.microsoft.com/office/drawing/2014/main" val="20000"/>
                    </a:ext>
                  </a:extLst>
                </a:gridCol>
                <a:gridCol w="734075">
                  <a:extLst>
                    <a:ext uri="{9D8B030D-6E8A-4147-A177-3AD203B41FA5}">
                      <a16:colId xmlns:a16="http://schemas.microsoft.com/office/drawing/2014/main" val="20001"/>
                    </a:ext>
                  </a:extLst>
                </a:gridCol>
                <a:gridCol w="1218325">
                  <a:extLst>
                    <a:ext uri="{9D8B030D-6E8A-4147-A177-3AD203B41FA5}">
                      <a16:colId xmlns:a16="http://schemas.microsoft.com/office/drawing/2014/main" val="20002"/>
                    </a:ext>
                  </a:extLst>
                </a:gridCol>
              </a:tblGrid>
              <a:tr h="0">
                <a:tc gridSpan="3">
                  <a:txBody>
                    <a:bodyPr/>
                    <a:lstStyle/>
                    <a:p>
                      <a:pPr marL="0" lvl="0" indent="0" algn="ctr" rtl="0">
                        <a:spcBef>
                          <a:spcPts val="0"/>
                        </a:spcBef>
                        <a:spcAft>
                          <a:spcPts val="0"/>
                        </a:spcAft>
                        <a:buNone/>
                      </a:pPr>
                      <a:r>
                        <a:rPr lang="en" sz="1100" b="1" u="sng">
                          <a:solidFill>
                            <a:srgbClr val="02582F"/>
                          </a:solidFill>
                          <a:latin typeface="Roboto"/>
                          <a:ea typeface="Roboto"/>
                          <a:cs typeface="Roboto"/>
                          <a:sym typeface="Roboto"/>
                        </a:rPr>
                        <a:t>Sales Projections</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hMerge="1">
                  <a:txBody>
                    <a:bodyPr/>
                    <a:lstStyle/>
                    <a:p>
                      <a:endParaRPr lang="ar-SA"/>
                    </a:p>
                  </a:txBody>
                  <a:tcPr/>
                </a:tc>
                <a:tc hMerge="1">
                  <a:txBody>
                    <a:bodyPr/>
                    <a:lstStyle/>
                    <a:p>
                      <a:endParaRPr lang="ar-SA"/>
                    </a:p>
                  </a:txBody>
                  <a:tcPr/>
                </a:tc>
                <a:extLst>
                  <a:ext uri="{0D108BD9-81ED-4DB2-BD59-A6C34878D82A}">
                    <a16:rowId xmlns:a16="http://schemas.microsoft.com/office/drawing/2014/main" val="10000"/>
                  </a:ext>
                </a:extLst>
              </a:tr>
              <a:tr h="0">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Month</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Units </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Sales SAR</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313725">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1000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198,000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313725">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6</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1500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297,000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313725">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12</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2100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415,000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313725">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18</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2700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a:solidFill>
                            <a:srgbClr val="02582F"/>
                          </a:solidFill>
                          <a:latin typeface="Roboto Medium"/>
                          <a:ea typeface="Roboto Medium"/>
                          <a:cs typeface="Roboto Medium"/>
                          <a:sym typeface="Roboto Medium"/>
                        </a:rPr>
                        <a:t>534,000</a:t>
                      </a:r>
                      <a:endParaRPr sz="1000">
                        <a:solidFill>
                          <a:srgbClr val="02582F"/>
                        </a:solidFill>
                        <a:latin typeface="Roboto Medium"/>
                        <a:ea typeface="Roboto Medium"/>
                        <a:cs typeface="Roboto Medium"/>
                        <a:sym typeface="Roboto Medium"/>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r h="313725">
                <a:tc>
                  <a:txBody>
                    <a:bodyPr/>
                    <a:lstStyle/>
                    <a:p>
                      <a:pPr marL="0" lvl="0" indent="0" algn="ctr" rtl="0">
                        <a:spcBef>
                          <a:spcPts val="0"/>
                        </a:spcBef>
                        <a:spcAft>
                          <a:spcPts val="0"/>
                        </a:spcAft>
                        <a:buNone/>
                      </a:pPr>
                      <a:r>
                        <a:rPr lang="en" sz="1000" b="1">
                          <a:latin typeface="Roboto"/>
                          <a:ea typeface="Roboto"/>
                          <a:cs typeface="Roboto"/>
                          <a:sym typeface="Roboto"/>
                        </a:rPr>
                        <a:t>total</a:t>
                      </a:r>
                      <a:endParaRPr sz="1000" b="1">
                        <a:latin typeface="Roboto"/>
                        <a:ea typeface="Roboto"/>
                        <a:cs typeface="Roboto"/>
                        <a:sym typeface="Roboto"/>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b="1">
                          <a:latin typeface="Roboto"/>
                          <a:ea typeface="Roboto"/>
                          <a:cs typeface="Roboto"/>
                          <a:sym typeface="Roboto"/>
                        </a:rPr>
                        <a:t>33,300</a:t>
                      </a:r>
                      <a:endParaRPr sz="1000" b="1">
                        <a:latin typeface="Roboto"/>
                        <a:ea typeface="Roboto"/>
                        <a:cs typeface="Roboto"/>
                        <a:sym typeface="Roboto"/>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000" b="1">
                          <a:latin typeface="Roboto"/>
                          <a:ea typeface="Roboto"/>
                          <a:cs typeface="Roboto"/>
                          <a:sym typeface="Roboto"/>
                        </a:rPr>
                        <a:t>6,593,400</a:t>
                      </a:r>
                      <a:endParaRPr sz="1000" b="1">
                        <a:latin typeface="Roboto"/>
                        <a:ea typeface="Roboto"/>
                        <a:cs typeface="Roboto"/>
                        <a:sym typeface="Roboto"/>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107" name="Google Shape;107;p17"/>
          <p:cNvSpPr txBox="1">
            <a:spLocks noGrp="1"/>
          </p:cNvSpPr>
          <p:nvPr>
            <p:ph type="body" idx="1"/>
          </p:nvPr>
        </p:nvSpPr>
        <p:spPr>
          <a:xfrm>
            <a:off x="3502650" y="379350"/>
            <a:ext cx="3066000" cy="43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1300" b="1" dirty="0">
                <a:solidFill>
                  <a:srgbClr val="02582F"/>
                </a:solidFill>
              </a:rPr>
              <a:t>نستهدف شريحة كبيرة من النساء من عمر المراهقة إلى اليأس</a:t>
            </a:r>
            <a:r>
              <a:rPr lang="ar-SA" sz="1300" b="1" dirty="0">
                <a:solidFill>
                  <a:srgbClr val="02582F"/>
                </a:solidFill>
              </a:rPr>
              <a:t>. </a:t>
            </a:r>
            <a:r>
              <a:rPr lang="en" sz="1300" b="1" dirty="0">
                <a:solidFill>
                  <a:srgbClr val="02582F"/>
                </a:solidFill>
              </a:rPr>
              <a:t>إجمالي عدد النساء اللاتي يعشن في المملكة لا يقل عن</a:t>
            </a:r>
            <a:r>
              <a:rPr lang="ar-SA" sz="1300" b="1" dirty="0">
                <a:solidFill>
                  <a:srgbClr val="02582F"/>
                </a:solidFill>
              </a:rPr>
              <a:t> </a:t>
            </a:r>
            <a:r>
              <a:rPr lang="en" sz="1300" b="1" dirty="0">
                <a:solidFill>
                  <a:srgbClr val="02582F"/>
                </a:solidFill>
              </a:rPr>
              <a:t> 12مليون، متوسط أعمارهم </a:t>
            </a:r>
            <a:r>
              <a:rPr lang="en-US" sz="1300" b="1" dirty="0">
                <a:solidFill>
                  <a:srgbClr val="02582F"/>
                </a:solidFill>
              </a:rPr>
              <a:t>29</a:t>
            </a:r>
            <a:r>
              <a:rPr lang="ar-SA" sz="1300" b="1" dirty="0">
                <a:solidFill>
                  <a:srgbClr val="02582F"/>
                </a:solidFill>
              </a:rPr>
              <a:t> </a:t>
            </a:r>
            <a:r>
              <a:rPr lang="en" sz="1300" b="1" dirty="0">
                <a:solidFill>
                  <a:srgbClr val="02582F"/>
                </a:solidFill>
              </a:rPr>
              <a:t>سنة.</a:t>
            </a:r>
            <a:endParaRPr sz="1300" b="1" dirty="0">
              <a:solidFill>
                <a:srgbClr val="02582F"/>
              </a:solidFill>
            </a:endParaRPr>
          </a:p>
          <a:p>
            <a:pPr marL="0" lvl="0" indent="0" algn="r" rtl="1">
              <a:spcBef>
                <a:spcPts val="0"/>
              </a:spcBef>
              <a:spcAft>
                <a:spcPts val="0"/>
              </a:spcAft>
              <a:buNone/>
            </a:pPr>
            <a:endParaRPr sz="1300" b="1" dirty="0">
              <a:solidFill>
                <a:srgbClr val="02582F"/>
              </a:solidFill>
            </a:endParaRPr>
          </a:p>
          <a:p>
            <a:pPr marL="0" lvl="0" indent="0" algn="r" rtl="1">
              <a:spcBef>
                <a:spcPts val="0"/>
              </a:spcBef>
              <a:spcAft>
                <a:spcPts val="0"/>
              </a:spcAft>
              <a:buNone/>
            </a:pPr>
            <a:r>
              <a:rPr lang="en" sz="1300" b="1" dirty="0">
                <a:solidFill>
                  <a:srgbClr val="02582F"/>
                </a:solidFill>
              </a:rPr>
              <a:t>مبدئيا نحتاج عملية شرائية واحدة أعلى من متوسط النطاق السعري للمنتجات من كل مستهلك لتحقيق التقييم الجديد للشركة</a:t>
            </a:r>
            <a:r>
              <a:rPr lang="ar-SA" sz="1300" b="1" dirty="0">
                <a:solidFill>
                  <a:srgbClr val="02582F"/>
                </a:solidFill>
              </a:rPr>
              <a:t>.</a:t>
            </a:r>
            <a:r>
              <a:rPr lang="en" sz="1300" b="1" dirty="0">
                <a:solidFill>
                  <a:srgbClr val="02582F"/>
                </a:solidFill>
              </a:rPr>
              <a:t> </a:t>
            </a:r>
            <a:endParaRPr sz="1300" b="1" dirty="0">
              <a:solidFill>
                <a:srgbClr val="02582F"/>
              </a:solidFill>
            </a:endParaRPr>
          </a:p>
          <a:p>
            <a:pPr marL="0" lvl="0" indent="0" algn="r" rtl="1">
              <a:lnSpc>
                <a:spcPct val="100000"/>
              </a:lnSpc>
              <a:spcBef>
                <a:spcPts val="1600"/>
              </a:spcBef>
              <a:spcAft>
                <a:spcPts val="0"/>
              </a:spcAft>
              <a:buNone/>
            </a:pPr>
            <a:r>
              <a:rPr lang="en" sz="1300" b="1" dirty="0">
                <a:solidFill>
                  <a:srgbClr val="02582F"/>
                </a:solidFill>
              </a:rPr>
              <a:t>نتوقع عدة عمليات شراء في الشهر الواحد بسبب تباين أوقات الدورة الشهرية للنساء ونستهدف 5%</a:t>
            </a:r>
            <a:r>
              <a:rPr lang="ar-SA" sz="1300" b="1" dirty="0">
                <a:solidFill>
                  <a:srgbClr val="02582F"/>
                </a:solidFill>
              </a:rPr>
              <a:t> </a:t>
            </a:r>
            <a:r>
              <a:rPr lang="en" sz="1300" b="1" dirty="0">
                <a:solidFill>
                  <a:srgbClr val="02582F"/>
                </a:solidFill>
              </a:rPr>
              <a:t>من التعداد السكاني بما يعادل:</a:t>
            </a:r>
            <a:endParaRPr sz="1300" b="1" dirty="0">
              <a:solidFill>
                <a:srgbClr val="02582F"/>
              </a:solidFill>
            </a:endParaRPr>
          </a:p>
          <a:p>
            <a:pPr marL="0" lvl="0" indent="0" algn="ctr" rtl="1">
              <a:spcBef>
                <a:spcPts val="1000"/>
              </a:spcBef>
              <a:spcAft>
                <a:spcPts val="0"/>
              </a:spcAft>
              <a:buNone/>
            </a:pPr>
            <a:r>
              <a:rPr lang="en" sz="1300" b="1" dirty="0">
                <a:solidFill>
                  <a:srgbClr val="02582F"/>
                </a:solidFill>
              </a:rPr>
              <a:t> 600,000 عملية شرائية</a:t>
            </a:r>
            <a:endParaRPr sz="1300" b="1" dirty="0">
              <a:solidFill>
                <a:srgbClr val="02582F"/>
              </a:solidFill>
            </a:endParaRPr>
          </a:p>
          <a:p>
            <a:pPr marL="0" lvl="0" indent="0" algn="r" rtl="1">
              <a:spcBef>
                <a:spcPts val="1600"/>
              </a:spcBef>
              <a:spcAft>
                <a:spcPts val="1600"/>
              </a:spcAft>
              <a:buNone/>
            </a:pPr>
            <a:r>
              <a:rPr lang="en" sz="1300" b="1" dirty="0">
                <a:solidFill>
                  <a:srgbClr val="02582F"/>
                </a:solidFill>
              </a:rPr>
              <a:t>أُفضّل نحصل على التمويل من جهة مؤسسية واحدة أو جهتين ولا أمانع من مشاركة أربعة مستثمرين بنسبة 2.5% </a:t>
            </a:r>
            <a:r>
              <a:rPr lang="ar-SA" sz="1300" b="1" dirty="0">
                <a:solidFill>
                  <a:srgbClr val="02582F"/>
                </a:solidFill>
              </a:rPr>
              <a:t> </a:t>
            </a:r>
            <a:r>
              <a:rPr lang="en" sz="1300" b="1" dirty="0">
                <a:solidFill>
                  <a:srgbClr val="02582F"/>
                </a:solidFill>
              </a:rPr>
              <a:t>من التمويل.</a:t>
            </a:r>
            <a:endParaRPr sz="1300" b="1" dirty="0">
              <a:solidFill>
                <a:srgbClr val="02582F"/>
              </a:solidFill>
            </a:endParaRPr>
          </a:p>
        </p:txBody>
      </p:sp>
      <p:pic>
        <p:nvPicPr>
          <p:cNvPr id="108" name="Google Shape;108;p17" title="توزيع الميزانية"/>
          <p:cNvPicPr preferRelativeResize="0"/>
          <p:nvPr/>
        </p:nvPicPr>
        <p:blipFill>
          <a:blip r:embed="rId3">
            <a:alphaModFix/>
          </a:blip>
          <a:stretch>
            <a:fillRect/>
          </a:stretch>
        </p:blipFill>
        <p:spPr>
          <a:xfrm>
            <a:off x="6063666" y="2900725"/>
            <a:ext cx="3461334" cy="21402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939150" y="472650"/>
            <a:ext cx="2772000" cy="176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900"/>
              <a:t>70%</a:t>
            </a:r>
            <a:endParaRPr sz="9900"/>
          </a:p>
        </p:txBody>
      </p:sp>
      <p:sp>
        <p:nvSpPr>
          <p:cNvPr id="114" name="Google Shape;114;p18"/>
          <p:cNvSpPr txBox="1">
            <a:spLocks noGrp="1"/>
          </p:cNvSpPr>
          <p:nvPr>
            <p:ph type="body" idx="1"/>
          </p:nvPr>
        </p:nvSpPr>
        <p:spPr>
          <a:xfrm>
            <a:off x="475500" y="2136500"/>
            <a:ext cx="3421200" cy="1929000"/>
          </a:xfrm>
          <a:prstGeom prst="rect">
            <a:avLst/>
          </a:prstGeom>
        </p:spPr>
        <p:txBody>
          <a:bodyPr spcFirstLastPara="1" wrap="square" lIns="91425" tIns="91425" rIns="91425" bIns="91425" anchor="b" anchorCtr="0">
            <a:noAutofit/>
          </a:bodyPr>
          <a:lstStyle/>
          <a:p>
            <a:pPr marL="0" lvl="0" indent="0" algn="r" rtl="1">
              <a:spcBef>
                <a:spcPts val="0"/>
              </a:spcBef>
              <a:spcAft>
                <a:spcPts val="1600"/>
              </a:spcAft>
              <a:buNone/>
            </a:pPr>
            <a:r>
              <a:rPr lang="en" sz="1600" dirty="0">
                <a:solidFill>
                  <a:srgbClr val="02582F"/>
                </a:solidFill>
              </a:rPr>
              <a:t>هي نسبة هامش الربح وتقارب نفس هامش ديم غير إننا نتحمل تكاليف إضافية فزيادة </a:t>
            </a:r>
            <a:r>
              <a:rPr lang="en-US" sz="1600" dirty="0">
                <a:solidFill>
                  <a:srgbClr val="02582F"/>
                </a:solidFill>
              </a:rPr>
              <a:t>10%</a:t>
            </a:r>
            <a:r>
              <a:rPr lang="ar-SA" sz="1600" dirty="0">
                <a:solidFill>
                  <a:srgbClr val="02582F"/>
                </a:solidFill>
              </a:rPr>
              <a:t> </a:t>
            </a:r>
            <a:r>
              <a:rPr lang="en" sz="1600" dirty="0">
                <a:solidFill>
                  <a:srgbClr val="02582F"/>
                </a:solidFill>
              </a:rPr>
              <a:t>مبررة, غير أن هذه هي هوامش الربح في قطاع المنتجات الصحية النسائية</a:t>
            </a:r>
            <a:r>
              <a:rPr lang="ar-SA" sz="1600" dirty="0">
                <a:solidFill>
                  <a:srgbClr val="02582F"/>
                </a:solidFill>
              </a:rPr>
              <a:t>.</a:t>
            </a:r>
            <a:r>
              <a:rPr lang="en" sz="1600" dirty="0">
                <a:solidFill>
                  <a:srgbClr val="02582F"/>
                </a:solidFill>
              </a:rPr>
              <a:t> ديم باعت علينا بسعرين مختلفة راح أحاول أتفاوض معهم على السعر الأقل</a:t>
            </a:r>
            <a:r>
              <a:rPr lang="ar-SA" sz="1600" dirty="0">
                <a:solidFill>
                  <a:srgbClr val="02582F"/>
                </a:solidFill>
              </a:rPr>
              <a:t>.</a:t>
            </a:r>
            <a:endParaRPr sz="1600" dirty="0">
              <a:solidFill>
                <a:srgbClr val="02582F"/>
              </a:solidFill>
            </a:endParaRPr>
          </a:p>
        </p:txBody>
      </p:sp>
      <p:sp>
        <p:nvSpPr>
          <p:cNvPr id="115" name="Google Shape;115;p18"/>
          <p:cNvSpPr txBox="1"/>
          <p:nvPr/>
        </p:nvSpPr>
        <p:spPr>
          <a:xfrm>
            <a:off x="5013775" y="634525"/>
            <a:ext cx="3696300" cy="3786600"/>
          </a:xfrm>
          <a:prstGeom prst="rect">
            <a:avLst/>
          </a:prstGeom>
          <a:noFill/>
          <a:ln>
            <a:noFill/>
          </a:ln>
        </p:spPr>
        <p:txBody>
          <a:bodyPr spcFirstLastPara="1" wrap="square" lIns="91425" tIns="91425" rIns="91425" bIns="91425" anchor="t" anchorCtr="0">
            <a:spAutoFit/>
          </a:bodyPr>
          <a:lstStyle/>
          <a:p>
            <a:pPr lvl="0" algn="r" rtl="1"/>
            <a:r>
              <a:rPr lang="en" sz="1600" dirty="0">
                <a:solidFill>
                  <a:srgbClr val="02582F"/>
                </a:solidFill>
                <a:latin typeface="Roboto"/>
                <a:ea typeface="Roboto"/>
                <a:cs typeface="Roboto"/>
                <a:sym typeface="Roboto"/>
              </a:rPr>
              <a:t>بما إننا ما نعرف حجم السوق الفعلي لكن نفترض فقط خمسة ملايين امرأة في السعودية تشتري بـ 20</a:t>
            </a:r>
            <a:r>
              <a:rPr lang="ar-SA" sz="1600" dirty="0">
                <a:solidFill>
                  <a:srgbClr val="02582F"/>
                </a:solidFill>
                <a:latin typeface="Roboto"/>
                <a:ea typeface="Roboto"/>
                <a:cs typeface="Roboto"/>
                <a:sym typeface="Roboto"/>
              </a:rPr>
              <a:t> ريال</a:t>
            </a:r>
            <a:r>
              <a:rPr lang="en" sz="1600" dirty="0">
                <a:solidFill>
                  <a:srgbClr val="02582F"/>
                </a:solidFill>
                <a:latin typeface="Roboto"/>
                <a:ea typeface="Roboto"/>
                <a:cs typeface="Roboto"/>
                <a:sym typeface="Roboto"/>
              </a:rPr>
              <a:t> في الشهر كحد أدنى وهذا يساوي:</a:t>
            </a:r>
            <a:endParaRPr sz="1600" dirty="0">
              <a:solidFill>
                <a:srgbClr val="02582F"/>
              </a:solidFill>
              <a:latin typeface="Roboto"/>
              <a:ea typeface="Roboto"/>
              <a:cs typeface="Roboto"/>
              <a:sym typeface="Roboto"/>
            </a:endParaRPr>
          </a:p>
          <a:p>
            <a:pPr marL="0" lvl="0" indent="0" algn="r" rtl="1">
              <a:spcBef>
                <a:spcPts val="0"/>
              </a:spcBef>
              <a:spcAft>
                <a:spcPts val="0"/>
              </a:spcAft>
              <a:buNone/>
            </a:pPr>
            <a:endParaRPr sz="1800" dirty="0">
              <a:solidFill>
                <a:srgbClr val="02582F"/>
              </a:solidFill>
              <a:latin typeface="Roboto"/>
              <a:ea typeface="Roboto"/>
              <a:cs typeface="Roboto"/>
              <a:sym typeface="Roboto"/>
            </a:endParaRPr>
          </a:p>
          <a:p>
            <a:pPr marL="0" lvl="0" indent="0" algn="ctr" rtl="1">
              <a:spcBef>
                <a:spcPts val="0"/>
              </a:spcBef>
              <a:spcAft>
                <a:spcPts val="0"/>
              </a:spcAft>
              <a:buNone/>
            </a:pPr>
            <a:r>
              <a:rPr lang="en" sz="1800" b="1" dirty="0">
                <a:solidFill>
                  <a:srgbClr val="434343"/>
                </a:solidFill>
                <a:latin typeface="Roboto"/>
                <a:ea typeface="Roboto"/>
                <a:cs typeface="Roboto"/>
                <a:sym typeface="Roboto"/>
              </a:rPr>
              <a:t>100,000,000</a:t>
            </a:r>
            <a:endParaRPr sz="1800" b="1" dirty="0">
              <a:solidFill>
                <a:srgbClr val="434343"/>
              </a:solidFill>
              <a:latin typeface="Roboto"/>
              <a:ea typeface="Roboto"/>
              <a:cs typeface="Roboto"/>
              <a:sym typeface="Roboto"/>
            </a:endParaRPr>
          </a:p>
          <a:p>
            <a:pPr marL="0" lvl="0" indent="0" algn="ctr" rtl="1">
              <a:spcBef>
                <a:spcPts val="0"/>
              </a:spcBef>
              <a:spcAft>
                <a:spcPts val="0"/>
              </a:spcAft>
              <a:buNone/>
            </a:pPr>
            <a:r>
              <a:rPr lang="en" sz="1800" b="1" dirty="0">
                <a:solidFill>
                  <a:srgbClr val="434343"/>
                </a:solidFill>
                <a:latin typeface="Roboto"/>
                <a:ea typeface="Roboto"/>
                <a:cs typeface="Roboto"/>
                <a:sym typeface="Roboto"/>
              </a:rPr>
              <a:t>ريال سعودي </a:t>
            </a:r>
            <a:endParaRPr sz="1800" b="1" dirty="0">
              <a:solidFill>
                <a:srgbClr val="434343"/>
              </a:solidFill>
              <a:latin typeface="Roboto"/>
              <a:ea typeface="Roboto"/>
              <a:cs typeface="Roboto"/>
              <a:sym typeface="Roboto"/>
            </a:endParaRPr>
          </a:p>
          <a:p>
            <a:pPr marL="0" lvl="0" indent="0" algn="ctr" rtl="1">
              <a:spcBef>
                <a:spcPts val="0"/>
              </a:spcBef>
              <a:spcAft>
                <a:spcPts val="0"/>
              </a:spcAft>
              <a:buNone/>
            </a:pPr>
            <a:endParaRPr sz="1800" b="1" dirty="0">
              <a:solidFill>
                <a:srgbClr val="434343"/>
              </a:solidFill>
              <a:latin typeface="Roboto"/>
              <a:ea typeface="Roboto"/>
              <a:cs typeface="Roboto"/>
              <a:sym typeface="Roboto"/>
            </a:endParaRPr>
          </a:p>
          <a:p>
            <a:pPr marL="0" lvl="0" indent="0" algn="ctr" rtl="1">
              <a:spcBef>
                <a:spcPts val="0"/>
              </a:spcBef>
              <a:spcAft>
                <a:spcPts val="0"/>
              </a:spcAft>
              <a:buNone/>
            </a:pPr>
            <a:endParaRPr sz="1800" b="1" dirty="0">
              <a:solidFill>
                <a:srgbClr val="434343"/>
              </a:solidFill>
              <a:latin typeface="Roboto"/>
              <a:ea typeface="Roboto"/>
              <a:cs typeface="Roboto"/>
              <a:sym typeface="Roboto"/>
            </a:endParaRPr>
          </a:p>
          <a:p>
            <a:pPr marL="0" lvl="0" indent="0" algn="r" rtl="1">
              <a:spcBef>
                <a:spcPts val="0"/>
              </a:spcBef>
              <a:spcAft>
                <a:spcPts val="0"/>
              </a:spcAft>
              <a:buNone/>
            </a:pPr>
            <a:r>
              <a:rPr lang="en" sz="1600" dirty="0">
                <a:solidFill>
                  <a:srgbClr val="02582F"/>
                </a:solidFill>
                <a:latin typeface="Roboto"/>
                <a:ea typeface="Roboto"/>
                <a:cs typeface="Roboto"/>
                <a:sym typeface="Roboto"/>
              </a:rPr>
              <a:t>تواجهنا مشكلة السعر المرتفع خاصة بأن المنتج جديد ويتطلب جهد لإعادة الإستخدام وراح نحل هالمشكلة على مرحلتين:</a:t>
            </a:r>
            <a:endParaRPr sz="1600" dirty="0">
              <a:solidFill>
                <a:srgbClr val="02582F"/>
              </a:solidFill>
              <a:latin typeface="Roboto"/>
              <a:ea typeface="Roboto"/>
              <a:cs typeface="Roboto"/>
              <a:sym typeface="Roboto"/>
            </a:endParaRPr>
          </a:p>
          <a:p>
            <a:pPr marL="0" lvl="0" indent="0" algn="r" rtl="1">
              <a:spcBef>
                <a:spcPts val="0"/>
              </a:spcBef>
              <a:spcAft>
                <a:spcPts val="0"/>
              </a:spcAft>
              <a:buNone/>
            </a:pPr>
            <a:endParaRPr sz="1600" dirty="0">
              <a:solidFill>
                <a:srgbClr val="434343"/>
              </a:solidFill>
              <a:latin typeface="Roboto"/>
              <a:ea typeface="Roboto"/>
              <a:cs typeface="Roboto"/>
              <a:sym typeface="Roboto"/>
            </a:endParaRPr>
          </a:p>
          <a:p>
            <a:pPr marL="412750" lvl="0" indent="-285750" algn="r" rtl="1">
              <a:spcBef>
                <a:spcPts val="0"/>
              </a:spcBef>
              <a:spcAft>
                <a:spcPts val="0"/>
              </a:spcAft>
              <a:buClr>
                <a:srgbClr val="434343"/>
              </a:buClr>
              <a:buSzPts val="1600"/>
              <a:buFont typeface="Arial" panose="020B0604020202020204" pitchFamily="34" charset="0"/>
              <a:buChar char="•"/>
            </a:pPr>
            <a:r>
              <a:rPr lang="en" sz="1600" dirty="0">
                <a:solidFill>
                  <a:srgbClr val="434343"/>
                </a:solidFill>
                <a:latin typeface="Roboto"/>
                <a:ea typeface="Roboto"/>
                <a:cs typeface="Roboto"/>
                <a:sym typeface="Roboto"/>
              </a:rPr>
              <a:t>خفض السعر بالتعاون مع الموزع.</a:t>
            </a:r>
            <a:endParaRPr sz="1600" dirty="0">
              <a:solidFill>
                <a:srgbClr val="434343"/>
              </a:solidFill>
              <a:latin typeface="Roboto"/>
              <a:ea typeface="Roboto"/>
              <a:cs typeface="Roboto"/>
              <a:sym typeface="Roboto"/>
            </a:endParaRPr>
          </a:p>
          <a:p>
            <a:pPr marL="412750" lvl="0" indent="-285750" algn="r" rtl="1">
              <a:spcBef>
                <a:spcPts val="0"/>
              </a:spcBef>
              <a:spcAft>
                <a:spcPts val="0"/>
              </a:spcAft>
              <a:buClr>
                <a:srgbClr val="434343"/>
              </a:buClr>
              <a:buSzPts val="1600"/>
              <a:buFont typeface="Arial" panose="020B0604020202020204" pitchFamily="34" charset="0"/>
              <a:buChar char="•"/>
            </a:pPr>
            <a:r>
              <a:rPr lang="en" sz="1600" dirty="0">
                <a:solidFill>
                  <a:srgbClr val="434343"/>
                </a:solidFill>
                <a:latin typeface="Roboto"/>
                <a:ea typeface="Roboto"/>
                <a:cs typeface="Roboto"/>
                <a:sym typeface="Roboto"/>
              </a:rPr>
              <a:t>خفض السعر بالتعاون مع شركة التأمين.</a:t>
            </a:r>
            <a:endParaRPr sz="1800" b="1" dirty="0">
              <a:solidFill>
                <a:srgbClr val="434343"/>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200625" y="721425"/>
            <a:ext cx="4045200" cy="14823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 sz="4000">
                <a:solidFill>
                  <a:srgbClr val="666666"/>
                </a:solidFill>
              </a:rPr>
              <a:t>المرحلة الأولى</a:t>
            </a:r>
            <a:endParaRPr sz="4000">
              <a:solidFill>
                <a:srgbClr val="666666"/>
              </a:solidFill>
            </a:endParaRPr>
          </a:p>
          <a:p>
            <a:pPr marL="0" lvl="0" indent="0" algn="ctr" rtl="1">
              <a:spcBef>
                <a:spcPts val="0"/>
              </a:spcBef>
              <a:spcAft>
                <a:spcPts val="0"/>
              </a:spcAft>
              <a:buNone/>
            </a:pPr>
            <a:endParaRPr sz="4000">
              <a:solidFill>
                <a:srgbClr val="666666"/>
              </a:solidFill>
            </a:endParaRPr>
          </a:p>
        </p:txBody>
      </p:sp>
      <p:sp>
        <p:nvSpPr>
          <p:cNvPr id="121" name="Google Shape;121;p19"/>
          <p:cNvSpPr txBox="1">
            <a:spLocks noGrp="1"/>
          </p:cNvSpPr>
          <p:nvPr>
            <p:ph type="subTitle" idx="1"/>
          </p:nvPr>
        </p:nvSpPr>
        <p:spPr>
          <a:xfrm>
            <a:off x="200625" y="1810528"/>
            <a:ext cx="4045200" cy="16866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1800" dirty="0"/>
              <a:t>نجهز نوعين من المجموعات التجريبية بقيمة 198 ريال من أصل سعر 248</a:t>
            </a:r>
            <a:r>
              <a:rPr lang="ar-SA" sz="1800" dirty="0"/>
              <a:t> ريال </a:t>
            </a:r>
            <a:r>
              <a:rPr lang="en" sz="1800" dirty="0"/>
              <a:t>وفرق السعر يتحمله الموزع.</a:t>
            </a:r>
            <a:endParaRPr sz="1800" dirty="0"/>
          </a:p>
          <a:p>
            <a:pPr marL="0" lvl="0" indent="0" algn="r" rtl="1">
              <a:spcBef>
                <a:spcPts val="0"/>
              </a:spcBef>
              <a:spcAft>
                <a:spcPts val="0"/>
              </a:spcAft>
              <a:buNone/>
            </a:pPr>
            <a:endParaRPr sz="1800" dirty="0"/>
          </a:p>
          <a:p>
            <a:pPr marL="0" lvl="0" indent="0" algn="r" rtl="1">
              <a:spcBef>
                <a:spcPts val="0"/>
              </a:spcBef>
              <a:spcAft>
                <a:spcPts val="0"/>
              </a:spcAft>
              <a:buNone/>
            </a:pPr>
            <a:r>
              <a:rPr lang="en" sz="1800" dirty="0"/>
              <a:t> آمازون كانت عندهم حملة ترويجية تخفض50 </a:t>
            </a:r>
            <a:r>
              <a:rPr lang="ar-SA" sz="1800" dirty="0"/>
              <a:t> ريال </a:t>
            </a:r>
            <a:r>
              <a:rPr lang="en" sz="1800" dirty="0"/>
              <a:t>كحد أعلى إذا تم الشراء عن طريق التطبيق</a:t>
            </a:r>
            <a:r>
              <a:rPr lang="ar-SA" sz="1800" dirty="0"/>
              <a:t>. </a:t>
            </a:r>
            <a:r>
              <a:rPr lang="en" sz="1800" dirty="0"/>
              <a:t>وحاليا نعمل معهم من خلال نموذج عمل B2B2C</a:t>
            </a:r>
            <a:endParaRPr sz="1800" dirty="0"/>
          </a:p>
        </p:txBody>
      </p:sp>
      <p:pic>
        <p:nvPicPr>
          <p:cNvPr id="122" name="Google Shape;122;p19"/>
          <p:cNvPicPr preferRelativeResize="0"/>
          <p:nvPr/>
        </p:nvPicPr>
        <p:blipFill rotWithShape="1">
          <a:blip r:embed="rId3">
            <a:alphaModFix/>
          </a:blip>
          <a:srcRect l="6308" r="6317"/>
          <a:stretch/>
        </p:blipFill>
        <p:spPr>
          <a:xfrm>
            <a:off x="5051048" y="426375"/>
            <a:ext cx="2069174" cy="2069175"/>
          </a:xfrm>
          <a:prstGeom prst="rect">
            <a:avLst/>
          </a:prstGeom>
          <a:noFill/>
          <a:ln>
            <a:noFill/>
          </a:ln>
        </p:spPr>
      </p:pic>
      <p:pic>
        <p:nvPicPr>
          <p:cNvPr id="123" name="Google Shape;123;p19"/>
          <p:cNvPicPr preferRelativeResize="0"/>
          <p:nvPr/>
        </p:nvPicPr>
        <p:blipFill rotWithShape="1">
          <a:blip r:embed="rId4">
            <a:alphaModFix/>
          </a:blip>
          <a:srcRect r="43255"/>
          <a:stretch/>
        </p:blipFill>
        <p:spPr>
          <a:xfrm>
            <a:off x="5758337" y="3118700"/>
            <a:ext cx="2169600" cy="1482300"/>
          </a:xfrm>
          <a:prstGeom prst="rect">
            <a:avLst/>
          </a:prstGeom>
          <a:noFill/>
          <a:ln>
            <a:noFill/>
          </a:ln>
        </p:spPr>
      </p:pic>
      <p:pic>
        <p:nvPicPr>
          <p:cNvPr id="124" name="Google Shape;124;p19"/>
          <p:cNvPicPr preferRelativeResize="0"/>
          <p:nvPr/>
        </p:nvPicPr>
        <p:blipFill rotWithShape="1">
          <a:blip r:embed="rId5">
            <a:alphaModFix/>
          </a:blip>
          <a:srcRect/>
          <a:stretch/>
        </p:blipFill>
        <p:spPr>
          <a:xfrm>
            <a:off x="7120225" y="628725"/>
            <a:ext cx="1735499" cy="1735499"/>
          </a:xfrm>
          <a:prstGeom prst="rect">
            <a:avLst/>
          </a:prstGeom>
          <a:noFill/>
          <a:ln>
            <a:noFill/>
          </a:ln>
        </p:spPr>
      </p:pic>
      <p:sp>
        <p:nvSpPr>
          <p:cNvPr id="125" name="Google Shape;125;p19"/>
          <p:cNvSpPr txBox="1"/>
          <p:nvPr/>
        </p:nvSpPr>
        <p:spPr>
          <a:xfrm>
            <a:off x="4906625" y="2423425"/>
            <a:ext cx="3873000" cy="4608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en" sz="1200" dirty="0">
                <a:solidFill>
                  <a:schemeClr val="lt1"/>
                </a:solidFill>
                <a:latin typeface="Roboto"/>
                <a:ea typeface="Roboto"/>
                <a:cs typeface="Roboto"/>
                <a:sym typeface="Roboto"/>
              </a:rPr>
              <a:t>مثال على المجموعات التجريبية أو ماهو معروف تجاريا بـ Starter-Set</a:t>
            </a:r>
            <a:endParaRPr sz="1200" dirty="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129"/>
        <p:cNvGrpSpPr/>
        <p:nvPr/>
      </p:nvGrpSpPr>
      <p:grpSpPr>
        <a:xfrm>
          <a:off x="0" y="0"/>
          <a:ext cx="0" cy="0"/>
          <a:chOff x="0" y="0"/>
          <a:chExt cx="0" cy="0"/>
        </a:xfrm>
      </p:grpSpPr>
      <p:sp>
        <p:nvSpPr>
          <p:cNvPr id="130" name="Google Shape;130;p20"/>
          <p:cNvSpPr txBox="1">
            <a:spLocks noGrp="1"/>
          </p:cNvSpPr>
          <p:nvPr>
            <p:ph type="title"/>
          </p:nvPr>
        </p:nvSpPr>
        <p:spPr>
          <a:xfrm>
            <a:off x="4837500" y="318775"/>
            <a:ext cx="4045200" cy="14823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en">
                <a:solidFill>
                  <a:schemeClr val="lt1"/>
                </a:solidFill>
              </a:rPr>
              <a:t>المرحلة الثانية</a:t>
            </a:r>
            <a:endParaRPr>
              <a:solidFill>
                <a:schemeClr val="lt1"/>
              </a:solidFill>
            </a:endParaRPr>
          </a:p>
          <a:p>
            <a:pPr marL="0" lvl="0" indent="0" algn="ctr" rtl="0">
              <a:spcBef>
                <a:spcPts val="0"/>
              </a:spcBef>
              <a:spcAft>
                <a:spcPts val="0"/>
              </a:spcAft>
              <a:buNone/>
            </a:pPr>
            <a:endParaRPr/>
          </a:p>
        </p:txBody>
      </p:sp>
      <p:sp>
        <p:nvSpPr>
          <p:cNvPr id="131" name="Google Shape;131;p20"/>
          <p:cNvSpPr txBox="1">
            <a:spLocks noGrp="1"/>
          </p:cNvSpPr>
          <p:nvPr>
            <p:ph type="subTitle" idx="1"/>
          </p:nvPr>
        </p:nvSpPr>
        <p:spPr>
          <a:xfrm>
            <a:off x="4837500" y="1407886"/>
            <a:ext cx="4045200" cy="29796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1800" dirty="0">
                <a:solidFill>
                  <a:schemeClr val="lt1"/>
                </a:solidFill>
                <a:latin typeface="Arial"/>
                <a:ea typeface="Arial"/>
                <a:cs typeface="Arial"/>
                <a:sym typeface="Arial"/>
              </a:rPr>
              <a:t>عقد إتفاقية مع أحد شركات التأمين لها عدد عملاء يغطي المستهدف من عملاء ديم</a:t>
            </a:r>
            <a:r>
              <a:rPr lang="ar-SA" sz="1800" dirty="0">
                <a:solidFill>
                  <a:schemeClr val="lt1"/>
                </a:solidFill>
                <a:latin typeface="Arial"/>
                <a:ea typeface="Arial"/>
                <a:cs typeface="Arial"/>
                <a:sym typeface="Arial"/>
              </a:rPr>
              <a:t>.</a:t>
            </a:r>
            <a:r>
              <a:rPr lang="en" sz="1800" dirty="0">
                <a:solidFill>
                  <a:schemeClr val="lt1"/>
                </a:solidFill>
                <a:latin typeface="Arial"/>
                <a:ea typeface="Arial"/>
                <a:cs typeface="Arial"/>
                <a:sym typeface="Arial"/>
              </a:rPr>
              <a:t> ونعمل على خصم نصف قيمة السعر بحيث يغطي التأمين نصف القيمة لشراء مرة واحدة، العدد الكافي للمستخدم الواحد بحد أعلى400 </a:t>
            </a:r>
            <a:r>
              <a:rPr lang="ar-SA" sz="1800" dirty="0">
                <a:solidFill>
                  <a:schemeClr val="lt1"/>
                </a:solidFill>
                <a:latin typeface="Arial"/>
                <a:ea typeface="Arial"/>
                <a:cs typeface="Arial"/>
                <a:sym typeface="Arial"/>
              </a:rPr>
              <a:t> ريال </a:t>
            </a:r>
            <a:r>
              <a:rPr lang="en" sz="1800" dirty="0">
                <a:solidFill>
                  <a:schemeClr val="lt1"/>
                </a:solidFill>
                <a:latin typeface="Arial"/>
                <a:ea typeface="Arial"/>
                <a:cs typeface="Arial"/>
                <a:sym typeface="Arial"/>
              </a:rPr>
              <a:t>سعودي.</a:t>
            </a:r>
            <a:endParaRPr sz="1800" dirty="0">
              <a:solidFill>
                <a:schemeClr val="lt1"/>
              </a:solidFill>
              <a:latin typeface="Arial"/>
              <a:ea typeface="Arial"/>
              <a:cs typeface="Arial"/>
              <a:sym typeface="Arial"/>
            </a:endParaRPr>
          </a:p>
          <a:p>
            <a:pPr marL="0" lvl="0" indent="0" algn="r" rtl="1">
              <a:spcBef>
                <a:spcPts val="0"/>
              </a:spcBef>
              <a:spcAft>
                <a:spcPts val="0"/>
              </a:spcAft>
              <a:buNone/>
            </a:pPr>
            <a:endParaRPr sz="1800" dirty="0">
              <a:solidFill>
                <a:schemeClr val="lt1"/>
              </a:solidFill>
              <a:latin typeface="Arial"/>
              <a:ea typeface="Arial"/>
              <a:cs typeface="Arial"/>
              <a:sym typeface="Arial"/>
            </a:endParaRPr>
          </a:p>
          <a:p>
            <a:pPr marL="0" lvl="0" indent="0" algn="r" rtl="1">
              <a:spcBef>
                <a:spcPts val="0"/>
              </a:spcBef>
              <a:spcAft>
                <a:spcPts val="0"/>
              </a:spcAft>
              <a:buNone/>
            </a:pPr>
            <a:r>
              <a:rPr lang="en" sz="1800" dirty="0">
                <a:solidFill>
                  <a:schemeClr val="lt1"/>
                </a:solidFill>
                <a:latin typeface="Arial"/>
                <a:ea typeface="Arial"/>
                <a:cs typeface="Arial"/>
                <a:sym typeface="Arial"/>
              </a:rPr>
              <a:t>ويتغير النطاق السعري إلى:</a:t>
            </a:r>
            <a:endParaRPr sz="1800" dirty="0">
              <a:solidFill>
                <a:schemeClr val="lt1"/>
              </a:solidFill>
              <a:latin typeface="Arial"/>
              <a:ea typeface="Arial"/>
              <a:cs typeface="Arial"/>
              <a:sym typeface="Arial"/>
            </a:endParaRPr>
          </a:p>
          <a:p>
            <a:pPr marL="0" lvl="0" indent="0" algn="r" rtl="1">
              <a:spcBef>
                <a:spcPts val="0"/>
              </a:spcBef>
              <a:spcAft>
                <a:spcPts val="0"/>
              </a:spcAft>
              <a:buNone/>
            </a:pPr>
            <a:endParaRPr sz="1800" dirty="0">
              <a:solidFill>
                <a:schemeClr val="lt1"/>
              </a:solidFill>
              <a:latin typeface="Arial"/>
              <a:ea typeface="Arial"/>
              <a:cs typeface="Arial"/>
              <a:sym typeface="Arial"/>
            </a:endParaRPr>
          </a:p>
          <a:p>
            <a:pPr marL="0" lvl="0" indent="0" algn="ctr" rtl="1">
              <a:lnSpc>
                <a:spcPct val="115000"/>
              </a:lnSpc>
              <a:spcBef>
                <a:spcPts val="0"/>
              </a:spcBef>
              <a:spcAft>
                <a:spcPts val="0"/>
              </a:spcAft>
              <a:buNone/>
            </a:pPr>
            <a:r>
              <a:rPr lang="en" sz="1800" b="1" dirty="0">
                <a:solidFill>
                  <a:schemeClr val="lt1"/>
                </a:solidFill>
              </a:rPr>
              <a:t>80 - 26  </a:t>
            </a:r>
            <a:r>
              <a:rPr lang="ar-SA" sz="1800" b="1" dirty="0">
                <a:solidFill>
                  <a:schemeClr val="lt1"/>
                </a:solidFill>
              </a:rPr>
              <a:t> ريال</a:t>
            </a:r>
            <a:r>
              <a:rPr lang="en" sz="1800" dirty="0">
                <a:solidFill>
                  <a:schemeClr val="lt1"/>
                </a:solidFill>
              </a:rPr>
              <a:t> سعودي للوحدة.</a:t>
            </a:r>
            <a:endParaRPr sz="1800" dirty="0">
              <a:solidFill>
                <a:schemeClr val="lt1"/>
              </a:solidFill>
            </a:endParaRPr>
          </a:p>
          <a:p>
            <a:pPr marL="0" lvl="0" indent="0" algn="ctr" rtl="1">
              <a:lnSpc>
                <a:spcPct val="115000"/>
              </a:lnSpc>
              <a:spcBef>
                <a:spcPts val="1600"/>
              </a:spcBef>
              <a:spcAft>
                <a:spcPts val="0"/>
              </a:spcAft>
              <a:buNone/>
            </a:pPr>
            <a:r>
              <a:rPr lang="en" sz="1800" dirty="0">
                <a:solidFill>
                  <a:schemeClr val="lt1"/>
                </a:solidFill>
              </a:rPr>
              <a:t>وتبقى الأسعار نفسها بدون التأمين لبقية العملاء.</a:t>
            </a:r>
            <a:endParaRPr sz="1800" dirty="0">
              <a:solidFill>
                <a:schemeClr val="lt1"/>
              </a:solidFill>
            </a:endParaRPr>
          </a:p>
          <a:p>
            <a:pPr marL="0" lvl="0" indent="0" algn="r" rtl="1">
              <a:spcBef>
                <a:spcPts val="1600"/>
              </a:spcBef>
              <a:spcAft>
                <a:spcPts val="0"/>
              </a:spcAft>
              <a:buNone/>
            </a:pPr>
            <a:endParaRPr sz="1800" dirty="0">
              <a:solidFill>
                <a:schemeClr val="lt1"/>
              </a:solidFill>
              <a:latin typeface="Arial"/>
              <a:ea typeface="Arial"/>
              <a:cs typeface="Arial"/>
              <a:sym typeface="Arial"/>
            </a:endParaRPr>
          </a:p>
          <a:p>
            <a:pPr marL="0" lvl="0" indent="0" algn="ctr" rtl="0">
              <a:spcBef>
                <a:spcPts val="0"/>
              </a:spcBef>
              <a:spcAft>
                <a:spcPts val="0"/>
              </a:spcAft>
              <a:buNone/>
            </a:pPr>
            <a:endParaRPr dirty="0"/>
          </a:p>
        </p:txBody>
      </p:sp>
      <p:pic>
        <p:nvPicPr>
          <p:cNvPr id="132" name="Google Shape;132;p20"/>
          <p:cNvPicPr preferRelativeResize="0"/>
          <p:nvPr/>
        </p:nvPicPr>
        <p:blipFill rotWithShape="1">
          <a:blip r:embed="rId3">
            <a:alphaModFix/>
          </a:blip>
          <a:srcRect t="13085" b="11099"/>
          <a:stretch/>
        </p:blipFill>
        <p:spPr>
          <a:xfrm>
            <a:off x="685150" y="2182300"/>
            <a:ext cx="3005399" cy="2278548"/>
          </a:xfrm>
          <a:prstGeom prst="rect">
            <a:avLst/>
          </a:prstGeom>
          <a:noFill/>
          <a:ln>
            <a:noFill/>
          </a:ln>
        </p:spPr>
      </p:pic>
      <p:pic>
        <p:nvPicPr>
          <p:cNvPr id="133" name="Google Shape;133;p20"/>
          <p:cNvPicPr preferRelativeResize="0"/>
          <p:nvPr/>
        </p:nvPicPr>
        <p:blipFill>
          <a:blip r:embed="rId4">
            <a:alphaModFix/>
          </a:blip>
          <a:stretch>
            <a:fillRect/>
          </a:stretch>
        </p:blipFill>
        <p:spPr>
          <a:xfrm>
            <a:off x="1403450" y="682650"/>
            <a:ext cx="1672700" cy="1672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a:spLocks noGrp="1"/>
          </p:cNvSpPr>
          <p:nvPr>
            <p:ph type="title" idx="4294967295"/>
          </p:nvPr>
        </p:nvSpPr>
        <p:spPr>
          <a:xfrm>
            <a:off x="3868600" y="124800"/>
            <a:ext cx="5090700" cy="7617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solidFill>
                  <a:schemeClr val="lt2"/>
                </a:solidFill>
              </a:rPr>
              <a:t>الدعاية والإعلان</a:t>
            </a:r>
            <a:endParaRPr>
              <a:solidFill>
                <a:schemeClr val="lt2"/>
              </a:solidFill>
            </a:endParaRPr>
          </a:p>
        </p:txBody>
      </p:sp>
      <p:cxnSp>
        <p:nvCxnSpPr>
          <p:cNvPr id="139" name="Google Shape;139;p21"/>
          <p:cNvCxnSpPr/>
          <p:nvPr/>
        </p:nvCxnSpPr>
        <p:spPr>
          <a:xfrm rot="10800000" flipH="1">
            <a:off x="2743200" y="832250"/>
            <a:ext cx="6242700" cy="29400"/>
          </a:xfrm>
          <a:prstGeom prst="straightConnector1">
            <a:avLst/>
          </a:prstGeom>
          <a:noFill/>
          <a:ln w="38100" cap="flat" cmpd="sng">
            <a:solidFill>
              <a:srgbClr val="02582F"/>
            </a:solidFill>
            <a:prstDash val="solid"/>
            <a:round/>
            <a:headEnd type="none" w="sm" len="sm"/>
            <a:tailEnd type="none" w="sm" len="sm"/>
          </a:ln>
        </p:spPr>
      </p:cxnSp>
      <p:sp>
        <p:nvSpPr>
          <p:cNvPr id="140" name="Google Shape;140;p21"/>
          <p:cNvSpPr txBox="1">
            <a:spLocks noGrp="1"/>
          </p:cNvSpPr>
          <p:nvPr>
            <p:ph type="body" idx="4294967295"/>
          </p:nvPr>
        </p:nvSpPr>
        <p:spPr>
          <a:xfrm>
            <a:off x="3129776" y="908550"/>
            <a:ext cx="5773924" cy="4182000"/>
          </a:xfrm>
          <a:prstGeom prst="rect">
            <a:avLst/>
          </a:prstGeom>
        </p:spPr>
        <p:txBody>
          <a:bodyPr spcFirstLastPara="1" wrap="square" lIns="91425" tIns="91425" rIns="91425" bIns="91425" anchor="t" anchorCtr="0">
            <a:noAutofit/>
          </a:bodyPr>
          <a:lstStyle/>
          <a:p>
            <a:pPr marL="285750" lvl="0" indent="-285750" algn="r" rtl="1">
              <a:lnSpc>
                <a:spcPct val="100000"/>
              </a:lnSpc>
              <a:spcBef>
                <a:spcPts val="0"/>
              </a:spcBef>
              <a:spcAft>
                <a:spcPts val="0"/>
              </a:spcAft>
              <a:buFont typeface="Arial" panose="020B0604020202020204" pitchFamily="34" charset="0"/>
              <a:buChar char="•"/>
            </a:pPr>
            <a:r>
              <a:rPr lang="en" sz="1500" dirty="0"/>
              <a:t>نحتاج أن تكون تجربة العميلة تراكمية</a:t>
            </a:r>
            <a:r>
              <a:rPr lang="ar-SA" sz="1500" dirty="0"/>
              <a:t>,</a:t>
            </a:r>
            <a:r>
              <a:rPr lang="en" sz="1500" dirty="0"/>
              <a:t> تظن بأن المنتج هو إختيارها وليس مروج له بكثافة.</a:t>
            </a:r>
            <a:endParaRPr sz="1500" dirty="0"/>
          </a:p>
          <a:p>
            <a:pPr marL="285750" lvl="0" indent="-285750" algn="r" rtl="1">
              <a:lnSpc>
                <a:spcPct val="100000"/>
              </a:lnSpc>
              <a:spcBef>
                <a:spcPts val="0"/>
              </a:spcBef>
              <a:spcAft>
                <a:spcPts val="0"/>
              </a:spcAft>
              <a:buFont typeface="Arial" panose="020B0604020202020204" pitchFamily="34" charset="0"/>
              <a:buChar char="•"/>
            </a:pPr>
            <a:r>
              <a:rPr lang="en" sz="1500" dirty="0"/>
              <a:t>نرغب في توفير خيار جديد مختلف وجودته عالية في السوق ويكون متاح للجميع.</a:t>
            </a:r>
            <a:endParaRPr sz="1500" dirty="0"/>
          </a:p>
          <a:p>
            <a:pPr marL="285750" lvl="0" indent="-285750" algn="r" rtl="1">
              <a:lnSpc>
                <a:spcPct val="100000"/>
              </a:lnSpc>
              <a:spcBef>
                <a:spcPts val="0"/>
              </a:spcBef>
              <a:spcAft>
                <a:spcPts val="0"/>
              </a:spcAft>
              <a:buFont typeface="Arial" panose="020B0604020202020204" pitchFamily="34" charset="0"/>
              <a:buChar char="•"/>
            </a:pPr>
            <a:r>
              <a:rPr lang="en" sz="1500" dirty="0"/>
              <a:t>نخطط أن الميزانية المصروفة تعزز اسم المنتج في السوق على المدى الطويل</a:t>
            </a:r>
            <a:r>
              <a:rPr lang="ar-SA" sz="1500" dirty="0"/>
              <a:t>, </a:t>
            </a:r>
            <a:r>
              <a:rPr lang="en" sz="1500" dirty="0"/>
              <a:t>ولهذا ممكن تكون النتيجة بطيئة لكنها قيّمة بمرور الزمن.</a:t>
            </a:r>
            <a:endParaRPr sz="1500" dirty="0"/>
          </a:p>
          <a:p>
            <a:pPr marL="0" lvl="0" indent="0" algn="r" rtl="1">
              <a:lnSpc>
                <a:spcPct val="100000"/>
              </a:lnSpc>
              <a:spcBef>
                <a:spcPts val="0"/>
              </a:spcBef>
              <a:spcAft>
                <a:spcPts val="0"/>
              </a:spcAft>
              <a:buNone/>
            </a:pPr>
            <a:endParaRPr sz="1500" dirty="0"/>
          </a:p>
          <a:p>
            <a:pPr marL="0" lvl="0" indent="0" algn="r" rtl="1">
              <a:lnSpc>
                <a:spcPct val="100000"/>
              </a:lnSpc>
              <a:spcBef>
                <a:spcPts val="0"/>
              </a:spcBef>
              <a:spcAft>
                <a:spcPts val="0"/>
              </a:spcAft>
              <a:buNone/>
            </a:pPr>
            <a:r>
              <a:rPr lang="en" sz="1500" dirty="0"/>
              <a:t>الإعلانات من خلال:</a:t>
            </a:r>
            <a:endParaRPr sz="1500" dirty="0"/>
          </a:p>
          <a:p>
            <a:pPr marL="457200" lvl="0" indent="-323850" algn="r" rtl="1">
              <a:lnSpc>
                <a:spcPct val="100000"/>
              </a:lnSpc>
              <a:spcBef>
                <a:spcPts val="0"/>
              </a:spcBef>
              <a:spcAft>
                <a:spcPts val="0"/>
              </a:spcAft>
              <a:buClr>
                <a:srgbClr val="02582F"/>
              </a:buClr>
              <a:buSzPts val="1500"/>
              <a:buChar char="●"/>
            </a:pPr>
            <a:r>
              <a:rPr lang="en" sz="1500" dirty="0"/>
              <a:t>إعلانات جوجل</a:t>
            </a:r>
            <a:endParaRPr sz="1500" dirty="0"/>
          </a:p>
          <a:p>
            <a:pPr marL="457200" lvl="0" indent="-323850" algn="r" rtl="1">
              <a:lnSpc>
                <a:spcPct val="100000"/>
              </a:lnSpc>
              <a:spcBef>
                <a:spcPts val="0"/>
              </a:spcBef>
              <a:spcAft>
                <a:spcPts val="0"/>
              </a:spcAft>
              <a:buClr>
                <a:srgbClr val="02582F"/>
              </a:buClr>
              <a:buSzPts val="1500"/>
              <a:buChar char="●"/>
            </a:pPr>
            <a:r>
              <a:rPr lang="en" sz="1500" dirty="0"/>
              <a:t>النوادي الصحية</a:t>
            </a:r>
            <a:endParaRPr sz="1500" dirty="0"/>
          </a:p>
          <a:p>
            <a:pPr marL="457200" lvl="0" indent="-323850" algn="r" rtl="1">
              <a:lnSpc>
                <a:spcPct val="100000"/>
              </a:lnSpc>
              <a:spcBef>
                <a:spcPts val="0"/>
              </a:spcBef>
              <a:spcAft>
                <a:spcPts val="0"/>
              </a:spcAft>
              <a:buClr>
                <a:srgbClr val="02582F"/>
              </a:buClr>
              <a:buSzPts val="1500"/>
              <a:buChar char="●"/>
            </a:pPr>
            <a:r>
              <a:rPr lang="en" sz="1500" dirty="0"/>
              <a:t>أطباء النساء والولادة</a:t>
            </a:r>
            <a:r>
              <a:rPr lang="ar-SA" sz="1500" dirty="0"/>
              <a:t>:</a:t>
            </a:r>
            <a:r>
              <a:rPr lang="en" sz="1500" dirty="0"/>
              <a:t> من خلال توعية موجهة للمستخدمين وخاصة بأن السُدادات منتج لا يستخدمه الكثير.</a:t>
            </a:r>
            <a:endParaRPr sz="1500" dirty="0"/>
          </a:p>
          <a:p>
            <a:pPr marL="457200" lvl="0" indent="-323850" algn="r" rtl="1">
              <a:lnSpc>
                <a:spcPct val="100000"/>
              </a:lnSpc>
              <a:spcBef>
                <a:spcPts val="0"/>
              </a:spcBef>
              <a:spcAft>
                <a:spcPts val="0"/>
              </a:spcAft>
              <a:buClr>
                <a:srgbClr val="02582F"/>
              </a:buClr>
              <a:buSzPts val="1500"/>
              <a:buChar char="●"/>
            </a:pPr>
            <a:r>
              <a:rPr lang="en" sz="1500" dirty="0"/>
              <a:t>متجر جديد متخصص في الملابس الداخلية الفاخرة</a:t>
            </a:r>
            <a:endParaRPr sz="1500" dirty="0"/>
          </a:p>
          <a:p>
            <a:pPr marL="457200" lvl="0" indent="-323850" algn="r" rtl="1">
              <a:lnSpc>
                <a:spcPct val="100000"/>
              </a:lnSpc>
              <a:spcBef>
                <a:spcPts val="0"/>
              </a:spcBef>
              <a:spcAft>
                <a:spcPts val="0"/>
              </a:spcAft>
              <a:buClr>
                <a:srgbClr val="02582F"/>
              </a:buClr>
              <a:buSzPts val="1500"/>
              <a:buChar char="●"/>
            </a:pPr>
            <a:r>
              <a:rPr lang="en" sz="1500" dirty="0"/>
              <a:t>سوبرماركت</a:t>
            </a:r>
            <a:endParaRPr sz="1500" dirty="0"/>
          </a:p>
          <a:p>
            <a:pPr marL="457200" lvl="0" indent="-323850" algn="r" rtl="1">
              <a:lnSpc>
                <a:spcPct val="100000"/>
              </a:lnSpc>
              <a:spcBef>
                <a:spcPts val="0"/>
              </a:spcBef>
              <a:spcAft>
                <a:spcPts val="0"/>
              </a:spcAft>
              <a:buClr>
                <a:srgbClr val="02582F"/>
              </a:buClr>
              <a:buSzPts val="1500"/>
              <a:buChar char="●"/>
            </a:pPr>
            <a:r>
              <a:rPr lang="en" sz="1500" dirty="0"/>
              <a:t>المطار</a:t>
            </a:r>
            <a:endParaRPr sz="1500" dirty="0"/>
          </a:p>
          <a:p>
            <a:pPr marL="457200" lvl="0" indent="-323850" algn="r" rtl="1">
              <a:lnSpc>
                <a:spcPct val="100000"/>
              </a:lnSpc>
              <a:spcBef>
                <a:spcPts val="0"/>
              </a:spcBef>
              <a:spcAft>
                <a:spcPts val="0"/>
              </a:spcAft>
              <a:buClr>
                <a:srgbClr val="02582F"/>
              </a:buClr>
              <a:buSzPts val="1500"/>
              <a:buChar char="●"/>
            </a:pPr>
            <a:r>
              <a:rPr lang="en" sz="1500" dirty="0"/>
              <a:t>توصيات العميل أو مشاركة التجارب</a:t>
            </a:r>
            <a:endParaRPr sz="1500" dirty="0"/>
          </a:p>
          <a:p>
            <a:pPr marL="457200" lvl="0" indent="-323850" algn="r" rtl="1">
              <a:lnSpc>
                <a:spcPct val="100000"/>
              </a:lnSpc>
              <a:spcBef>
                <a:spcPts val="0"/>
              </a:spcBef>
              <a:spcAft>
                <a:spcPts val="0"/>
              </a:spcAft>
              <a:buClr>
                <a:srgbClr val="02582F"/>
              </a:buClr>
              <a:buSzPts val="1500"/>
              <a:buChar char="●"/>
            </a:pPr>
            <a:r>
              <a:rPr lang="en" sz="1500" dirty="0"/>
              <a:t>هدف شخصي بالعمل مع نايك</a:t>
            </a:r>
            <a:endParaRPr sz="1500" dirty="0"/>
          </a:p>
          <a:p>
            <a:pPr marL="0" lvl="0" indent="0" algn="l" rtl="0">
              <a:lnSpc>
                <a:spcPct val="100000"/>
              </a:lnSpc>
              <a:spcBef>
                <a:spcPts val="0"/>
              </a:spcBef>
              <a:spcAft>
                <a:spcPts val="0"/>
              </a:spcAft>
              <a:buNone/>
            </a:pPr>
            <a:endParaRPr sz="1500" dirty="0"/>
          </a:p>
        </p:txBody>
      </p:sp>
      <p:pic>
        <p:nvPicPr>
          <p:cNvPr id="141" name="Google Shape;141;p21"/>
          <p:cNvPicPr preferRelativeResize="0"/>
          <p:nvPr/>
        </p:nvPicPr>
        <p:blipFill rotWithShape="1">
          <a:blip r:embed="rId3">
            <a:alphaModFix/>
          </a:blip>
          <a:srcRect l="12529" r="12529"/>
          <a:stretch/>
        </p:blipFill>
        <p:spPr>
          <a:xfrm>
            <a:off x="505740" y="932923"/>
            <a:ext cx="2183424" cy="1638827"/>
          </a:xfrm>
          <a:prstGeom prst="rect">
            <a:avLst/>
          </a:prstGeom>
          <a:noFill/>
          <a:ln>
            <a:noFill/>
          </a:ln>
        </p:spPr>
      </p:pic>
      <p:pic>
        <p:nvPicPr>
          <p:cNvPr id="142" name="Google Shape;142;p21"/>
          <p:cNvPicPr preferRelativeResize="0"/>
          <p:nvPr/>
        </p:nvPicPr>
        <p:blipFill rotWithShape="1">
          <a:blip r:embed="rId4">
            <a:alphaModFix/>
          </a:blip>
          <a:srcRect t="21324" r="18735" b="28687"/>
          <a:stretch/>
        </p:blipFill>
        <p:spPr>
          <a:xfrm>
            <a:off x="726615" y="2419348"/>
            <a:ext cx="1644877" cy="1011825"/>
          </a:xfrm>
          <a:prstGeom prst="rect">
            <a:avLst/>
          </a:prstGeom>
          <a:noFill/>
          <a:ln>
            <a:noFill/>
          </a:ln>
        </p:spPr>
      </p:pic>
      <p:pic>
        <p:nvPicPr>
          <p:cNvPr id="143" name="Google Shape;143;p21"/>
          <p:cNvPicPr preferRelativeResize="0"/>
          <p:nvPr/>
        </p:nvPicPr>
        <p:blipFill>
          <a:blip r:embed="rId5">
            <a:alphaModFix/>
          </a:blip>
          <a:stretch>
            <a:fillRect/>
          </a:stretch>
        </p:blipFill>
        <p:spPr>
          <a:xfrm>
            <a:off x="737265" y="3452698"/>
            <a:ext cx="893875" cy="893875"/>
          </a:xfrm>
          <a:prstGeom prst="rect">
            <a:avLst/>
          </a:prstGeom>
          <a:noFill/>
          <a:ln>
            <a:noFill/>
          </a:ln>
        </p:spPr>
      </p:pic>
      <p:pic>
        <p:nvPicPr>
          <p:cNvPr id="144" name="Google Shape;144;p21"/>
          <p:cNvPicPr preferRelativeResize="0"/>
          <p:nvPr/>
        </p:nvPicPr>
        <p:blipFill rotWithShape="1">
          <a:blip r:embed="rId6">
            <a:alphaModFix/>
          </a:blip>
          <a:srcRect l="12154" r="12162"/>
          <a:stretch/>
        </p:blipFill>
        <p:spPr>
          <a:xfrm>
            <a:off x="1795290" y="3452698"/>
            <a:ext cx="893875" cy="8938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E9E9E">
            <a:alpha val="0"/>
          </a:srgbClr>
        </a:solidFill>
        <a:effectLst/>
      </p:bgPr>
    </p:bg>
    <p:spTree>
      <p:nvGrpSpPr>
        <p:cNvPr id="1" name="Shape 148"/>
        <p:cNvGrpSpPr/>
        <p:nvPr/>
      </p:nvGrpSpPr>
      <p:grpSpPr>
        <a:xfrm>
          <a:off x="0" y="0"/>
          <a:ext cx="0" cy="0"/>
          <a:chOff x="0" y="0"/>
          <a:chExt cx="0" cy="0"/>
        </a:xfrm>
      </p:grpSpPr>
      <p:sp>
        <p:nvSpPr>
          <p:cNvPr id="151" name="Google Shape;151;p22"/>
          <p:cNvSpPr txBox="1">
            <a:spLocks noGrp="1"/>
          </p:cNvSpPr>
          <p:nvPr>
            <p:ph type="subTitle" idx="4294967295"/>
          </p:nvPr>
        </p:nvSpPr>
        <p:spPr>
          <a:xfrm>
            <a:off x="5852825" y="817325"/>
            <a:ext cx="3172800" cy="2977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 b="1" dirty="0"/>
              <a:t>أمثلة على بعض المشاريع التجارية </a:t>
            </a:r>
            <a:endParaRPr b="1" dirty="0"/>
          </a:p>
          <a:p>
            <a:pPr marL="0" lvl="0" indent="0" algn="ctr" rtl="1">
              <a:spcBef>
                <a:spcPts val="0"/>
              </a:spcBef>
              <a:spcAft>
                <a:spcPts val="0"/>
              </a:spcAft>
              <a:buNone/>
            </a:pPr>
            <a:r>
              <a:rPr lang="en" b="1" dirty="0"/>
              <a:t>يكون عملائها</a:t>
            </a:r>
            <a:r>
              <a:rPr lang="ar-SA" b="1" dirty="0"/>
              <a:t> </a:t>
            </a:r>
            <a:r>
              <a:rPr lang="en-US" b="1" dirty="0"/>
              <a:t>100%</a:t>
            </a:r>
            <a:r>
              <a:rPr lang="ar-SA" b="1" dirty="0"/>
              <a:t> </a:t>
            </a:r>
            <a:r>
              <a:rPr lang="en" b="1" dirty="0"/>
              <a:t>نساء.</a:t>
            </a:r>
            <a:endParaRPr b="1" dirty="0"/>
          </a:p>
          <a:p>
            <a:pPr marL="0" lvl="0" indent="0" algn="r" rtl="1">
              <a:spcBef>
                <a:spcPts val="1600"/>
              </a:spcBef>
              <a:spcAft>
                <a:spcPts val="0"/>
              </a:spcAft>
              <a:buNone/>
            </a:pPr>
            <a:endParaRPr dirty="0"/>
          </a:p>
          <a:p>
            <a:pPr marL="0" lvl="0" indent="0" algn="r" rtl="1">
              <a:spcBef>
                <a:spcPts val="1600"/>
              </a:spcBef>
              <a:spcAft>
                <a:spcPts val="0"/>
              </a:spcAft>
              <a:buNone/>
            </a:pPr>
            <a:endParaRPr dirty="0"/>
          </a:p>
          <a:p>
            <a:pPr marL="0" lvl="0" indent="0" algn="l" rtl="0">
              <a:spcBef>
                <a:spcPts val="1600"/>
              </a:spcBef>
              <a:spcAft>
                <a:spcPts val="1600"/>
              </a:spcAft>
              <a:buNone/>
            </a:pPr>
            <a:endParaRPr dirty="0"/>
          </a:p>
        </p:txBody>
      </p:sp>
      <p:pic>
        <p:nvPicPr>
          <p:cNvPr id="152" name="Google Shape;152;p22"/>
          <p:cNvPicPr preferRelativeResize="0"/>
          <p:nvPr/>
        </p:nvPicPr>
        <p:blipFill rotWithShape="1">
          <a:blip r:embed="rId7">
            <a:alphaModFix/>
          </a:blip>
          <a:srcRect l="17653" t="29041" r="15954" b="24087"/>
          <a:stretch/>
        </p:blipFill>
        <p:spPr>
          <a:xfrm>
            <a:off x="6899738" y="2089675"/>
            <a:ext cx="1078974" cy="838199"/>
          </a:xfrm>
          <a:prstGeom prst="rect">
            <a:avLst/>
          </a:prstGeom>
          <a:noFill/>
          <a:ln>
            <a:noFill/>
          </a:ln>
        </p:spPr>
      </p:pic>
      <p:pic>
        <p:nvPicPr>
          <p:cNvPr id="153" name="Google Shape;153;p22"/>
          <p:cNvPicPr preferRelativeResize="0"/>
          <p:nvPr/>
        </p:nvPicPr>
        <p:blipFill>
          <a:blip r:embed="rId8">
            <a:alphaModFix/>
          </a:blip>
          <a:stretch>
            <a:fillRect/>
          </a:stretch>
        </p:blipFill>
        <p:spPr>
          <a:xfrm>
            <a:off x="6816200" y="3356913"/>
            <a:ext cx="1246051" cy="1122863"/>
          </a:xfrm>
          <a:prstGeom prst="rect">
            <a:avLst/>
          </a:prstGeom>
          <a:noFill/>
          <a:ln>
            <a:noFill/>
          </a:ln>
        </p:spPr>
      </p:pic>
      <p:pic>
        <p:nvPicPr>
          <p:cNvPr id="2" name="Exciting News! We are thrilled to announce the opening of our luxurious multi-brand lingerie, loungewear, sleepwear, and beachwear store! Indulge in exquisite designs and unparalleled comfort that redefine elegance.">
            <a:hlinkClick r:id="" action="ppaction://media"/>
            <a:extLst>
              <a:ext uri="{FF2B5EF4-FFF2-40B4-BE49-F238E27FC236}">
                <a16:creationId xmlns:a16="http://schemas.microsoft.com/office/drawing/2014/main" id="{5B4AC58F-2CFF-1C2E-92BA-B61CF0EF5A1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04108" y="152399"/>
            <a:ext cx="2808249" cy="4838701"/>
          </a:xfrm>
          <a:prstGeom prst="rect">
            <a:avLst/>
          </a:prstGeom>
        </p:spPr>
      </p:pic>
      <p:pic>
        <p:nvPicPr>
          <p:cNvPr id="3" name="Empowering your journey to radiant SKIN and revitalized SOUL اخطي نحو رحلتك لبشرة مشرقة وروح متجدده #skincare #faical #epicurenskincare #osmosisbeauty">
            <a:hlinkClick r:id="" action="ppaction://media"/>
            <a:extLst>
              <a:ext uri="{FF2B5EF4-FFF2-40B4-BE49-F238E27FC236}">
                <a16:creationId xmlns:a16="http://schemas.microsoft.com/office/drawing/2014/main" id="{0888652B-1DE9-9985-C51F-91B54575A30E}"/>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3124201" y="152400"/>
            <a:ext cx="2722516" cy="48387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2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51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E9E9E">
            <a:alpha val="0"/>
          </a:srgbClr>
        </a:solidFill>
        <a:effectLst/>
      </p:bgPr>
    </p:bg>
    <p:spTree>
      <p:nvGrpSpPr>
        <p:cNvPr id="1" name="Shape 157"/>
        <p:cNvGrpSpPr/>
        <p:nvPr/>
      </p:nvGrpSpPr>
      <p:grpSpPr>
        <a:xfrm>
          <a:off x="0" y="0"/>
          <a:ext cx="0" cy="0"/>
          <a:chOff x="0" y="0"/>
          <a:chExt cx="0" cy="0"/>
        </a:xfrm>
      </p:grpSpPr>
      <p:pic>
        <p:nvPicPr>
          <p:cNvPr id="158" name="Google Shape;158;p23"/>
          <p:cNvPicPr preferRelativeResize="0"/>
          <p:nvPr/>
        </p:nvPicPr>
        <p:blipFill>
          <a:blip r:embed="rId3">
            <a:alphaModFix/>
          </a:blip>
          <a:stretch>
            <a:fillRect/>
          </a:stretch>
        </p:blipFill>
        <p:spPr>
          <a:xfrm>
            <a:off x="152400" y="152400"/>
            <a:ext cx="3870017" cy="4838702"/>
          </a:xfrm>
          <a:prstGeom prst="rect">
            <a:avLst/>
          </a:prstGeom>
          <a:noFill/>
          <a:ln>
            <a:noFill/>
          </a:ln>
        </p:spPr>
      </p:pic>
      <p:pic>
        <p:nvPicPr>
          <p:cNvPr id="159" name="Google Shape;159;p23"/>
          <p:cNvPicPr preferRelativeResize="0"/>
          <p:nvPr/>
        </p:nvPicPr>
        <p:blipFill>
          <a:blip r:embed="rId4">
            <a:alphaModFix/>
          </a:blip>
          <a:stretch>
            <a:fillRect/>
          </a:stretch>
        </p:blipFill>
        <p:spPr>
          <a:xfrm>
            <a:off x="4420560" y="1176288"/>
            <a:ext cx="2026826" cy="2984151"/>
          </a:xfrm>
          <a:prstGeom prst="rect">
            <a:avLst/>
          </a:prstGeom>
          <a:noFill/>
          <a:ln>
            <a:noFill/>
          </a:ln>
        </p:spPr>
      </p:pic>
      <p:sp>
        <p:nvSpPr>
          <p:cNvPr id="160" name="Google Shape;160;p23"/>
          <p:cNvSpPr txBox="1"/>
          <p:nvPr/>
        </p:nvSpPr>
        <p:spPr>
          <a:xfrm>
            <a:off x="4163336" y="380902"/>
            <a:ext cx="4568100" cy="4617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1600"/>
              </a:spcAft>
              <a:buNone/>
            </a:pPr>
            <a:r>
              <a:rPr lang="en" sz="1800" b="1" dirty="0">
                <a:solidFill>
                  <a:schemeClr val="lt2"/>
                </a:solidFill>
                <a:latin typeface="Roboto"/>
                <a:ea typeface="Roboto"/>
                <a:cs typeface="Roboto"/>
                <a:sym typeface="Roboto"/>
              </a:rPr>
              <a:t>أمثلة على الدعاية التسويقية في السوبرماركت:</a:t>
            </a:r>
            <a:endParaRPr sz="1800" b="1" dirty="0">
              <a:solidFill>
                <a:schemeClr val="lt2"/>
              </a:solidFill>
              <a:latin typeface="Roboto"/>
              <a:ea typeface="Roboto"/>
              <a:cs typeface="Roboto"/>
              <a:sym typeface="Roboto"/>
            </a:endParaRPr>
          </a:p>
        </p:txBody>
      </p:sp>
      <p:pic>
        <p:nvPicPr>
          <p:cNvPr id="161" name="Google Shape;161;p23"/>
          <p:cNvPicPr preferRelativeResize="0"/>
          <p:nvPr/>
        </p:nvPicPr>
        <p:blipFill rotWithShape="1">
          <a:blip r:embed="rId5">
            <a:alphaModFix/>
          </a:blip>
          <a:srcRect l="57713" r="1461" b="11917"/>
          <a:stretch/>
        </p:blipFill>
        <p:spPr>
          <a:xfrm>
            <a:off x="6595388" y="1176286"/>
            <a:ext cx="2075100" cy="29841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4"/>
          <p:cNvSpPr txBox="1">
            <a:spLocks noGrp="1"/>
          </p:cNvSpPr>
          <p:nvPr>
            <p:ph type="title" idx="4294967295"/>
          </p:nvPr>
        </p:nvSpPr>
        <p:spPr>
          <a:xfrm>
            <a:off x="3868600" y="48600"/>
            <a:ext cx="5090700" cy="7617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sz="3100">
                <a:solidFill>
                  <a:schemeClr val="lt2"/>
                </a:solidFill>
              </a:rPr>
              <a:t>التطوير و ملاحظاتي</a:t>
            </a:r>
            <a:endParaRPr sz="3100">
              <a:solidFill>
                <a:schemeClr val="lt2"/>
              </a:solidFill>
            </a:endParaRPr>
          </a:p>
        </p:txBody>
      </p:sp>
      <p:cxnSp>
        <p:nvCxnSpPr>
          <p:cNvPr id="167" name="Google Shape;167;p24"/>
          <p:cNvCxnSpPr/>
          <p:nvPr/>
        </p:nvCxnSpPr>
        <p:spPr>
          <a:xfrm rot="10800000" flipH="1">
            <a:off x="2743200" y="756050"/>
            <a:ext cx="6242700" cy="29400"/>
          </a:xfrm>
          <a:prstGeom prst="straightConnector1">
            <a:avLst/>
          </a:prstGeom>
          <a:noFill/>
          <a:ln w="38100" cap="flat" cmpd="sng">
            <a:solidFill>
              <a:srgbClr val="02582F"/>
            </a:solidFill>
            <a:prstDash val="solid"/>
            <a:round/>
            <a:headEnd type="none" w="sm" len="sm"/>
            <a:tailEnd type="none" w="sm" len="sm"/>
          </a:ln>
        </p:spPr>
      </p:cxnSp>
      <p:sp>
        <p:nvSpPr>
          <p:cNvPr id="168" name="Google Shape;168;p24"/>
          <p:cNvSpPr txBox="1">
            <a:spLocks noGrp="1"/>
          </p:cNvSpPr>
          <p:nvPr>
            <p:ph type="body" idx="4294967295"/>
          </p:nvPr>
        </p:nvSpPr>
        <p:spPr>
          <a:xfrm>
            <a:off x="2412925" y="756150"/>
            <a:ext cx="6490800" cy="4182000"/>
          </a:xfrm>
          <a:prstGeom prst="rect">
            <a:avLst/>
          </a:prstGeom>
        </p:spPr>
        <p:txBody>
          <a:bodyPr spcFirstLastPara="1" wrap="square" lIns="91425" tIns="91425" rIns="91425" bIns="91425" anchor="t" anchorCtr="0">
            <a:noAutofit/>
          </a:bodyPr>
          <a:lstStyle/>
          <a:p>
            <a:pPr marL="171450" lvl="0" indent="-171450" algn="r" rtl="1">
              <a:lnSpc>
                <a:spcPct val="100000"/>
              </a:lnSpc>
              <a:spcBef>
                <a:spcPts val="0"/>
              </a:spcBef>
              <a:spcAft>
                <a:spcPts val="0"/>
              </a:spcAft>
              <a:buFont typeface="Arial" panose="020B0604020202020204" pitchFamily="34" charset="0"/>
              <a:buChar char="•"/>
            </a:pPr>
            <a:r>
              <a:rPr lang="en" sz="1100" b="1" dirty="0"/>
              <a:t>احتاج إنشاء سجل تجاري للمؤسسة</a:t>
            </a:r>
            <a:r>
              <a:rPr lang="ar-SA" sz="1100" b="1" dirty="0"/>
              <a:t>, </a:t>
            </a:r>
            <a:r>
              <a:rPr lang="en" sz="1100" b="1" dirty="0"/>
              <a:t>السجل القديم مشطوب ووثيقة العمل الحر رفضت أكثر من مرة</a:t>
            </a:r>
            <a:r>
              <a:rPr lang="ar-SA" sz="1100" b="1" dirty="0"/>
              <a:t>.</a:t>
            </a:r>
            <a:r>
              <a:rPr lang="en" sz="1100" b="1" dirty="0"/>
              <a:t> السجل ينشأ لحظيا إذا كان الإسم التجاري متاح وقيمته 200</a:t>
            </a:r>
            <a:r>
              <a:rPr lang="ar-SA" sz="1100" b="1" dirty="0"/>
              <a:t> ريال</a:t>
            </a:r>
            <a:r>
              <a:rPr lang="en" sz="1100" b="1" dirty="0"/>
              <a:t> فقط</a:t>
            </a:r>
            <a:r>
              <a:rPr lang="ar-SA" sz="1100" b="1" dirty="0"/>
              <a:t>.</a:t>
            </a:r>
            <a:endParaRPr sz="1100" b="1" dirty="0"/>
          </a:p>
          <a:p>
            <a:pPr marL="171450" lvl="0" indent="-171450" algn="r" rtl="1">
              <a:lnSpc>
                <a:spcPct val="100000"/>
              </a:lnSpc>
              <a:spcBef>
                <a:spcPts val="0"/>
              </a:spcBef>
              <a:spcAft>
                <a:spcPts val="0"/>
              </a:spcAft>
              <a:buFont typeface="Arial" panose="020B0604020202020204" pitchFamily="34" charset="0"/>
              <a:buChar char="•"/>
            </a:pPr>
            <a:endParaRPr sz="1100" b="1" dirty="0"/>
          </a:p>
          <a:p>
            <a:pPr marL="171450" lvl="0" indent="-171450" algn="r" rtl="1">
              <a:lnSpc>
                <a:spcPct val="100000"/>
              </a:lnSpc>
              <a:spcBef>
                <a:spcPts val="0"/>
              </a:spcBef>
              <a:spcAft>
                <a:spcPts val="0"/>
              </a:spcAft>
              <a:buFont typeface="Arial" panose="020B0604020202020204" pitchFamily="34" charset="0"/>
              <a:buChar char="•"/>
            </a:pPr>
            <a:r>
              <a:rPr lang="en" sz="1100" b="1" dirty="0"/>
              <a:t>ارغب في تطوير أحد أفراد فريق العمل بالتدريب في المحاسبة</a:t>
            </a:r>
            <a:r>
              <a:rPr lang="ar-SA" sz="1100" b="1" dirty="0"/>
              <a:t>,</a:t>
            </a:r>
            <a:r>
              <a:rPr lang="en" sz="1100" b="1" dirty="0"/>
              <a:t> مبدئيا يكفي إتمام برامج الهيئة التمهيدية لكننا نرغب في الحصول على  ترخيص فني محاسبة.</a:t>
            </a:r>
            <a:endParaRPr sz="1100" b="1" dirty="0"/>
          </a:p>
          <a:p>
            <a:pPr marL="171450" lvl="0" indent="-171450" algn="r" rtl="1">
              <a:lnSpc>
                <a:spcPct val="100000"/>
              </a:lnSpc>
              <a:spcBef>
                <a:spcPts val="0"/>
              </a:spcBef>
              <a:spcAft>
                <a:spcPts val="0"/>
              </a:spcAft>
              <a:buFont typeface="Arial" panose="020B0604020202020204" pitchFamily="34" charset="0"/>
              <a:buChar char="•"/>
            </a:pPr>
            <a:endParaRPr lang="ar-SA" sz="1100" b="1" dirty="0"/>
          </a:p>
          <a:p>
            <a:pPr marL="171450" lvl="0" indent="-171450" algn="r" rtl="1">
              <a:lnSpc>
                <a:spcPct val="100000"/>
              </a:lnSpc>
              <a:spcBef>
                <a:spcPts val="0"/>
              </a:spcBef>
              <a:spcAft>
                <a:spcPts val="0"/>
              </a:spcAft>
              <a:buFont typeface="Arial" panose="020B0604020202020204" pitchFamily="34" charset="0"/>
              <a:buChar char="•"/>
            </a:pPr>
            <a:r>
              <a:rPr lang="en" sz="1100" b="1" dirty="0"/>
              <a:t>للتوسع والحصول على عملاء أكثر نرغب في إنشاء متجر في شوبيفاي لأن آيهرب يملك برنامج</a:t>
            </a:r>
            <a:r>
              <a:rPr lang="ar-SA" sz="1100" b="1" dirty="0"/>
              <a:t> </a:t>
            </a:r>
            <a:r>
              <a:rPr lang="en-US" sz="1100" b="1" dirty="0"/>
              <a:t>Partner with </a:t>
            </a:r>
            <a:r>
              <a:rPr lang="en-US" sz="1100" b="1" dirty="0" err="1"/>
              <a:t>iHerb</a:t>
            </a:r>
            <a:r>
              <a:rPr lang="ar-SA" sz="1100" b="1" dirty="0"/>
              <a:t> </a:t>
            </a:r>
            <a:r>
              <a:rPr lang="en" sz="1100" b="1" dirty="0"/>
              <a:t>لدعم الأعمال التي تملك متاجر في شوبيفاي بحيث تعرض البضاعة على موقعها محليا ودوليا.</a:t>
            </a:r>
            <a:endParaRPr sz="1100" b="1" dirty="0"/>
          </a:p>
          <a:p>
            <a:pPr marL="171450" lvl="0" indent="-171450" algn="r" rtl="1">
              <a:lnSpc>
                <a:spcPct val="100000"/>
              </a:lnSpc>
              <a:spcBef>
                <a:spcPts val="0"/>
              </a:spcBef>
              <a:spcAft>
                <a:spcPts val="0"/>
              </a:spcAft>
              <a:buFont typeface="Arial" panose="020B0604020202020204" pitchFamily="34" charset="0"/>
              <a:buChar char="•"/>
            </a:pPr>
            <a:endParaRPr sz="1100" b="1" dirty="0"/>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غسيل الملابس يعتبر عمل روتيني وهذه الأعمال تبطئ وتيرة الوقت و تعطي شعور بالإنجاز وتهدّئ الجهاز العصبي</a:t>
            </a:r>
            <a:r>
              <a:rPr lang="ar-SA" sz="1100" b="1" dirty="0">
                <a:solidFill>
                  <a:srgbClr val="666666"/>
                </a:solidFill>
              </a:rPr>
              <a:t>. </a:t>
            </a:r>
            <a:r>
              <a:rPr lang="en" sz="1100" b="1" dirty="0">
                <a:solidFill>
                  <a:srgbClr val="666666"/>
                </a:solidFill>
              </a:rPr>
              <a:t>غير أن الملابس الداخلية صغيرة غسلها لا يعتبر عمل شاق.</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لم اعرض تفاصيل دقيقة للمنتجات لأن لي مدونة تشرح بالتفصيل عن كل منتج.</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شركة أمريكية صغيرة متخصصة في منتجات الصحية النسائية نشروا ببداية السنة الميلادية أن تم الإستحواذ عليها مقابل </a:t>
            </a:r>
            <a:r>
              <a:rPr lang="ar-SA" sz="1100" b="1" dirty="0">
                <a:solidFill>
                  <a:srgbClr val="666666"/>
                </a:solidFill>
              </a:rPr>
              <a:t> </a:t>
            </a:r>
            <a:r>
              <a:rPr lang="en-US" sz="1100" b="1" dirty="0">
                <a:solidFill>
                  <a:srgbClr val="666666"/>
                </a:solidFill>
              </a:rPr>
              <a:t>380</a:t>
            </a:r>
            <a:r>
              <a:rPr lang="ar-SA" sz="1100" b="1" dirty="0">
                <a:solidFill>
                  <a:srgbClr val="666666"/>
                </a:solidFill>
              </a:rPr>
              <a:t> </a:t>
            </a:r>
            <a:r>
              <a:rPr lang="en" sz="1100" b="1" dirty="0">
                <a:solidFill>
                  <a:srgbClr val="666666"/>
                </a:solidFill>
              </a:rPr>
              <a:t>مليون دولار.</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جربنا كثير من المنتجات لكن أحدها له ميزة نتوقع بأن تنال على إعجاب الكثير وخاصة بأن الشركة لا تملك حقوق ملكية فكرية في السعودية</a:t>
            </a:r>
            <a:r>
              <a:rPr lang="ar-SA" sz="1100" b="1" dirty="0">
                <a:solidFill>
                  <a:srgbClr val="666666"/>
                </a:solidFill>
              </a:rPr>
              <a:t>,</a:t>
            </a:r>
            <a:r>
              <a:rPr lang="en" sz="1100" b="1" dirty="0">
                <a:solidFill>
                  <a:srgbClr val="666666"/>
                </a:solidFill>
              </a:rPr>
              <a:t> ونرغب تطويره بما يناسب تفضيلنا و نفكر بتوطين الصناعة على المدى البعيد.</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لاحظت بأن شركة الويز أضافت فوط من القطن العضوي لمجموعة منتجاتها التقليدية وهذا يدل على توجه عملائها للخيار الأفضل.</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r>
              <a:rPr lang="en" sz="1100" b="1" dirty="0">
                <a:solidFill>
                  <a:srgbClr val="666666"/>
                </a:solidFill>
              </a:rPr>
              <a:t>لاحظت إعلانات محلية من منتجات تقليدية مثل ألويز وفام خاصة بعد دخول منافسين جدد في القطاع مثل شركة سي.</a:t>
            </a:r>
            <a:endParaRPr sz="1100" b="1" dirty="0">
              <a:solidFill>
                <a:srgbClr val="666666"/>
              </a:solidFill>
            </a:endParaRPr>
          </a:p>
          <a:p>
            <a:pPr marL="171450" lvl="0" indent="-171450" algn="r" rtl="1">
              <a:lnSpc>
                <a:spcPct val="100000"/>
              </a:lnSpc>
              <a:spcBef>
                <a:spcPts val="0"/>
              </a:spcBef>
              <a:spcAft>
                <a:spcPts val="0"/>
              </a:spcAft>
              <a:buFont typeface="Arial" panose="020B0604020202020204" pitchFamily="34" charset="0"/>
              <a:buChar char="•"/>
            </a:pPr>
            <a:endParaRPr sz="1100" b="1" dirty="0"/>
          </a:p>
          <a:p>
            <a:pPr marL="171450" lvl="0" indent="-171450" algn="r" rtl="1">
              <a:lnSpc>
                <a:spcPct val="100000"/>
              </a:lnSpc>
              <a:spcBef>
                <a:spcPts val="0"/>
              </a:spcBef>
              <a:spcAft>
                <a:spcPts val="0"/>
              </a:spcAft>
              <a:buFont typeface="Arial" panose="020B0604020202020204" pitchFamily="34" charset="0"/>
              <a:buChar char="•"/>
            </a:pPr>
            <a:endParaRPr sz="1100" b="1" dirty="0"/>
          </a:p>
        </p:txBody>
      </p:sp>
      <p:pic>
        <p:nvPicPr>
          <p:cNvPr id="169" name="Google Shape;169;p24"/>
          <p:cNvPicPr preferRelativeResize="0"/>
          <p:nvPr/>
        </p:nvPicPr>
        <p:blipFill>
          <a:blip r:embed="rId3">
            <a:alphaModFix/>
          </a:blip>
          <a:stretch>
            <a:fillRect/>
          </a:stretch>
        </p:blipFill>
        <p:spPr>
          <a:xfrm>
            <a:off x="440550" y="277200"/>
            <a:ext cx="1717825" cy="1717825"/>
          </a:xfrm>
          <a:prstGeom prst="rect">
            <a:avLst/>
          </a:prstGeom>
          <a:noFill/>
          <a:ln>
            <a:noFill/>
          </a:ln>
        </p:spPr>
      </p:pic>
      <p:pic>
        <p:nvPicPr>
          <p:cNvPr id="170" name="Google Shape;170;p24"/>
          <p:cNvPicPr preferRelativeResize="0"/>
          <p:nvPr/>
        </p:nvPicPr>
        <p:blipFill rotWithShape="1">
          <a:blip r:embed="rId4">
            <a:alphaModFix/>
          </a:blip>
          <a:srcRect t="35455" b="34505"/>
          <a:stretch/>
        </p:blipFill>
        <p:spPr>
          <a:xfrm>
            <a:off x="72475" y="1839225"/>
            <a:ext cx="2340450" cy="703050"/>
          </a:xfrm>
          <a:prstGeom prst="rect">
            <a:avLst/>
          </a:prstGeom>
          <a:noFill/>
          <a:ln>
            <a:noFill/>
          </a:ln>
        </p:spPr>
      </p:pic>
      <p:pic>
        <p:nvPicPr>
          <p:cNvPr id="171" name="Google Shape;171;p24"/>
          <p:cNvPicPr preferRelativeResize="0"/>
          <p:nvPr/>
        </p:nvPicPr>
        <p:blipFill rotWithShape="1">
          <a:blip r:embed="rId5">
            <a:alphaModFix/>
          </a:blip>
          <a:srcRect t="22856" b="22851"/>
          <a:stretch/>
        </p:blipFill>
        <p:spPr>
          <a:xfrm>
            <a:off x="480175" y="3720600"/>
            <a:ext cx="2059199" cy="1117951"/>
          </a:xfrm>
          <a:prstGeom prst="rect">
            <a:avLst/>
          </a:prstGeom>
          <a:noFill/>
          <a:ln>
            <a:noFill/>
          </a:ln>
        </p:spPr>
      </p:pic>
      <p:pic>
        <p:nvPicPr>
          <p:cNvPr id="172" name="Google Shape;172;p24"/>
          <p:cNvPicPr preferRelativeResize="0"/>
          <p:nvPr/>
        </p:nvPicPr>
        <p:blipFill rotWithShape="1">
          <a:blip r:embed="rId6">
            <a:alphaModFix/>
          </a:blip>
          <a:srcRect/>
          <a:stretch/>
        </p:blipFill>
        <p:spPr>
          <a:xfrm>
            <a:off x="832175" y="2641925"/>
            <a:ext cx="1055225" cy="1055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176"/>
        <p:cNvGrpSpPr/>
        <p:nvPr/>
      </p:nvGrpSpPr>
      <p:grpSpPr>
        <a:xfrm>
          <a:off x="0" y="0"/>
          <a:ext cx="0" cy="0"/>
          <a:chOff x="0" y="0"/>
          <a:chExt cx="0" cy="0"/>
        </a:xfrm>
      </p:grpSpPr>
      <p:sp>
        <p:nvSpPr>
          <p:cNvPr id="177" name="Google Shape;177;p25"/>
          <p:cNvSpPr txBox="1">
            <a:spLocks noGrp="1"/>
          </p:cNvSpPr>
          <p:nvPr>
            <p:ph type="title"/>
          </p:nvPr>
        </p:nvSpPr>
        <p:spPr>
          <a:xfrm>
            <a:off x="5957675" y="335850"/>
            <a:ext cx="2893200" cy="45882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4800" dirty="0"/>
              <a:t>فريق العمل</a:t>
            </a:r>
            <a:endParaRPr lang="ar-SA" sz="4800" dirty="0"/>
          </a:p>
          <a:p>
            <a:pPr marL="0" lvl="0" indent="0" algn="r" rtl="1">
              <a:spcBef>
                <a:spcPts val="0"/>
              </a:spcBef>
              <a:spcAft>
                <a:spcPts val="0"/>
              </a:spcAft>
              <a:buNone/>
            </a:pPr>
            <a:endParaRPr lang="ar-SA" sz="4800" dirty="0"/>
          </a:p>
          <a:p>
            <a:pPr marL="0" lvl="0" indent="0" algn="r" rtl="1">
              <a:spcBef>
                <a:spcPts val="0"/>
              </a:spcBef>
              <a:spcAft>
                <a:spcPts val="0"/>
              </a:spcAft>
              <a:buNone/>
            </a:pPr>
            <a:r>
              <a:rPr lang="en" sz="2400" dirty="0"/>
              <a:t>مرام الجعيد</a:t>
            </a:r>
            <a:endParaRPr sz="2400" dirty="0"/>
          </a:p>
          <a:p>
            <a:pPr marL="0" lvl="0" indent="0" algn="r" rtl="1">
              <a:spcBef>
                <a:spcPts val="0"/>
              </a:spcBef>
              <a:spcAft>
                <a:spcPts val="0"/>
              </a:spcAft>
              <a:buNone/>
            </a:pPr>
            <a:r>
              <a:rPr lang="en" sz="1400" dirty="0"/>
              <a:t>بكالوريوس رياضيات ومحاسبة تحت التدريب</a:t>
            </a:r>
            <a:r>
              <a:rPr lang="ar-SA" sz="1400" dirty="0"/>
              <a:t> </a:t>
            </a:r>
            <a:r>
              <a:rPr lang="en" sz="1400" dirty="0"/>
              <a:t>هي شريك بالمال والتسويق والتطوير.</a:t>
            </a:r>
            <a:endParaRPr sz="1400" dirty="0"/>
          </a:p>
          <a:p>
            <a:pPr marL="0" lvl="0" indent="0" algn="r" rtl="1">
              <a:spcBef>
                <a:spcPts val="0"/>
              </a:spcBef>
              <a:spcAft>
                <a:spcPts val="0"/>
              </a:spcAft>
              <a:buNone/>
            </a:pPr>
            <a:endParaRPr sz="1600" dirty="0"/>
          </a:p>
          <a:p>
            <a:pPr marL="0" lvl="0" indent="0" algn="r" rtl="1">
              <a:spcBef>
                <a:spcPts val="0"/>
              </a:spcBef>
              <a:spcAft>
                <a:spcPts val="0"/>
              </a:spcAft>
              <a:buNone/>
            </a:pPr>
            <a:r>
              <a:rPr lang="en" sz="1600" dirty="0"/>
              <a:t> </a:t>
            </a:r>
            <a:r>
              <a:rPr lang="en" sz="2400" dirty="0"/>
              <a:t>هنوف الجعيد</a:t>
            </a:r>
            <a:endParaRPr sz="2400" dirty="0"/>
          </a:p>
          <a:p>
            <a:pPr marL="0" lvl="0" indent="0" algn="r" rtl="1">
              <a:spcBef>
                <a:spcPts val="0"/>
              </a:spcBef>
              <a:spcAft>
                <a:spcPts val="0"/>
              </a:spcAft>
              <a:buNone/>
            </a:pPr>
            <a:r>
              <a:rPr lang="en" sz="1400" dirty="0"/>
              <a:t>بكالوريوس علوم من جامعة الملك سعود</a:t>
            </a:r>
            <a:r>
              <a:rPr lang="ar-SA" sz="1400" dirty="0"/>
              <a:t>. </a:t>
            </a:r>
            <a:r>
              <a:rPr lang="en" sz="1400" dirty="0"/>
              <a:t>عملت في </a:t>
            </a:r>
            <a:r>
              <a:rPr lang="ar-SA" sz="1400" dirty="0"/>
              <a:t>ال</a:t>
            </a:r>
            <a:r>
              <a:rPr lang="en" sz="1400" dirty="0"/>
              <a:t>مجال القانوني والإستشارات الإدارية</a:t>
            </a:r>
            <a:r>
              <a:rPr lang="ar-SA" sz="1400" dirty="0"/>
              <a:t>, </a:t>
            </a:r>
            <a:r>
              <a:rPr lang="en" sz="1400" dirty="0"/>
              <a:t>حصلت على تدريب للمحاسبة في ألمانيا وبعض دورات هيئة المحاسبين القانونيين</a:t>
            </a:r>
            <a:r>
              <a:rPr lang="ar-SA" sz="1400" dirty="0"/>
              <a:t>.</a:t>
            </a:r>
            <a:r>
              <a:rPr lang="en" sz="1400" dirty="0"/>
              <a:t> تتطلع لدراسة القانون في الولايات المتحدة الأمريكية.</a:t>
            </a:r>
            <a:endParaRPr sz="1400" dirty="0"/>
          </a:p>
          <a:p>
            <a:pPr marL="0" lvl="0" indent="0" algn="r" rtl="1">
              <a:spcBef>
                <a:spcPts val="0"/>
              </a:spcBef>
              <a:spcAft>
                <a:spcPts val="0"/>
              </a:spcAft>
              <a:buNone/>
            </a:pPr>
            <a:endParaRPr sz="1600" dirty="0"/>
          </a:p>
        </p:txBody>
      </p:sp>
      <p:sp>
        <p:nvSpPr>
          <p:cNvPr id="178" name="Google Shape;178;p25"/>
          <p:cNvSpPr txBox="1">
            <a:spLocks noGrp="1"/>
          </p:cNvSpPr>
          <p:nvPr>
            <p:ph type="title"/>
          </p:nvPr>
        </p:nvSpPr>
        <p:spPr>
          <a:xfrm>
            <a:off x="2854712" y="510800"/>
            <a:ext cx="3024363" cy="33465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2400" dirty="0"/>
              <a:t> أميرة الجعيد</a:t>
            </a:r>
            <a:endParaRPr sz="2400" dirty="0"/>
          </a:p>
          <a:p>
            <a:pPr marL="0" lvl="0" indent="0" algn="r" rtl="1">
              <a:spcBef>
                <a:spcPts val="0"/>
              </a:spcBef>
              <a:spcAft>
                <a:spcPts val="0"/>
              </a:spcAft>
              <a:buNone/>
            </a:pPr>
            <a:r>
              <a:rPr lang="en" sz="1400" dirty="0"/>
              <a:t>دبلوم تصميم جرافيكي من جامعة هيرتفوردشاير</a:t>
            </a:r>
            <a:r>
              <a:rPr lang="ar-SA" sz="1400" dirty="0"/>
              <a:t>.</a:t>
            </a:r>
            <a:r>
              <a:rPr lang="en" sz="1400" dirty="0"/>
              <a:t> متمكنة من برامج التصميم و درست وعملت تصاميم إحترافية  في تجربة و واجهة المستخدم. بالإمكان الإطلاع على أعمالها في حسابها </a:t>
            </a:r>
            <a:r>
              <a:rPr lang="ar-SA" sz="1400" dirty="0"/>
              <a:t>عبر</a:t>
            </a:r>
            <a:r>
              <a:rPr lang="en" sz="1400" dirty="0"/>
              <a:t> اللينكد</a:t>
            </a:r>
            <a:r>
              <a:rPr lang="ar-SA" sz="1400" dirty="0"/>
              <a:t> </a:t>
            </a:r>
            <a:r>
              <a:rPr lang="en" sz="1400" dirty="0"/>
              <a:t>إن:</a:t>
            </a:r>
            <a:endParaRPr sz="1400" dirty="0"/>
          </a:p>
          <a:p>
            <a:pPr marL="0" lvl="0" indent="0" algn="r" rtl="1">
              <a:spcBef>
                <a:spcPts val="0"/>
              </a:spcBef>
              <a:spcAft>
                <a:spcPts val="0"/>
              </a:spcAft>
              <a:buNone/>
            </a:pPr>
            <a:endParaRPr sz="1400" dirty="0"/>
          </a:p>
          <a:p>
            <a:pPr marL="0" lvl="0" indent="0" algn="ctr" rtl="1">
              <a:spcBef>
                <a:spcPts val="0"/>
              </a:spcBef>
              <a:spcAft>
                <a:spcPts val="0"/>
              </a:spcAft>
              <a:buNone/>
            </a:pPr>
            <a:r>
              <a:rPr lang="en" sz="1400" b="1" dirty="0">
                <a:solidFill>
                  <a:srgbClr val="1155CC"/>
                </a:solidFill>
                <a:highlight>
                  <a:schemeClr val="lt1"/>
                </a:highlight>
                <a:uFill>
                  <a:noFill/>
                </a:uFill>
                <a:hlinkClick r:id="rId3">
                  <a:extLst>
                    <a:ext uri="{A12FA001-AC4F-418D-AE19-62706E023703}">
                      <ahyp:hlinkClr xmlns:ahyp="http://schemas.microsoft.com/office/drawing/2018/hyperlinkcolor" val="tx"/>
                    </a:ext>
                  </a:extLst>
                </a:hlinkClick>
              </a:rPr>
              <a:t>Amirah AlJuaid</a:t>
            </a:r>
            <a:r>
              <a:rPr lang="en" sz="1400" b="1" dirty="0">
                <a:solidFill>
                  <a:srgbClr val="1155CC"/>
                </a:solidFill>
                <a:highlight>
                  <a:schemeClr val="lt1"/>
                </a:highlight>
              </a:rPr>
              <a:t> LinkedIn </a:t>
            </a:r>
            <a:endParaRPr sz="1400" b="1" dirty="0">
              <a:solidFill>
                <a:srgbClr val="1155CC"/>
              </a:solidFill>
              <a:highlight>
                <a:schemeClr val="lt1"/>
              </a:highlight>
            </a:endParaRPr>
          </a:p>
          <a:p>
            <a:pPr marL="0" lvl="0" indent="0" algn="r" rtl="1">
              <a:spcBef>
                <a:spcPts val="0"/>
              </a:spcBef>
              <a:spcAft>
                <a:spcPts val="0"/>
              </a:spcAft>
              <a:buNone/>
            </a:pPr>
            <a:endParaRPr sz="1500" dirty="0"/>
          </a:p>
          <a:p>
            <a:pPr marL="0" lvl="0" indent="0" algn="r" rtl="1">
              <a:spcBef>
                <a:spcPts val="0"/>
              </a:spcBef>
              <a:spcAft>
                <a:spcPts val="0"/>
              </a:spcAft>
              <a:buNone/>
            </a:pPr>
            <a:endParaRPr sz="1500" b="1" dirty="0"/>
          </a:p>
          <a:p>
            <a:pPr marL="0" lvl="0" indent="0" algn="r" rtl="1">
              <a:spcBef>
                <a:spcPts val="0"/>
              </a:spcBef>
              <a:spcAft>
                <a:spcPts val="0"/>
              </a:spcAft>
              <a:buNone/>
            </a:pPr>
            <a:r>
              <a:rPr lang="en" sz="1500" b="1" dirty="0"/>
              <a:t>لإتمام العمل على أكمل وجه نحتاج:</a:t>
            </a:r>
            <a:endParaRPr sz="1500" b="1" dirty="0"/>
          </a:p>
          <a:p>
            <a:pPr marL="0" lvl="0" indent="0" algn="r" rtl="1">
              <a:spcBef>
                <a:spcPts val="0"/>
              </a:spcBef>
              <a:spcAft>
                <a:spcPts val="0"/>
              </a:spcAft>
              <a:buNone/>
            </a:pPr>
            <a:endParaRPr sz="1500" b="1" dirty="0"/>
          </a:p>
          <a:p>
            <a:pPr marL="285750" lvl="0" indent="-190500" algn="r" rtl="1">
              <a:spcBef>
                <a:spcPts val="0"/>
              </a:spcBef>
              <a:spcAft>
                <a:spcPts val="0"/>
              </a:spcAft>
              <a:buSzPts val="1200"/>
              <a:buChar char="●"/>
            </a:pPr>
            <a:r>
              <a:rPr lang="en" sz="1400" dirty="0"/>
              <a:t>محامي يفضل مرخص من القانون الإنجليزي</a:t>
            </a:r>
            <a:endParaRPr sz="1400" dirty="0"/>
          </a:p>
          <a:p>
            <a:pPr marL="285750" lvl="0" indent="-190500" algn="r" rtl="1">
              <a:spcBef>
                <a:spcPts val="0"/>
              </a:spcBef>
              <a:spcAft>
                <a:spcPts val="0"/>
              </a:spcAft>
              <a:buSzPts val="1200"/>
              <a:buChar char="●"/>
            </a:pPr>
            <a:r>
              <a:rPr lang="en" sz="1400" dirty="0"/>
              <a:t>مدقق</a:t>
            </a:r>
            <a:endParaRPr sz="1400" dirty="0"/>
          </a:p>
          <a:p>
            <a:pPr marL="285750" lvl="0" indent="-190500" algn="r" rtl="1">
              <a:spcBef>
                <a:spcPts val="0"/>
              </a:spcBef>
              <a:spcAft>
                <a:spcPts val="0"/>
              </a:spcAft>
              <a:buSzPts val="1200"/>
              <a:buChar char="●"/>
            </a:pPr>
            <a:r>
              <a:rPr lang="en" sz="1400" dirty="0"/>
              <a:t>مصور محترف</a:t>
            </a:r>
            <a:endParaRPr sz="1400" dirty="0"/>
          </a:p>
          <a:p>
            <a:pPr marL="285750" lvl="0" indent="-285750" algn="r" rtl="1">
              <a:spcBef>
                <a:spcPts val="0"/>
              </a:spcBef>
              <a:spcAft>
                <a:spcPts val="0"/>
              </a:spcAft>
              <a:buNone/>
            </a:pPr>
            <a:endParaRPr sz="1200" dirty="0"/>
          </a:p>
          <a:p>
            <a:pPr marL="0" lvl="0" indent="0" algn="r" rtl="1">
              <a:spcBef>
                <a:spcPts val="0"/>
              </a:spcBef>
              <a:spcAft>
                <a:spcPts val="0"/>
              </a:spcAft>
              <a:buNone/>
            </a:pPr>
            <a:endParaRPr sz="1500" dirty="0"/>
          </a:p>
        </p:txBody>
      </p:sp>
      <p:sp>
        <p:nvSpPr>
          <p:cNvPr id="179" name="Google Shape;179;p25"/>
          <p:cNvSpPr txBox="1">
            <a:spLocks noGrp="1"/>
          </p:cNvSpPr>
          <p:nvPr>
            <p:ph type="subTitle" idx="4294967295"/>
          </p:nvPr>
        </p:nvSpPr>
        <p:spPr>
          <a:xfrm>
            <a:off x="220812" y="695450"/>
            <a:ext cx="2734500" cy="2977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en" b="1" dirty="0">
                <a:solidFill>
                  <a:srgbClr val="6AA84F"/>
                </a:solidFill>
              </a:rPr>
              <a:t>للإطلاع على المدونة و الحصول على تفاصيل المنتجات:</a:t>
            </a:r>
            <a:endParaRPr sz="1800" b="1" dirty="0">
              <a:solidFill>
                <a:srgbClr val="6AA84F"/>
              </a:solidFill>
            </a:endParaRPr>
          </a:p>
        </p:txBody>
      </p:sp>
      <p:pic>
        <p:nvPicPr>
          <p:cNvPr id="180" name="Google Shape;180;p25"/>
          <p:cNvPicPr preferRelativeResize="0"/>
          <p:nvPr/>
        </p:nvPicPr>
        <p:blipFill>
          <a:blip r:embed="rId4">
            <a:alphaModFix/>
          </a:blip>
          <a:stretch>
            <a:fillRect/>
          </a:stretch>
        </p:blipFill>
        <p:spPr>
          <a:xfrm>
            <a:off x="430774" y="1688945"/>
            <a:ext cx="2314575" cy="2314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582F"/>
        </a:solidFill>
        <a:effectLst/>
      </p:bgPr>
    </p:bg>
    <p:spTree>
      <p:nvGrpSpPr>
        <p:cNvPr id="1" name="Shape 184"/>
        <p:cNvGrpSpPr/>
        <p:nvPr/>
      </p:nvGrpSpPr>
      <p:grpSpPr>
        <a:xfrm>
          <a:off x="0" y="0"/>
          <a:ext cx="0" cy="0"/>
          <a:chOff x="0" y="0"/>
          <a:chExt cx="0" cy="0"/>
        </a:xfrm>
      </p:grpSpPr>
      <p:sp>
        <p:nvSpPr>
          <p:cNvPr id="185" name="Google Shape;185;p26"/>
          <p:cNvSpPr txBox="1">
            <a:spLocks noGrp="1"/>
          </p:cNvSpPr>
          <p:nvPr>
            <p:ph type="title"/>
          </p:nvPr>
        </p:nvSpPr>
        <p:spPr>
          <a:xfrm>
            <a:off x="226078" y="205400"/>
            <a:ext cx="2808000" cy="9534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en" sz="3000" dirty="0"/>
              <a:t>شكر!</a:t>
            </a:r>
            <a:endParaRPr sz="3000" dirty="0"/>
          </a:p>
        </p:txBody>
      </p:sp>
      <p:sp>
        <p:nvSpPr>
          <p:cNvPr id="186" name="Google Shape;186;p26"/>
          <p:cNvSpPr txBox="1">
            <a:spLocks noGrp="1"/>
          </p:cNvSpPr>
          <p:nvPr>
            <p:ph type="body" idx="1"/>
          </p:nvPr>
        </p:nvSpPr>
        <p:spPr>
          <a:xfrm>
            <a:off x="226075" y="1084800"/>
            <a:ext cx="2808000" cy="31635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 sz="1400" dirty="0"/>
              <a:t>استرشدت بدليل Y Combinator</a:t>
            </a:r>
            <a:r>
              <a:rPr lang="ar-SA" sz="1400" dirty="0"/>
              <a:t> </a:t>
            </a:r>
            <a:r>
              <a:rPr lang="en" sz="1400" dirty="0"/>
              <a:t>للتقييم لكن هذه تجربتي الأولى لطلب تمويل</a:t>
            </a:r>
            <a:r>
              <a:rPr lang="ar-SA" sz="1400" dirty="0"/>
              <a:t>.</a:t>
            </a:r>
            <a:r>
              <a:rPr lang="en" sz="1400" dirty="0"/>
              <a:t> فضلاً تحديد موعد لي في يوم</a:t>
            </a:r>
            <a:r>
              <a:rPr lang="ar-SA" sz="1400" dirty="0"/>
              <a:t> </a:t>
            </a:r>
            <a:r>
              <a:rPr lang="en-US" sz="1400" dirty="0"/>
              <a:t>7</a:t>
            </a:r>
            <a:r>
              <a:rPr lang="ar-SA" sz="1400" dirty="0"/>
              <a:t> </a:t>
            </a:r>
            <a:r>
              <a:rPr lang="en" sz="1400" dirty="0"/>
              <a:t>نوفمبر أو أي يوم بعده.</a:t>
            </a:r>
            <a:endParaRPr sz="1400" dirty="0"/>
          </a:p>
          <a:p>
            <a:pPr marL="0" lvl="0" indent="0" algn="r" rtl="1">
              <a:spcBef>
                <a:spcPts val="1600"/>
              </a:spcBef>
              <a:spcAft>
                <a:spcPts val="0"/>
              </a:spcAft>
              <a:buNone/>
            </a:pPr>
            <a:r>
              <a:rPr lang="en" sz="1400" dirty="0"/>
              <a:t>جهزّت عينات مجانية للمستثمرين فقط.</a:t>
            </a:r>
            <a:endParaRPr sz="1400" dirty="0"/>
          </a:p>
          <a:p>
            <a:pPr marL="0" lvl="0" indent="0" algn="r" rtl="1">
              <a:lnSpc>
                <a:spcPct val="100000"/>
              </a:lnSpc>
              <a:spcBef>
                <a:spcPts val="1600"/>
              </a:spcBef>
              <a:spcAft>
                <a:spcPts val="0"/>
              </a:spcAft>
              <a:buNone/>
            </a:pPr>
            <a:r>
              <a:rPr lang="en" sz="1400" dirty="0"/>
              <a:t>للتواصل معنا:</a:t>
            </a:r>
            <a:endParaRPr sz="1400" dirty="0"/>
          </a:p>
          <a:p>
            <a:pPr marL="0" lvl="0" indent="0" algn="r" rtl="1">
              <a:spcBef>
                <a:spcPts val="1600"/>
              </a:spcBef>
              <a:spcAft>
                <a:spcPts val="0"/>
              </a:spcAft>
              <a:buNone/>
            </a:pPr>
            <a:r>
              <a:rPr lang="en" sz="1400" dirty="0"/>
              <a:t>هنوف الجعيد</a:t>
            </a:r>
            <a:endParaRPr sz="1400" dirty="0"/>
          </a:p>
          <a:p>
            <a:pPr marL="0" lvl="0" indent="0" algn="r" rtl="1">
              <a:spcBef>
                <a:spcPts val="0"/>
              </a:spcBef>
              <a:spcAft>
                <a:spcPts val="0"/>
              </a:spcAft>
              <a:buNone/>
            </a:pPr>
            <a:r>
              <a:rPr lang="en" sz="1400" dirty="0"/>
              <a:t>إستدامة</a:t>
            </a:r>
            <a:endParaRPr sz="1400" dirty="0"/>
          </a:p>
          <a:p>
            <a:pPr marL="0" lvl="0" indent="0" algn="r" rtl="1">
              <a:spcBef>
                <a:spcPts val="0"/>
              </a:spcBef>
              <a:spcAft>
                <a:spcPts val="0"/>
              </a:spcAft>
              <a:buNone/>
            </a:pPr>
            <a:r>
              <a:rPr lang="en" sz="1400" dirty="0"/>
              <a:t>الرياض</a:t>
            </a:r>
            <a:r>
              <a:rPr lang="ar-SA" sz="1400" dirty="0"/>
              <a:t>, </a:t>
            </a:r>
            <a:r>
              <a:rPr lang="en" sz="1400" dirty="0"/>
              <a:t>المملكة العربية السعودية</a:t>
            </a:r>
            <a:endParaRPr sz="1400" dirty="0"/>
          </a:p>
          <a:p>
            <a:pPr marL="0" lvl="0" indent="0" algn="r" rtl="1">
              <a:spcBef>
                <a:spcPts val="0"/>
              </a:spcBef>
              <a:spcAft>
                <a:spcPts val="0"/>
              </a:spcAft>
              <a:buNone/>
            </a:pPr>
            <a:endParaRPr sz="1400" dirty="0"/>
          </a:p>
          <a:p>
            <a:pPr marL="0" lvl="0" indent="0" algn="l" rtl="0">
              <a:spcBef>
                <a:spcPts val="0"/>
              </a:spcBef>
              <a:spcAft>
                <a:spcPts val="0"/>
              </a:spcAft>
              <a:buNone/>
            </a:pPr>
            <a:r>
              <a:rPr lang="en" sz="1400" dirty="0"/>
              <a:t>hanoufaljuaid@gmail.com</a:t>
            </a:r>
            <a:endParaRPr sz="1400" dirty="0"/>
          </a:p>
          <a:p>
            <a:pPr marL="0" lvl="0" indent="0" algn="l" rtl="0">
              <a:spcBef>
                <a:spcPts val="0"/>
              </a:spcBef>
              <a:spcAft>
                <a:spcPts val="0"/>
              </a:spcAft>
              <a:buNone/>
            </a:pPr>
            <a:r>
              <a:rPr lang="en" sz="1400" dirty="0">
                <a:uFill>
                  <a:noFill/>
                </a:uFill>
              </a:rPr>
              <a:t>www.weardame.com</a:t>
            </a:r>
            <a:endParaRPr sz="1400" dirty="0"/>
          </a:p>
          <a:p>
            <a:pPr marL="0" lvl="0" indent="0" algn="l" rtl="0">
              <a:spcBef>
                <a:spcPts val="0"/>
              </a:spcBef>
              <a:spcAft>
                <a:spcPts val="0"/>
              </a:spcAft>
              <a:buNone/>
            </a:pPr>
            <a:endParaRPr sz="1400" dirty="0"/>
          </a:p>
          <a:p>
            <a:pPr marL="0" lvl="0" indent="0" algn="l" rtl="0">
              <a:spcBef>
                <a:spcPts val="0"/>
              </a:spcBef>
              <a:spcAft>
                <a:spcPts val="0"/>
              </a:spcAft>
              <a:buNone/>
            </a:pPr>
            <a:r>
              <a:rPr lang="en" sz="1400" dirty="0"/>
              <a:t> </a:t>
            </a:r>
            <a:endParaRPr sz="1400" dirty="0"/>
          </a:p>
        </p:txBody>
      </p:sp>
      <p:pic>
        <p:nvPicPr>
          <p:cNvPr id="187" name="Google Shape;187;p26" descr="Black and white upward shot of Golden Gate Bridge"/>
          <p:cNvPicPr preferRelativeResize="0"/>
          <p:nvPr/>
        </p:nvPicPr>
        <p:blipFill rotWithShape="1">
          <a:blip r:embed="rId3">
            <a:alphaModFix/>
          </a:blip>
          <a:srcRect l="19071" t="9" r="4853"/>
          <a:stretch/>
        </p:blipFill>
        <p:spPr>
          <a:xfrm>
            <a:off x="3274676" y="0"/>
            <a:ext cx="5869325" cy="5143504"/>
          </a:xfrm>
          <a:prstGeom prst="rect">
            <a:avLst/>
          </a:prstGeom>
          <a:noFill/>
          <a:ln>
            <a:noFill/>
          </a:ln>
        </p:spPr>
      </p:pic>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1218</Words>
  <Application>Microsoft Office PowerPoint</Application>
  <PresentationFormat>عرض على الشاشة (16:9)</PresentationFormat>
  <Paragraphs>149</Paragraphs>
  <Slides>14</Slides>
  <Notes>14</Notes>
  <HiddenSlides>0</HiddenSlides>
  <MMClips>2</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14</vt:i4>
      </vt:variant>
    </vt:vector>
  </HeadingPairs>
  <TitlesOfParts>
    <vt:vector size="20" baseType="lpstr">
      <vt:lpstr>Roboto Medium</vt:lpstr>
      <vt:lpstr>Roboto</vt:lpstr>
      <vt:lpstr>Roboto Mono</vt:lpstr>
      <vt:lpstr>Arial</vt:lpstr>
      <vt:lpstr>Comfortaa</vt:lpstr>
      <vt:lpstr>Material</vt:lpstr>
      <vt:lpstr>إستدامة بالتعاون مع ديم</vt:lpstr>
      <vt:lpstr>مقدمة</vt:lpstr>
      <vt:lpstr>بالرغم من ربحية القطاع بشكل عام إلا أنه مهمل من ناحية الإستثمار والتطوير والسلع الموجودة في السوق عمرها التجاري طويل لكن جودتها حسب المعايير الصحية رديئة وتنوع المنتجات محدود جداً.  زمن العائد على الإستثمار قصير غالبا من سنة إلى سنتين.  طرح خيار جديد في السوق المحلي ذو جودة عالية يسمح للمستهلكين تجربة مختلفة.  نطمح أن نستحوذ على حصة في السوق السعودي بما أن منافسينا قدامى والأفكار الجديدة جذابة للمستهلك.</vt:lpstr>
      <vt:lpstr>ديم</vt:lpstr>
      <vt:lpstr>الأرقام</vt:lpstr>
      <vt:lpstr>70%</vt:lpstr>
      <vt:lpstr>المرحلة الأولى </vt:lpstr>
      <vt:lpstr>المرحلة الثانية </vt:lpstr>
      <vt:lpstr>الدعاية والإعلان</vt:lpstr>
      <vt:lpstr>عرض تقديمي في PowerPoint</vt:lpstr>
      <vt:lpstr>عرض تقديمي في PowerPoint</vt:lpstr>
      <vt:lpstr>التطوير و ملاحظاتي</vt:lpstr>
      <vt:lpstr>فريق العمل  مرام الجعيد بكالوريوس رياضيات ومحاسبة تحت التدريب هي شريك بالمال والتسويق والتطوير.   هنوف الجعيد بكالوريوس علوم من جامعة الملك سعود. عملت في المجال القانوني والإستشارات الإدارية, حصلت على تدريب للمحاسبة في ألمانيا وبعض دورات هيئة المحاسبين القانونيين. تتطلع لدراسة القانون في الولايات المتحدة الأمريكية. </vt:lpstr>
      <vt:lpstr>شكر!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mftaah.com</cp:lastModifiedBy>
  <cp:revision>10</cp:revision>
  <dcterms:modified xsi:type="dcterms:W3CDTF">2024-11-05T22:01:26Z</dcterms:modified>
</cp:coreProperties>
</file>