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y="6858000" cx="12192000"/>
  <p:notesSz cx="6858000" cy="9144000"/>
  <p:embeddedFontLst>
    <p:embeddedFont>
      <p:font typeface="Play"/>
      <p:regular r:id="rId17"/>
      <p:bold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font" Target="fonts/Play-regular.fntdata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18" Type="http://schemas.openxmlformats.org/officeDocument/2006/relationships/font" Target="fonts/Play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7" name="Google Shape;27;p3"/>
          <p:cNvSpPr/>
          <p:nvPr/>
        </p:nvSpPr>
        <p:spPr>
          <a:xfrm>
            <a:off x="-6212" y="-12191"/>
            <a:ext cx="990991" cy="878776"/>
          </a:xfrm>
          <a:prstGeom prst="roundRect">
            <a:avLst>
              <a:gd fmla="val 16667" name="adj"/>
            </a:avLst>
          </a:prstGeom>
          <a:blipFill rotWithShape="1">
            <a:blip r:embed="rId2">
              <a:alphaModFix amt="50000"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1" name="Google Shape;31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1" name="Google Shape;41;p5"/>
          <p:cNvSpPr/>
          <p:nvPr/>
        </p:nvSpPr>
        <p:spPr>
          <a:xfrm>
            <a:off x="-6212" y="-12191"/>
            <a:ext cx="990991" cy="878776"/>
          </a:xfrm>
          <a:prstGeom prst="roundRect">
            <a:avLst>
              <a:gd fmla="val 16667" name="adj"/>
            </a:avLst>
          </a:prstGeom>
          <a:blipFill rotWithShape="1">
            <a:blip r:embed="rId2">
              <a:alphaModFix amt="50000"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3" name="Google Shape;63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4" name="Google Shape;64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1" name="Google Shape;71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jpg"/><Relationship Id="rId4" Type="http://schemas.openxmlformats.org/officeDocument/2006/relationships/image" Target="../media/image4.jpg"/><Relationship Id="rId5" Type="http://schemas.openxmlformats.org/officeDocument/2006/relationships/image" Target="../media/image12.jpg"/><Relationship Id="rId6" Type="http://schemas.openxmlformats.org/officeDocument/2006/relationships/image" Target="../media/image16.jpg"/><Relationship Id="rId7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Relationship Id="rId4" Type="http://schemas.openxmlformats.org/officeDocument/2006/relationships/image" Target="../media/image18.png"/><Relationship Id="rId5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C0C0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logo for a health care company&#10;&#10;Description automatically generated" id="92" name="Google Shape;92;p13"/>
          <p:cNvPicPr preferRelativeResize="0"/>
          <p:nvPr/>
        </p:nvPicPr>
        <p:blipFill rotWithShape="1">
          <a:blip r:embed="rId3">
            <a:alphaModFix/>
          </a:blip>
          <a:srcRect b="21108" l="0" r="11627" t="0"/>
          <a:stretch/>
        </p:blipFill>
        <p:spPr>
          <a:xfrm>
            <a:off x="4521260" y="0"/>
            <a:ext cx="7682186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C0C0C"/>
              </a:gs>
              <a:gs pos="36000">
                <a:srgbClr val="0C0C0C"/>
              </a:gs>
              <a:gs pos="81000">
                <a:srgbClr val="0C0C0C">
                  <a:alpha val="0"/>
                </a:srgbClr>
              </a:gs>
              <a:gs pos="100000">
                <a:srgbClr val="0C0C0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3"/>
          <p:cNvSpPr txBox="1"/>
          <p:nvPr>
            <p:ph type="ctrTitle"/>
          </p:nvPr>
        </p:nvSpPr>
        <p:spPr>
          <a:xfrm>
            <a:off x="728663" y="324097"/>
            <a:ext cx="5505449" cy="134246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Play"/>
              <a:buNone/>
            </a:pPr>
            <a:r>
              <a:rPr lang="en-US" sz="7200">
                <a:solidFill>
                  <a:schemeClr val="lt1"/>
                </a:solidFill>
              </a:rPr>
              <a:t>Clariscan.ai</a:t>
            </a:r>
            <a:endParaRPr/>
          </a:p>
        </p:txBody>
      </p:sp>
      <p:sp>
        <p:nvSpPr>
          <p:cNvPr id="95" name="Google Shape;95;p13"/>
          <p:cNvSpPr txBox="1"/>
          <p:nvPr>
            <p:ph idx="1" type="subTitle"/>
          </p:nvPr>
        </p:nvSpPr>
        <p:spPr>
          <a:xfrm>
            <a:off x="728663" y="3902075"/>
            <a:ext cx="5505449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15240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>
                <a:solidFill>
                  <a:schemeClr val="lt1"/>
                </a:solidFill>
              </a:rPr>
              <a:t>By: Jameel Yousaf</a:t>
            </a:r>
            <a:endParaRPr/>
          </a:p>
          <a:p>
            <a:pPr indent="15240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cxnSp>
        <p:nvCxnSpPr>
          <p:cNvPr id="96" name="Google Shape;96;p13"/>
          <p:cNvCxnSpPr/>
          <p:nvPr/>
        </p:nvCxnSpPr>
        <p:spPr>
          <a:xfrm rot="10800000">
            <a:off x="128585" y="3681408"/>
            <a:ext cx="11934820" cy="0"/>
          </a:xfrm>
          <a:prstGeom prst="straightConnector1">
            <a:avLst/>
          </a:prstGeom>
          <a:noFill/>
          <a:ln cap="flat" cmpd="sng" w="127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97" name="Google Shape;97;p13"/>
          <p:cNvSpPr txBox="1"/>
          <p:nvPr/>
        </p:nvSpPr>
        <p:spPr>
          <a:xfrm>
            <a:off x="1524000" y="4663922"/>
            <a:ext cx="9144000" cy="5275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3"/>
          <p:cNvSpPr txBox="1"/>
          <p:nvPr/>
        </p:nvSpPr>
        <p:spPr>
          <a:xfrm>
            <a:off x="128585" y="3198162"/>
            <a:ext cx="725618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Revolutionize Future of Healthcare with AI</a:t>
            </a:r>
            <a:endParaRPr/>
          </a:p>
        </p:txBody>
      </p:sp>
      <p:sp>
        <p:nvSpPr>
          <p:cNvPr id="99" name="Google Shape;99;p13"/>
          <p:cNvSpPr/>
          <p:nvPr/>
        </p:nvSpPr>
        <p:spPr>
          <a:xfrm>
            <a:off x="11527673" y="5092861"/>
            <a:ext cx="675773" cy="675773"/>
          </a:xfrm>
          <a:prstGeom prst="ellipse">
            <a:avLst/>
          </a:prstGeom>
          <a:solidFill>
            <a:srgbClr val="282E4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11/14/2024</a:t>
            </a:r>
            <a:endParaRPr/>
          </a:p>
        </p:txBody>
      </p:sp>
      <p:cxnSp>
        <p:nvCxnSpPr>
          <p:cNvPr id="101" name="Google Shape;101;p13"/>
          <p:cNvCxnSpPr/>
          <p:nvPr/>
        </p:nvCxnSpPr>
        <p:spPr>
          <a:xfrm>
            <a:off x="128585" y="1600736"/>
            <a:ext cx="56241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4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4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dk1">
              <a:alpha val="52941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8" name="Google Shape;108;p14"/>
          <p:cNvGrpSpPr/>
          <p:nvPr/>
        </p:nvGrpSpPr>
        <p:grpSpPr>
          <a:xfrm>
            <a:off x="1" y="2075420"/>
            <a:ext cx="12396066" cy="4440643"/>
            <a:chOff x="1" y="2075420"/>
            <a:chExt cx="12396066" cy="4440643"/>
          </a:xfrm>
        </p:grpSpPr>
        <p:sp>
          <p:nvSpPr>
            <p:cNvPr id="109" name="Google Shape;109;p14"/>
            <p:cNvSpPr/>
            <p:nvPr/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cap="flat" cmpd="sng" w="31750">
              <a:solidFill>
                <a:srgbClr val="2A7AD0">
                  <a:alpha val="9803"/>
                </a:srgbClr>
              </a:solidFill>
              <a:prstDash val="dot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14"/>
            <p:cNvSpPr/>
            <p:nvPr/>
          </p:nvSpPr>
          <p:spPr>
            <a:xfrm rot="-5400000">
              <a:off x="10435065" y="4048931"/>
              <a:ext cx="1381607" cy="1381607"/>
            </a:xfrm>
            <a:prstGeom prst="ellipse">
              <a:avLst/>
            </a:prstGeom>
            <a:noFill/>
            <a:ln cap="flat" cmpd="sng" w="31750">
              <a:solidFill>
                <a:srgbClr val="2A7AD0">
                  <a:alpha val="20000"/>
                </a:srgbClr>
              </a:solidFill>
              <a:prstDash val="dot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14"/>
            <p:cNvSpPr/>
            <p:nvPr/>
          </p:nvSpPr>
          <p:spPr>
            <a:xfrm rot="-54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rgbClr val="0A1D30">
                    <a:alpha val="20000"/>
                  </a:srgbClr>
                </a:gs>
                <a:gs pos="100000">
                  <a:srgbClr val="061320">
                    <a:alpha val="9803"/>
                  </a:srgbClr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p14"/>
            <p:cNvSpPr/>
            <p:nvPr/>
          </p:nvSpPr>
          <p:spPr>
            <a:xfrm rot="-90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rgbClr val="0A1D30">
                    <a:alpha val="9803"/>
                  </a:srgbClr>
                </a:gs>
                <a:gs pos="100000">
                  <a:srgbClr val="0A1D30">
                    <a:alpha val="20000"/>
                  </a:srgbClr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14"/>
            <p:cNvSpPr/>
            <p:nvPr/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cap="flat" cmpd="sng" w="31750">
              <a:solidFill>
                <a:srgbClr val="2A7AD0">
                  <a:alpha val="20000"/>
                </a:srgbClr>
              </a:solidFill>
              <a:prstDash val="dot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14"/>
            <p:cNvSpPr/>
            <p:nvPr/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cap="flat" cmpd="sng" w="31750">
              <a:solidFill>
                <a:srgbClr val="2A7AD0">
                  <a:alpha val="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5" name="Google Shape;115;p14"/>
          <p:cNvSpPr/>
          <p:nvPr/>
        </p:nvSpPr>
        <p:spPr>
          <a:xfrm rot="-5400000">
            <a:off x="10438146" y="1042605"/>
            <a:ext cx="2796461" cy="711252"/>
          </a:xfrm>
          <a:prstGeom prst="rect">
            <a:avLst/>
          </a:prstGeom>
          <a:gradFill>
            <a:gsLst>
              <a:gs pos="0">
                <a:srgbClr val="6DA5E3">
                  <a:alpha val="0"/>
                </a:srgbClr>
              </a:gs>
              <a:gs pos="100000">
                <a:srgbClr val="0A1D30">
                  <a:alpha val="9803"/>
                </a:srgbClr>
              </a:gs>
            </a:gsLst>
            <a:lin ang="8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6" name="Google Shape;116;p14"/>
          <p:cNvGrpSpPr/>
          <p:nvPr/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117" name="Google Shape;117;p14"/>
            <p:cNvCxnSpPr/>
            <p:nvPr/>
          </p:nvCxnSpPr>
          <p:spPr>
            <a:xfrm>
              <a:off x="7029447" y="3514725"/>
              <a:ext cx="1285875" cy="0"/>
            </a:xfrm>
            <a:prstGeom prst="straightConnector1">
              <a:avLst/>
            </a:prstGeom>
            <a:noFill/>
            <a:ln cap="rnd" cmpd="sng" w="31750">
              <a:solidFill>
                <a:srgbClr val="2A7AD0">
                  <a:alpha val="40000"/>
                </a:srgbClr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118" name="Google Shape;118;p14"/>
            <p:cNvCxnSpPr/>
            <p:nvPr/>
          </p:nvCxnSpPr>
          <p:spPr>
            <a:xfrm>
              <a:off x="7029447" y="3697727"/>
              <a:ext cx="1285875" cy="0"/>
            </a:xfrm>
            <a:prstGeom prst="straightConnector1">
              <a:avLst/>
            </a:prstGeom>
            <a:noFill/>
            <a:ln cap="rnd" cmpd="sng" w="31750">
              <a:solidFill>
                <a:srgbClr val="2A7AD0">
                  <a:alpha val="40000"/>
                </a:srgbClr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119" name="Google Shape;119;p14"/>
            <p:cNvCxnSpPr/>
            <p:nvPr/>
          </p:nvCxnSpPr>
          <p:spPr>
            <a:xfrm>
              <a:off x="7029447" y="3880729"/>
              <a:ext cx="1285875" cy="0"/>
            </a:xfrm>
            <a:prstGeom prst="straightConnector1">
              <a:avLst/>
            </a:prstGeom>
            <a:noFill/>
            <a:ln cap="rnd" cmpd="sng" w="31750">
              <a:solidFill>
                <a:srgbClr val="2A7AD0">
                  <a:alpha val="40000"/>
                </a:srgbClr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120" name="Google Shape;120;p14"/>
            <p:cNvCxnSpPr/>
            <p:nvPr/>
          </p:nvCxnSpPr>
          <p:spPr>
            <a:xfrm>
              <a:off x="7029447" y="4063732"/>
              <a:ext cx="1285875" cy="0"/>
            </a:xfrm>
            <a:prstGeom prst="straightConnector1">
              <a:avLst/>
            </a:prstGeom>
            <a:noFill/>
            <a:ln cap="rnd" cmpd="sng" w="31750">
              <a:solidFill>
                <a:srgbClr val="2A7AD0">
                  <a:alpha val="40000"/>
                </a:srgbClr>
              </a:solidFill>
              <a:prstDash val="dot"/>
              <a:round/>
              <a:headEnd len="sm" w="sm" type="none"/>
              <a:tailEnd len="sm" w="sm" type="none"/>
            </a:ln>
          </p:spPr>
        </p:cxnSp>
      </p:grpSp>
      <p:pic>
        <p:nvPicPr>
          <p:cNvPr id="121" name="Google Shape;121;p14"/>
          <p:cNvPicPr preferRelativeResize="0"/>
          <p:nvPr/>
        </p:nvPicPr>
        <p:blipFill rotWithShape="1">
          <a:blip r:embed="rId3">
            <a:alphaModFix/>
          </a:blip>
          <a:srcRect b="945" l="-1464" r="1" t="19583"/>
          <a:stretch/>
        </p:blipFill>
        <p:spPr>
          <a:xfrm>
            <a:off x="2223598" y="-23680"/>
            <a:ext cx="8580595" cy="366285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2" name="Google Shape;122;p14"/>
          <p:cNvGrpSpPr/>
          <p:nvPr/>
        </p:nvGrpSpPr>
        <p:grpSpPr>
          <a:xfrm rot="-5400000">
            <a:off x="474192" y="482489"/>
            <a:ext cx="304800" cy="429768"/>
            <a:chOff x="215328" y="-46937"/>
            <a:chExt cx="304800" cy="2773841"/>
          </a:xfrm>
        </p:grpSpPr>
        <p:cxnSp>
          <p:nvCxnSpPr>
            <p:cNvPr id="123" name="Google Shape;123;p14"/>
            <p:cNvCxnSpPr/>
            <p:nvPr/>
          </p:nvCxnSpPr>
          <p:spPr>
            <a:xfrm>
              <a:off x="215328" y="-46937"/>
              <a:ext cx="0" cy="2773841"/>
            </a:xfrm>
            <a:prstGeom prst="straightConnector1">
              <a:avLst/>
            </a:prstGeom>
            <a:noFill/>
            <a:ln cap="flat" cmpd="sng" w="25400">
              <a:solidFill>
                <a:srgbClr val="F1F1F1">
                  <a:alpha val="49803"/>
                </a:srgbClr>
              </a:solidFill>
              <a:prstDash val="dot"/>
              <a:miter lim="800000"/>
              <a:headEnd len="sm" w="sm" type="none"/>
              <a:tailEnd len="sm" w="sm" type="none"/>
            </a:ln>
          </p:spPr>
        </p:cxnSp>
        <p:cxnSp>
          <p:nvCxnSpPr>
            <p:cNvPr id="124" name="Google Shape;124;p14"/>
            <p:cNvCxnSpPr/>
            <p:nvPr/>
          </p:nvCxnSpPr>
          <p:spPr>
            <a:xfrm>
              <a:off x="316928" y="-46937"/>
              <a:ext cx="0" cy="2773841"/>
            </a:xfrm>
            <a:prstGeom prst="straightConnector1">
              <a:avLst/>
            </a:prstGeom>
            <a:noFill/>
            <a:ln cap="flat" cmpd="sng" w="25400">
              <a:solidFill>
                <a:srgbClr val="F1F1F1">
                  <a:alpha val="49803"/>
                </a:srgbClr>
              </a:solidFill>
              <a:prstDash val="dot"/>
              <a:miter lim="800000"/>
              <a:headEnd len="sm" w="sm" type="none"/>
              <a:tailEnd len="sm" w="sm" type="none"/>
            </a:ln>
          </p:spPr>
        </p:cxnSp>
        <p:cxnSp>
          <p:nvCxnSpPr>
            <p:cNvPr id="125" name="Google Shape;125;p14"/>
            <p:cNvCxnSpPr/>
            <p:nvPr/>
          </p:nvCxnSpPr>
          <p:spPr>
            <a:xfrm>
              <a:off x="418528" y="-46937"/>
              <a:ext cx="0" cy="2773841"/>
            </a:xfrm>
            <a:prstGeom prst="straightConnector1">
              <a:avLst/>
            </a:prstGeom>
            <a:noFill/>
            <a:ln cap="flat" cmpd="sng" w="25400">
              <a:solidFill>
                <a:srgbClr val="F1F1F1">
                  <a:alpha val="49803"/>
                </a:srgbClr>
              </a:solidFill>
              <a:prstDash val="dot"/>
              <a:miter lim="800000"/>
              <a:headEnd len="sm" w="sm" type="none"/>
              <a:tailEnd len="sm" w="sm" type="none"/>
            </a:ln>
          </p:spPr>
        </p:cxnSp>
        <p:cxnSp>
          <p:nvCxnSpPr>
            <p:cNvPr id="126" name="Google Shape;126;p14"/>
            <p:cNvCxnSpPr/>
            <p:nvPr/>
          </p:nvCxnSpPr>
          <p:spPr>
            <a:xfrm>
              <a:off x="520128" y="-46937"/>
              <a:ext cx="0" cy="2773841"/>
            </a:xfrm>
            <a:prstGeom prst="straightConnector1">
              <a:avLst/>
            </a:prstGeom>
            <a:noFill/>
            <a:ln cap="flat" cmpd="sng" w="25400">
              <a:solidFill>
                <a:srgbClr val="F1F1F1">
                  <a:alpha val="49803"/>
                </a:srgbClr>
              </a:solidFill>
              <a:prstDash val="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27" name="Google Shape;127;p14"/>
          <p:cNvSpPr/>
          <p:nvPr/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>
            <a:gsLst>
              <a:gs pos="0">
                <a:srgbClr val="061320">
                  <a:alpha val="9803"/>
                </a:srgbClr>
              </a:gs>
              <a:gs pos="10000">
                <a:srgbClr val="061320">
                  <a:alpha val="9803"/>
                </a:srgbClr>
              </a:gs>
              <a:gs pos="100000">
                <a:srgbClr val="2A7AD0">
                  <a:alpha val="0"/>
                </a:srgbClr>
              </a:gs>
            </a:gsLst>
            <a:lin ang="8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8" name="Google Shape;128;p14"/>
          <p:cNvGrpSpPr/>
          <p:nvPr/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129" name="Google Shape;129;p14"/>
            <p:cNvCxnSpPr/>
            <p:nvPr/>
          </p:nvCxnSpPr>
          <p:spPr>
            <a:xfrm>
              <a:off x="7029447" y="3514725"/>
              <a:ext cx="1285875" cy="0"/>
            </a:xfrm>
            <a:prstGeom prst="straightConnector1">
              <a:avLst/>
            </a:prstGeom>
            <a:noFill/>
            <a:ln cap="rnd" cmpd="sng" w="31750">
              <a:solidFill>
                <a:srgbClr val="2A7AD0">
                  <a:alpha val="40000"/>
                </a:srgbClr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130" name="Google Shape;130;p14"/>
            <p:cNvCxnSpPr/>
            <p:nvPr/>
          </p:nvCxnSpPr>
          <p:spPr>
            <a:xfrm>
              <a:off x="7029447" y="3697727"/>
              <a:ext cx="1285875" cy="0"/>
            </a:xfrm>
            <a:prstGeom prst="straightConnector1">
              <a:avLst/>
            </a:prstGeom>
            <a:noFill/>
            <a:ln cap="rnd" cmpd="sng" w="31750">
              <a:solidFill>
                <a:srgbClr val="2A7AD0">
                  <a:alpha val="40000"/>
                </a:srgbClr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131" name="Google Shape;131;p14"/>
            <p:cNvCxnSpPr/>
            <p:nvPr/>
          </p:nvCxnSpPr>
          <p:spPr>
            <a:xfrm>
              <a:off x="7029447" y="3880729"/>
              <a:ext cx="1285875" cy="0"/>
            </a:xfrm>
            <a:prstGeom prst="straightConnector1">
              <a:avLst/>
            </a:prstGeom>
            <a:noFill/>
            <a:ln cap="rnd" cmpd="sng" w="31750">
              <a:solidFill>
                <a:srgbClr val="2A7AD0">
                  <a:alpha val="40000"/>
                </a:srgbClr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132" name="Google Shape;132;p14"/>
            <p:cNvCxnSpPr/>
            <p:nvPr/>
          </p:nvCxnSpPr>
          <p:spPr>
            <a:xfrm>
              <a:off x="7029447" y="4063732"/>
              <a:ext cx="1285875" cy="0"/>
            </a:xfrm>
            <a:prstGeom prst="straightConnector1">
              <a:avLst/>
            </a:prstGeom>
            <a:noFill/>
            <a:ln cap="rnd" cmpd="sng" w="31750">
              <a:solidFill>
                <a:srgbClr val="2A7AD0">
                  <a:alpha val="40000"/>
                </a:srgbClr>
              </a:solidFill>
              <a:prstDash val="dot"/>
              <a:round/>
              <a:headEnd len="sm" w="sm" type="none"/>
              <a:tailEnd len="sm" w="sm" type="none"/>
            </a:ln>
          </p:spPr>
        </p:cxnSp>
      </p:grpSp>
      <p:sp>
        <p:nvSpPr>
          <p:cNvPr id="133" name="Google Shape;133;p14"/>
          <p:cNvSpPr txBox="1"/>
          <p:nvPr>
            <p:ph type="title"/>
          </p:nvPr>
        </p:nvSpPr>
        <p:spPr>
          <a:xfrm>
            <a:off x="630936" y="4018137"/>
            <a:ext cx="4569060" cy="21295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Play"/>
              <a:buNone/>
            </a:pPr>
            <a:r>
              <a:rPr lang="en-US" sz="4800">
                <a:solidFill>
                  <a:schemeClr val="lt1"/>
                </a:solidFill>
              </a:rPr>
              <a:t>The Challenge in Medical Diagnostics</a:t>
            </a:r>
            <a:endParaRPr/>
          </a:p>
        </p:txBody>
      </p:sp>
      <p:sp>
        <p:nvSpPr>
          <p:cNvPr id="134" name="Google Shape;134;p14"/>
          <p:cNvSpPr txBox="1"/>
          <p:nvPr>
            <p:ph idx="1" type="body"/>
          </p:nvPr>
        </p:nvSpPr>
        <p:spPr>
          <a:xfrm>
            <a:off x="5486080" y="4018143"/>
            <a:ext cx="5674105" cy="21295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</a:pPr>
            <a:r>
              <a:rPr lang="en-US" sz="1800">
                <a:solidFill>
                  <a:schemeClr val="lt1"/>
                </a:solidFill>
              </a:rPr>
              <a:t>Timely and accurate diagnosis is critical but current methods are slow and prone to errors.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</a:pPr>
            <a:r>
              <a:rPr lang="en-US" sz="1800">
                <a:solidFill>
                  <a:schemeClr val="lt1"/>
                </a:solidFill>
              </a:rPr>
              <a:t>Healthcare providers struggle with human error and limited efficiency in image-based diagnoses.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</a:pPr>
            <a:r>
              <a:rPr lang="en-US" sz="1800">
                <a:solidFill>
                  <a:schemeClr val="lt1"/>
                </a:solidFill>
              </a:rPr>
              <a:t>Increasing demand for fast and reliable diagnostic tools as chronic diseases rise globally.</a:t>
            </a:r>
            <a:endParaRPr/>
          </a:p>
          <a:p>
            <a:pPr indent="-1143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135" name="Google Shape;13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11/14/2024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C0C0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15"/>
          <p:cNvSpPr txBox="1"/>
          <p:nvPr>
            <p:ph type="title"/>
          </p:nvPr>
        </p:nvSpPr>
        <p:spPr>
          <a:xfrm>
            <a:off x="6527800" y="448721"/>
            <a:ext cx="4713997" cy="12256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Play"/>
              <a:buNone/>
            </a:pPr>
            <a:r>
              <a:rPr lang="en-US" sz="3800">
                <a:solidFill>
                  <a:schemeClr val="lt1"/>
                </a:solidFill>
              </a:rPr>
              <a:t>Clariscan.ai: The Solution</a:t>
            </a:r>
            <a:endParaRPr/>
          </a:p>
        </p:txBody>
      </p:sp>
      <p:pic>
        <p:nvPicPr>
          <p:cNvPr descr="A microscope on a table&#10;&#10;Description automatically generated" id="142" name="Google Shape;142;p15"/>
          <p:cNvPicPr preferRelativeResize="0"/>
          <p:nvPr/>
        </p:nvPicPr>
        <p:blipFill rotWithShape="1">
          <a:blip r:embed="rId3">
            <a:alphaModFix/>
          </a:blip>
          <a:srcRect b="14598" l="-8268" r="14168" t="2457"/>
          <a:stretch/>
        </p:blipFill>
        <p:spPr>
          <a:xfrm>
            <a:off x="-2346" y="931598"/>
            <a:ext cx="5666547" cy="49948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3" name="Google Shape;143;p15"/>
          <p:cNvCxnSpPr/>
          <p:nvPr/>
        </p:nvCxnSpPr>
        <p:spPr>
          <a:xfrm rot="10800000">
            <a:off x="6527800" y="1749756"/>
            <a:ext cx="4718304" cy="0"/>
          </a:xfrm>
          <a:prstGeom prst="straightConnector1">
            <a:avLst/>
          </a:prstGeom>
          <a:noFill/>
          <a:ln cap="flat" cmpd="sng" w="127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44" name="Google Shape;144;p15"/>
          <p:cNvSpPr txBox="1"/>
          <p:nvPr>
            <p:ph idx="1" type="body"/>
          </p:nvPr>
        </p:nvSpPr>
        <p:spPr>
          <a:xfrm>
            <a:off x="6527800" y="1909192"/>
            <a:ext cx="4713997" cy="36477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n-US" sz="2000">
                <a:solidFill>
                  <a:schemeClr val="lt1"/>
                </a:solidFill>
              </a:rPr>
              <a:t>Phase 1: AI-powered medical image diagnostic software. Detect diseases early and improve diagnostic accuracy using machine learning and deep learning techniques.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n-US" sz="2000">
                <a:solidFill>
                  <a:schemeClr val="lt1"/>
                </a:solidFill>
              </a:rPr>
              <a:t>Phase 2: Hardware integration—embedding the system into medical devices (e.g., microscopes) with Raspberry Pi 5 for real-time, seamless medical diagnosis.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n-US" sz="2000">
                <a:solidFill>
                  <a:schemeClr val="lt1"/>
                </a:solidFill>
              </a:rPr>
              <a:t>Two-stage approach to ensure scalable solutions for software and hardware.</a:t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>
              <a:solidFill>
                <a:schemeClr val="lt1"/>
              </a:solidFill>
            </a:endParaRPr>
          </a:p>
        </p:txBody>
      </p:sp>
      <p:cxnSp>
        <p:nvCxnSpPr>
          <p:cNvPr id="145" name="Google Shape;145;p15"/>
          <p:cNvCxnSpPr/>
          <p:nvPr/>
        </p:nvCxnSpPr>
        <p:spPr>
          <a:xfrm rot="10800000">
            <a:off x="6530047" y="6126972"/>
            <a:ext cx="4713900" cy="0"/>
          </a:xfrm>
          <a:prstGeom prst="straightConnector1">
            <a:avLst/>
          </a:prstGeom>
          <a:noFill/>
          <a:ln cap="flat" cmpd="sng" w="127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46" name="Google Shape;146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11/14/2024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C0C0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16"/>
          <p:cNvSpPr txBox="1"/>
          <p:nvPr>
            <p:ph type="title"/>
          </p:nvPr>
        </p:nvSpPr>
        <p:spPr>
          <a:xfrm>
            <a:off x="838200" y="448721"/>
            <a:ext cx="4707671" cy="12256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Play"/>
              <a:buNone/>
            </a:pPr>
            <a:r>
              <a:rPr lang="en-US" sz="3800">
                <a:solidFill>
                  <a:schemeClr val="lt1"/>
                </a:solidFill>
              </a:rPr>
              <a:t>Market Potential</a:t>
            </a:r>
            <a:endParaRPr/>
          </a:p>
        </p:txBody>
      </p:sp>
      <p:cxnSp>
        <p:nvCxnSpPr>
          <p:cNvPr id="153" name="Google Shape;153;p16"/>
          <p:cNvCxnSpPr/>
          <p:nvPr/>
        </p:nvCxnSpPr>
        <p:spPr>
          <a:xfrm rot="10800000">
            <a:off x="831873" y="1749756"/>
            <a:ext cx="4718304" cy="0"/>
          </a:xfrm>
          <a:prstGeom prst="straightConnector1">
            <a:avLst/>
          </a:prstGeom>
          <a:noFill/>
          <a:ln cap="flat" cmpd="sng" w="127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54" name="Google Shape;154;p16"/>
          <p:cNvSpPr txBox="1"/>
          <p:nvPr>
            <p:ph idx="1" type="body"/>
          </p:nvPr>
        </p:nvSpPr>
        <p:spPr>
          <a:xfrm>
            <a:off x="897769" y="1909191"/>
            <a:ext cx="4586513" cy="37984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n-US" sz="2000">
                <a:solidFill>
                  <a:schemeClr val="lt1"/>
                </a:solidFill>
              </a:rPr>
              <a:t>Growing global AI in medical imaging market projected at 35.8% CAGR.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n-US" sz="2000">
                <a:solidFill>
                  <a:schemeClr val="lt1"/>
                </a:solidFill>
              </a:rPr>
              <a:t>Hardware-assisted diagnostics is an untapped segment with significant growth potential, especially for smaller clinics.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n-US" sz="2000">
                <a:solidFill>
                  <a:schemeClr val="lt1"/>
                </a:solidFill>
              </a:rPr>
              <a:t>Targeting Saudi Arabia and the Middle East with phase 1 (software), expanding globally during phase 2 (hardware integration).</a:t>
            </a:r>
            <a:endParaRPr/>
          </a:p>
        </p:txBody>
      </p:sp>
      <p:cxnSp>
        <p:nvCxnSpPr>
          <p:cNvPr id="155" name="Google Shape;155;p16"/>
          <p:cNvCxnSpPr/>
          <p:nvPr/>
        </p:nvCxnSpPr>
        <p:spPr>
          <a:xfrm rot="10800000">
            <a:off x="834027" y="5707672"/>
            <a:ext cx="4713997" cy="0"/>
          </a:xfrm>
          <a:prstGeom prst="straightConnector1">
            <a:avLst/>
          </a:prstGeom>
          <a:noFill/>
          <a:ln cap="flat" cmpd="sng" w="127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156" name="Google Shape;156;p16"/>
          <p:cNvPicPr preferRelativeResize="0"/>
          <p:nvPr/>
        </p:nvPicPr>
        <p:blipFill rotWithShape="1">
          <a:blip r:embed="rId3">
            <a:alphaModFix/>
          </a:blip>
          <a:srcRect b="0" l="0" r="0" t="7368"/>
          <a:stretch/>
        </p:blipFill>
        <p:spPr>
          <a:xfrm>
            <a:off x="5545871" y="597037"/>
            <a:ext cx="6646129" cy="5663925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11/14/2024</a:t>
            </a:r>
            <a:endParaRPr/>
          </a:p>
        </p:txBody>
      </p:sp>
      <p:sp>
        <p:nvSpPr>
          <p:cNvPr id="158" name="Google Shape;158;p16"/>
          <p:cNvSpPr txBox="1"/>
          <p:nvPr/>
        </p:nvSpPr>
        <p:spPr>
          <a:xfrm>
            <a:off x="1763255" y="10467033"/>
            <a:ext cx="6828125" cy="720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C0C0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17"/>
          <p:cNvSpPr txBox="1"/>
          <p:nvPr>
            <p:ph type="title"/>
          </p:nvPr>
        </p:nvSpPr>
        <p:spPr>
          <a:xfrm>
            <a:off x="838200" y="448721"/>
            <a:ext cx="4707671" cy="12256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Play"/>
              <a:buNone/>
            </a:pPr>
            <a:r>
              <a:rPr lang="en-US" sz="3800">
                <a:solidFill>
                  <a:schemeClr val="lt1"/>
                </a:solidFill>
              </a:rPr>
              <a:t>Market Potential</a:t>
            </a:r>
            <a:endParaRPr/>
          </a:p>
        </p:txBody>
      </p:sp>
      <p:cxnSp>
        <p:nvCxnSpPr>
          <p:cNvPr id="165" name="Google Shape;165;p17"/>
          <p:cNvCxnSpPr/>
          <p:nvPr/>
        </p:nvCxnSpPr>
        <p:spPr>
          <a:xfrm rot="10800000">
            <a:off x="831873" y="1749756"/>
            <a:ext cx="4718304" cy="0"/>
          </a:xfrm>
          <a:prstGeom prst="straightConnector1">
            <a:avLst/>
          </a:prstGeom>
          <a:noFill/>
          <a:ln cap="flat" cmpd="sng" w="127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66" name="Google Shape;166;p17"/>
          <p:cNvCxnSpPr/>
          <p:nvPr/>
        </p:nvCxnSpPr>
        <p:spPr>
          <a:xfrm rot="10800000">
            <a:off x="834027" y="5707672"/>
            <a:ext cx="4713997" cy="0"/>
          </a:xfrm>
          <a:prstGeom prst="straightConnector1">
            <a:avLst/>
          </a:prstGeom>
          <a:noFill/>
          <a:ln cap="flat" cmpd="sng" w="127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67" name="Google Shape;167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11/14/2024</a:t>
            </a:r>
            <a:endParaRPr/>
          </a:p>
        </p:txBody>
      </p:sp>
      <p:sp>
        <p:nvSpPr>
          <p:cNvPr id="168" name="Google Shape;168;p17"/>
          <p:cNvSpPr txBox="1"/>
          <p:nvPr/>
        </p:nvSpPr>
        <p:spPr>
          <a:xfrm>
            <a:off x="1763255" y="10467033"/>
            <a:ext cx="6828125" cy="720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17"/>
          <p:cNvSpPr txBox="1"/>
          <p:nvPr>
            <p:ph idx="1" type="body"/>
          </p:nvPr>
        </p:nvSpPr>
        <p:spPr>
          <a:xfrm>
            <a:off x="984779" y="1825625"/>
            <a:ext cx="4811750" cy="35331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Noto Sans Symbols"/>
              <a:buChar char="⮚"/>
            </a:pPr>
            <a:r>
              <a:rPr b="1" i="0" lang="en-US" sz="2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Global Market Potential:</a:t>
            </a:r>
            <a:r>
              <a:rPr b="0" i="0" lang="en-US" sz="2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Grow at a </a:t>
            </a:r>
            <a:r>
              <a:rPr b="1" i="0" lang="en-US" sz="2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CAGR of 35.8%</a:t>
            </a:r>
            <a:endParaRPr/>
          </a:p>
          <a:p>
            <a:pPr indent="-508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t/>
            </a:r>
            <a:endParaRPr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08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t/>
            </a:r>
            <a:endParaRPr b="0" i="0" sz="28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Noto Sans Symbols"/>
              <a:buChar char="⮚"/>
            </a:pPr>
            <a:r>
              <a:rPr b="1" i="0" lang="en-US" sz="2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KSA Potential:</a:t>
            </a:r>
            <a:r>
              <a:rPr b="0" i="0" lang="en-US" sz="2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en-US" sz="2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Medical AI adoption grow 20% annually</a:t>
            </a:r>
            <a:endParaRPr b="0" i="0" sz="28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t/>
            </a:r>
            <a:endParaRPr/>
          </a:p>
        </p:txBody>
      </p:sp>
      <p:pic>
        <p:nvPicPr>
          <p:cNvPr id="170" name="Google Shape;170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88837" y="1749755"/>
            <a:ext cx="6010854" cy="4489119"/>
          </a:xfrm>
          <a:prstGeom prst="round2DiagRect">
            <a:avLst>
              <a:gd fmla="val 16667" name="adj1"/>
              <a:gd fmla="val 0" name="adj2"/>
            </a:avLst>
          </a:prstGeom>
          <a:noFill/>
          <a:ln cap="sq" cmpd="sng" w="889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l">
              <a:srgbClr val="000000">
                <a:alpha val="42745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C0C0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18"/>
          <p:cNvSpPr txBox="1"/>
          <p:nvPr>
            <p:ph type="title"/>
          </p:nvPr>
        </p:nvSpPr>
        <p:spPr>
          <a:xfrm>
            <a:off x="838200" y="448721"/>
            <a:ext cx="4707671" cy="12256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Play"/>
              <a:buNone/>
            </a:pPr>
            <a:r>
              <a:rPr lang="en-US" sz="3800">
                <a:solidFill>
                  <a:schemeClr val="lt1"/>
                </a:solidFill>
              </a:rPr>
              <a:t>Phased Approach</a:t>
            </a:r>
            <a:endParaRPr/>
          </a:p>
        </p:txBody>
      </p:sp>
      <p:cxnSp>
        <p:nvCxnSpPr>
          <p:cNvPr id="177" name="Google Shape;177;p18"/>
          <p:cNvCxnSpPr/>
          <p:nvPr/>
        </p:nvCxnSpPr>
        <p:spPr>
          <a:xfrm rot="10800000">
            <a:off x="831873" y="1749756"/>
            <a:ext cx="4718304" cy="0"/>
          </a:xfrm>
          <a:prstGeom prst="straightConnector1">
            <a:avLst/>
          </a:prstGeom>
          <a:noFill/>
          <a:ln cap="flat" cmpd="sng" w="127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78" name="Google Shape;178;p18"/>
          <p:cNvSpPr txBox="1"/>
          <p:nvPr>
            <p:ph idx="1" type="body"/>
          </p:nvPr>
        </p:nvSpPr>
        <p:spPr>
          <a:xfrm>
            <a:off x="897769" y="1909192"/>
            <a:ext cx="4586513" cy="17484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</a:pPr>
            <a:r>
              <a:rPr b="1" lang="en-US" sz="1400">
                <a:solidFill>
                  <a:schemeClr val="lt1"/>
                </a:solidFill>
              </a:rPr>
              <a:t>Phase 1 (Years 1-2):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</a:pPr>
            <a:r>
              <a:rPr lang="en-US" sz="1400">
                <a:solidFill>
                  <a:schemeClr val="lt1"/>
                </a:solidFill>
              </a:rPr>
              <a:t>Develop AI-powered diagnostic software for medical image analysis.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</a:pPr>
            <a:r>
              <a:rPr lang="en-US" sz="1400">
                <a:solidFill>
                  <a:schemeClr val="lt1"/>
                </a:solidFill>
              </a:rPr>
              <a:t>Focus on pilot testing and building relationships with hospitals and clinics.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</a:pPr>
            <a:r>
              <a:rPr lang="en-US" sz="1400">
                <a:solidFill>
                  <a:schemeClr val="lt1"/>
                </a:solidFill>
              </a:rPr>
              <a:t>Target pre-seed funding.</a:t>
            </a:r>
            <a:endParaRPr/>
          </a:p>
        </p:txBody>
      </p:sp>
      <p:sp>
        <p:nvSpPr>
          <p:cNvPr id="179" name="Google Shape;179;p18"/>
          <p:cNvSpPr txBox="1"/>
          <p:nvPr/>
        </p:nvSpPr>
        <p:spPr>
          <a:xfrm>
            <a:off x="838200" y="0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Two-Phase Development Plan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18"/>
          <p:cNvSpPr txBox="1"/>
          <p:nvPr/>
        </p:nvSpPr>
        <p:spPr>
          <a:xfrm>
            <a:off x="6096000" y="1909192"/>
            <a:ext cx="5579942" cy="17484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b="1" lang="en-U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Phase 2 (Years 3-5):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Embed the software system into medical diagnostic hardware (e.g., microscopes).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Use Raspberry Pi 5 for real-time, hardware-integrated AI processing.</a:t>
            </a:r>
            <a:endParaRPr/>
          </a:p>
          <a:p>
            <a:pPr indent="-228600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</a:pPr>
            <a:r>
              <a:rPr lang="en-U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Develop partnerships with medical device manufacturers.</a:t>
            </a:r>
            <a:endParaRPr/>
          </a:p>
        </p:txBody>
      </p:sp>
      <p:sp>
        <p:nvSpPr>
          <p:cNvPr id="181" name="Google Shape;18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11/14/2024</a:t>
            </a:r>
            <a:endParaRPr/>
          </a:p>
        </p:txBody>
      </p:sp>
      <p:pic>
        <p:nvPicPr>
          <p:cNvPr id="182" name="Google Shape;18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46276" y="3817050"/>
            <a:ext cx="9696726" cy="284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C0C0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19"/>
          <p:cNvSpPr txBox="1"/>
          <p:nvPr>
            <p:ph type="title"/>
          </p:nvPr>
        </p:nvSpPr>
        <p:spPr>
          <a:xfrm>
            <a:off x="838200" y="448721"/>
            <a:ext cx="4707671" cy="12256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Play"/>
              <a:buNone/>
            </a:pPr>
            <a:r>
              <a:rPr lang="en-US" sz="3800">
                <a:solidFill>
                  <a:schemeClr val="lt1"/>
                </a:solidFill>
              </a:rPr>
              <a:t>Revenue Generation Strategy</a:t>
            </a:r>
            <a:endParaRPr/>
          </a:p>
        </p:txBody>
      </p:sp>
      <p:cxnSp>
        <p:nvCxnSpPr>
          <p:cNvPr id="189" name="Google Shape;189;p19"/>
          <p:cNvCxnSpPr/>
          <p:nvPr/>
        </p:nvCxnSpPr>
        <p:spPr>
          <a:xfrm rot="10800000">
            <a:off x="831873" y="1749756"/>
            <a:ext cx="4718304" cy="0"/>
          </a:xfrm>
          <a:prstGeom prst="straightConnector1">
            <a:avLst/>
          </a:prstGeom>
          <a:noFill/>
          <a:ln cap="flat" cmpd="sng" w="127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90" name="Google Shape;190;p19"/>
          <p:cNvSpPr txBox="1"/>
          <p:nvPr>
            <p:ph idx="1" type="body"/>
          </p:nvPr>
        </p:nvSpPr>
        <p:spPr>
          <a:xfrm>
            <a:off x="897769" y="1909192"/>
            <a:ext cx="4586513" cy="36477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n-US" sz="2000">
                <a:solidFill>
                  <a:schemeClr val="lt1"/>
                </a:solidFill>
              </a:rPr>
              <a:t>Phase 1: Software subscriptions and pay-per-use model.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n-US" sz="2000">
                <a:solidFill>
                  <a:schemeClr val="lt1"/>
                </a:solidFill>
              </a:rPr>
              <a:t>Phase 2: Licensing agreements with medical device manufacturers, or direct hardware-software bundled products for clinics.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n-US" sz="2000">
                <a:solidFill>
                  <a:schemeClr val="lt1"/>
                </a:solidFill>
              </a:rPr>
              <a:t>Flexibility to offer different pricing structures based on scale (small clinics vs large hospitals).</a:t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>
              <a:solidFill>
                <a:schemeClr val="lt1"/>
              </a:solidFill>
            </a:endParaRPr>
          </a:p>
        </p:txBody>
      </p:sp>
      <p:cxnSp>
        <p:nvCxnSpPr>
          <p:cNvPr id="191" name="Google Shape;191;p19"/>
          <p:cNvCxnSpPr/>
          <p:nvPr/>
        </p:nvCxnSpPr>
        <p:spPr>
          <a:xfrm rot="10800000">
            <a:off x="834027" y="5707672"/>
            <a:ext cx="4713997" cy="0"/>
          </a:xfrm>
          <a:prstGeom prst="straightConnector1">
            <a:avLst/>
          </a:prstGeom>
          <a:noFill/>
          <a:ln cap="flat" cmpd="sng" w="127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192" name="Google Shape;192;p19"/>
          <p:cNvPicPr preferRelativeResize="0"/>
          <p:nvPr/>
        </p:nvPicPr>
        <p:blipFill rotWithShape="1">
          <a:blip r:embed="rId3">
            <a:alphaModFix/>
          </a:blip>
          <a:srcRect b="0" l="0" r="0" t="11252"/>
          <a:stretch/>
        </p:blipFill>
        <p:spPr>
          <a:xfrm>
            <a:off x="6207953" y="619564"/>
            <a:ext cx="5666547" cy="5618872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11/14/2024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C0C0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20"/>
          <p:cNvSpPr txBox="1"/>
          <p:nvPr>
            <p:ph type="title"/>
          </p:nvPr>
        </p:nvSpPr>
        <p:spPr>
          <a:xfrm>
            <a:off x="1295400" y="669925"/>
            <a:ext cx="4800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Play"/>
              <a:buNone/>
            </a:pPr>
            <a:r>
              <a:rPr lang="en-US">
                <a:solidFill>
                  <a:schemeClr val="lt1"/>
                </a:solidFill>
              </a:rPr>
              <a:t>Team &amp; Expertise</a:t>
            </a:r>
            <a:endParaRPr/>
          </a:p>
        </p:txBody>
      </p:sp>
      <p:cxnSp>
        <p:nvCxnSpPr>
          <p:cNvPr id="200" name="Google Shape;200;p20"/>
          <p:cNvCxnSpPr/>
          <p:nvPr/>
        </p:nvCxnSpPr>
        <p:spPr>
          <a:xfrm rot="10800000">
            <a:off x="1" y="2026340"/>
            <a:ext cx="6095999" cy="0"/>
          </a:xfrm>
          <a:prstGeom prst="straightConnector1">
            <a:avLst/>
          </a:prstGeom>
          <a:noFill/>
          <a:ln cap="flat" cmpd="sng" w="127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01" name="Google Shape;201;p20"/>
          <p:cNvSpPr txBox="1"/>
          <p:nvPr>
            <p:ph idx="1" type="body"/>
          </p:nvPr>
        </p:nvSpPr>
        <p:spPr>
          <a:xfrm>
            <a:off x="1295400" y="2288833"/>
            <a:ext cx="5892800" cy="42897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b="1" lang="en-US" sz="2400">
                <a:solidFill>
                  <a:schemeClr val="lt1"/>
                </a:solidFill>
              </a:rPr>
              <a:t>Co-founder &amp; CEO: </a:t>
            </a:r>
            <a:r>
              <a:rPr lang="en-US" sz="2400">
                <a:solidFill>
                  <a:schemeClr val="lt1"/>
                </a:solidFill>
              </a:rPr>
              <a:t>Dr. Zakir Khan – AI &amp; medical imaging expert.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b="1" lang="en-US" sz="2400">
                <a:solidFill>
                  <a:schemeClr val="lt1"/>
                </a:solidFill>
              </a:rPr>
              <a:t>Co-founder: </a:t>
            </a:r>
            <a:r>
              <a:rPr lang="en-US" sz="2400">
                <a:solidFill>
                  <a:schemeClr val="lt1"/>
                </a:solidFill>
              </a:rPr>
              <a:t>Jameel Yousaf – Tech innovator &amp; Business Development manager.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b="1" lang="en-US" sz="2400">
                <a:solidFill>
                  <a:schemeClr val="lt1"/>
                </a:solidFill>
              </a:rPr>
              <a:t>AI Expert: </a:t>
            </a:r>
            <a:r>
              <a:rPr lang="en-US" sz="2400">
                <a:solidFill>
                  <a:schemeClr val="lt1"/>
                </a:solidFill>
              </a:rPr>
              <a:t>Dr. Muhammad Shahzad – Specializes in deep learning for medical image processing.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b="1" lang="en-US" sz="2400">
                <a:solidFill>
                  <a:schemeClr val="lt1"/>
                </a:solidFill>
              </a:rPr>
              <a:t>Data Scientist: </a:t>
            </a:r>
            <a:r>
              <a:rPr lang="en-US" sz="2400">
                <a:solidFill>
                  <a:schemeClr val="lt1"/>
                </a:solidFill>
              </a:rPr>
              <a:t>Dr. Syed Hamad Shriazi – Oversees data quality and analytics.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b="1" lang="en-US" sz="2400">
                <a:solidFill>
                  <a:schemeClr val="lt1"/>
                </a:solidFill>
              </a:rPr>
              <a:t>Outsourced Roles: </a:t>
            </a:r>
            <a:r>
              <a:rPr lang="en-US" sz="2400">
                <a:solidFill>
                  <a:schemeClr val="lt1"/>
                </a:solidFill>
              </a:rPr>
              <a:t>Medical specialists, legal advisors, and QA engineers during both phases.</a:t>
            </a:r>
            <a:endParaRPr/>
          </a:p>
          <a:p>
            <a:pPr indent="-128777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1700">
              <a:solidFill>
                <a:schemeClr val="lt1"/>
              </a:solidFill>
            </a:endParaRPr>
          </a:p>
        </p:txBody>
      </p:sp>
      <p:cxnSp>
        <p:nvCxnSpPr>
          <p:cNvPr id="202" name="Google Shape;202;p20"/>
          <p:cNvCxnSpPr/>
          <p:nvPr/>
        </p:nvCxnSpPr>
        <p:spPr>
          <a:xfrm>
            <a:off x="11829053" y="0"/>
            <a:ext cx="0" cy="6858000"/>
          </a:xfrm>
          <a:prstGeom prst="straightConnector1">
            <a:avLst/>
          </a:prstGeom>
          <a:noFill/>
          <a:ln cap="flat" cmpd="sng" w="127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03" name="Google Shape;203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11/14/2024</a:t>
            </a:r>
            <a:endParaRPr/>
          </a:p>
        </p:txBody>
      </p:sp>
      <p:grpSp>
        <p:nvGrpSpPr>
          <p:cNvPr id="204" name="Google Shape;204;p20"/>
          <p:cNvGrpSpPr/>
          <p:nvPr/>
        </p:nvGrpSpPr>
        <p:grpSpPr>
          <a:xfrm>
            <a:off x="7453770" y="1214231"/>
            <a:ext cx="3721365" cy="5502381"/>
            <a:chOff x="603375" y="4862"/>
            <a:chExt cx="3721365" cy="5502381"/>
          </a:xfrm>
        </p:grpSpPr>
        <p:sp>
          <p:nvSpPr>
            <p:cNvPr id="205" name="Google Shape;205;p20"/>
            <p:cNvSpPr/>
            <p:nvPr/>
          </p:nvSpPr>
          <p:spPr>
            <a:xfrm rot="10800000">
              <a:off x="1047543" y="4862"/>
              <a:ext cx="3277197" cy="888336"/>
            </a:xfrm>
            <a:prstGeom prst="homePlate">
              <a:avLst>
                <a:gd fmla="val 50000" name="adj"/>
              </a:avLst>
            </a:prstGeom>
            <a:solidFill>
              <a:srgbClr val="0B2741"/>
            </a:solidFill>
            <a:ln cap="flat" cmpd="sng" w="19050">
              <a:solidFill>
                <a:schemeClr val="lt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20"/>
            <p:cNvSpPr txBox="1"/>
            <p:nvPr/>
          </p:nvSpPr>
          <p:spPr>
            <a:xfrm>
              <a:off x="1269627" y="4862"/>
              <a:ext cx="3055113" cy="8883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391725" spcFirstLastPara="1" rIns="170675" wrap="square" tIns="9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b="1" lang="en-US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Co-founder &amp; CEO</a:t>
              </a:r>
              <a:endParaRPr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20"/>
            <p:cNvSpPr/>
            <p:nvPr/>
          </p:nvSpPr>
          <p:spPr>
            <a:xfrm>
              <a:off x="603375" y="4862"/>
              <a:ext cx="888336" cy="888336"/>
            </a:xfrm>
            <a:prstGeom prst="ellipse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19050">
              <a:solidFill>
                <a:schemeClr val="lt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20"/>
            <p:cNvSpPr/>
            <p:nvPr/>
          </p:nvSpPr>
          <p:spPr>
            <a:xfrm rot="10800000">
              <a:off x="1047543" y="1158373"/>
              <a:ext cx="3277197" cy="888336"/>
            </a:xfrm>
            <a:prstGeom prst="homePlate">
              <a:avLst>
                <a:gd fmla="val 50000" name="adj"/>
              </a:avLst>
            </a:prstGeom>
            <a:solidFill>
              <a:srgbClr val="0B2741"/>
            </a:solidFill>
            <a:ln cap="flat" cmpd="sng" w="19050">
              <a:solidFill>
                <a:schemeClr val="lt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20"/>
            <p:cNvSpPr txBox="1"/>
            <p:nvPr/>
          </p:nvSpPr>
          <p:spPr>
            <a:xfrm>
              <a:off x="1269627" y="1158373"/>
              <a:ext cx="3055113" cy="8883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391725" spcFirstLastPara="1" rIns="170675" wrap="square" tIns="9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b="1" lang="en-US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Co-founder &amp; Tech In</a:t>
              </a:r>
              <a:r>
                <a:rPr b="1" lang="en-US" sz="2400">
                  <a:solidFill>
                    <a:schemeClr val="lt1"/>
                  </a:solidFill>
                </a:rPr>
                <a:t>novator</a:t>
              </a:r>
              <a:endParaRPr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20"/>
            <p:cNvSpPr/>
            <p:nvPr/>
          </p:nvSpPr>
          <p:spPr>
            <a:xfrm>
              <a:off x="603375" y="1158373"/>
              <a:ext cx="888336" cy="888336"/>
            </a:xfrm>
            <a:prstGeom prst="ellipse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 cap="flat" cmpd="sng" w="19050">
              <a:solidFill>
                <a:schemeClr val="lt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20"/>
            <p:cNvSpPr/>
            <p:nvPr/>
          </p:nvSpPr>
          <p:spPr>
            <a:xfrm rot="10800000">
              <a:off x="1047543" y="2311884"/>
              <a:ext cx="3277197" cy="888336"/>
            </a:xfrm>
            <a:prstGeom prst="homePlate">
              <a:avLst>
                <a:gd fmla="val 50000" name="adj"/>
              </a:avLst>
            </a:prstGeom>
            <a:solidFill>
              <a:srgbClr val="0B2741"/>
            </a:solidFill>
            <a:ln cap="flat" cmpd="sng" w="19050">
              <a:solidFill>
                <a:schemeClr val="lt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20"/>
            <p:cNvSpPr txBox="1"/>
            <p:nvPr/>
          </p:nvSpPr>
          <p:spPr>
            <a:xfrm>
              <a:off x="1269627" y="2311884"/>
              <a:ext cx="3055113" cy="8883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391725" spcFirstLastPara="1" rIns="170675" wrap="square" tIns="9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b="1" lang="en-US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AI Expert</a:t>
              </a:r>
              <a:endParaRPr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20"/>
            <p:cNvSpPr/>
            <p:nvPr/>
          </p:nvSpPr>
          <p:spPr>
            <a:xfrm>
              <a:off x="603375" y="2311884"/>
              <a:ext cx="888336" cy="888336"/>
            </a:xfrm>
            <a:prstGeom prst="ellipse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 cap="flat" cmpd="sng" w="19050">
              <a:solidFill>
                <a:schemeClr val="lt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20"/>
            <p:cNvSpPr/>
            <p:nvPr/>
          </p:nvSpPr>
          <p:spPr>
            <a:xfrm rot="10800000">
              <a:off x="1047543" y="3465396"/>
              <a:ext cx="3277197" cy="888336"/>
            </a:xfrm>
            <a:prstGeom prst="homePlate">
              <a:avLst>
                <a:gd fmla="val 50000" name="adj"/>
              </a:avLst>
            </a:prstGeom>
            <a:solidFill>
              <a:srgbClr val="0B2741"/>
            </a:solidFill>
            <a:ln cap="flat" cmpd="sng" w="19050">
              <a:solidFill>
                <a:schemeClr val="lt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20"/>
            <p:cNvSpPr txBox="1"/>
            <p:nvPr/>
          </p:nvSpPr>
          <p:spPr>
            <a:xfrm>
              <a:off x="1269627" y="3465396"/>
              <a:ext cx="3055113" cy="8883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391725" spcFirstLastPara="1" rIns="170675" wrap="square" tIns="9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b="1" lang="en-US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Data Scientist</a:t>
              </a:r>
              <a:endParaRPr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20"/>
            <p:cNvSpPr/>
            <p:nvPr/>
          </p:nvSpPr>
          <p:spPr>
            <a:xfrm>
              <a:off x="603375" y="3465396"/>
              <a:ext cx="888336" cy="888336"/>
            </a:xfrm>
            <a:prstGeom prst="ellipse">
              <a:avLst/>
            </a:pr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 cap="flat" cmpd="sng" w="19050">
              <a:solidFill>
                <a:schemeClr val="lt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20"/>
            <p:cNvSpPr/>
            <p:nvPr/>
          </p:nvSpPr>
          <p:spPr>
            <a:xfrm rot="10800000">
              <a:off x="1047543" y="4618907"/>
              <a:ext cx="3277197" cy="888336"/>
            </a:xfrm>
            <a:prstGeom prst="homePlate">
              <a:avLst>
                <a:gd fmla="val 50000" name="adj"/>
              </a:avLst>
            </a:prstGeom>
            <a:solidFill>
              <a:srgbClr val="0B2741"/>
            </a:solidFill>
            <a:ln cap="flat" cmpd="sng" w="19050">
              <a:solidFill>
                <a:schemeClr val="lt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20"/>
            <p:cNvSpPr txBox="1"/>
            <p:nvPr/>
          </p:nvSpPr>
          <p:spPr>
            <a:xfrm>
              <a:off x="1269627" y="4618907"/>
              <a:ext cx="3055113" cy="8883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391725" spcFirstLastPara="1" rIns="170675" wrap="square" tIns="914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"/>
                <a:buNone/>
              </a:pPr>
              <a:r>
                <a:rPr b="1" lang="en-US" sz="2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Outsourced Roles</a:t>
              </a:r>
              <a:endParaRPr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20"/>
            <p:cNvSpPr/>
            <p:nvPr/>
          </p:nvSpPr>
          <p:spPr>
            <a:xfrm>
              <a:off x="603375" y="4618907"/>
              <a:ext cx="888336" cy="888336"/>
            </a:xfrm>
            <a:prstGeom prst="ellipse">
              <a:avLst/>
            </a:prstGeom>
            <a:blipFill rotWithShape="1">
              <a:blip r:embed="rId7">
                <a:alphaModFix/>
              </a:blip>
              <a:stretch>
                <a:fillRect b="-999" l="0" r="0" t="-999"/>
              </a:stretch>
            </a:blipFill>
            <a:ln cap="flat" cmpd="sng" w="19050">
              <a:solidFill>
                <a:schemeClr val="lt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C0C0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21"/>
          <p:cNvSpPr txBox="1"/>
          <p:nvPr>
            <p:ph type="title"/>
          </p:nvPr>
        </p:nvSpPr>
        <p:spPr>
          <a:xfrm>
            <a:off x="6527800" y="448721"/>
            <a:ext cx="4713997" cy="12256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00"/>
              <a:buFont typeface="Play"/>
              <a:buNone/>
            </a:pPr>
            <a:r>
              <a:rPr lang="en-US" sz="2900">
                <a:solidFill>
                  <a:schemeClr val="lt1"/>
                </a:solidFill>
              </a:rPr>
              <a:t>Financial Outlook for Phase 1 </a:t>
            </a:r>
            <a:br>
              <a:rPr lang="en-US" sz="2900">
                <a:solidFill>
                  <a:schemeClr val="lt1"/>
                </a:solidFill>
              </a:rPr>
            </a:br>
            <a:r>
              <a:rPr lang="en-US" sz="2900">
                <a:solidFill>
                  <a:schemeClr val="lt1"/>
                </a:solidFill>
              </a:rPr>
              <a:t>(Software Development)</a:t>
            </a:r>
            <a:endParaRPr/>
          </a:p>
        </p:txBody>
      </p:sp>
      <p:pic>
        <p:nvPicPr>
          <p:cNvPr id="226" name="Google Shape;226;p21"/>
          <p:cNvPicPr preferRelativeResize="0"/>
          <p:nvPr/>
        </p:nvPicPr>
        <p:blipFill rotWithShape="1">
          <a:blip r:embed="rId3">
            <a:alphaModFix/>
          </a:blip>
          <a:srcRect b="0" l="0" r="0" t="19131"/>
          <a:stretch/>
        </p:blipFill>
        <p:spPr>
          <a:xfrm>
            <a:off x="-2346" y="1016000"/>
            <a:ext cx="6611691" cy="513294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7" name="Google Shape;227;p21"/>
          <p:cNvCxnSpPr/>
          <p:nvPr/>
        </p:nvCxnSpPr>
        <p:spPr>
          <a:xfrm rot="10800000">
            <a:off x="6527800" y="1749756"/>
            <a:ext cx="4718304" cy="0"/>
          </a:xfrm>
          <a:prstGeom prst="straightConnector1">
            <a:avLst/>
          </a:prstGeom>
          <a:noFill/>
          <a:ln cap="flat" cmpd="sng" w="127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28" name="Google Shape;228;p21"/>
          <p:cNvSpPr txBox="1"/>
          <p:nvPr>
            <p:ph idx="1" type="body"/>
          </p:nvPr>
        </p:nvSpPr>
        <p:spPr>
          <a:xfrm>
            <a:off x="6527800" y="1909192"/>
            <a:ext cx="4713997" cy="36477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US" sz="2000">
                <a:solidFill>
                  <a:schemeClr val="lt1"/>
                </a:solidFill>
              </a:rPr>
              <a:t>Year 1-2 Projections: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n-US" sz="2000">
                <a:solidFill>
                  <a:schemeClr val="lt1"/>
                </a:solidFill>
              </a:rPr>
              <a:t>Expenses: $1,400,000 for product development, team expansion, regulatory compliance, and market launch.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n-US" sz="2000">
                <a:solidFill>
                  <a:schemeClr val="lt1"/>
                </a:solidFill>
              </a:rPr>
              <a:t>Revenue: $500,000 from initial pilot testing and subscriptions.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US" sz="2000">
                <a:solidFill>
                  <a:schemeClr val="lt1"/>
                </a:solidFill>
              </a:rPr>
              <a:t>Total Funding Required for Phase 1: $4.525 million.</a:t>
            </a:r>
            <a:endParaRPr/>
          </a:p>
          <a:p>
            <a:pPr indent="-101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>
              <a:solidFill>
                <a:schemeClr val="lt1"/>
              </a:solidFill>
            </a:endParaRPr>
          </a:p>
        </p:txBody>
      </p:sp>
      <p:cxnSp>
        <p:nvCxnSpPr>
          <p:cNvPr id="229" name="Google Shape;229;p21"/>
          <p:cNvCxnSpPr/>
          <p:nvPr/>
        </p:nvCxnSpPr>
        <p:spPr>
          <a:xfrm rot="10800000">
            <a:off x="6527800" y="5707672"/>
            <a:ext cx="4713997" cy="0"/>
          </a:xfrm>
          <a:prstGeom prst="straightConnector1">
            <a:avLst/>
          </a:prstGeom>
          <a:noFill/>
          <a:ln cap="flat" cmpd="sng" w="127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30" name="Google Shape;230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11/14/2024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2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2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dk1">
              <a:alpha val="52941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7" name="Google Shape;237;p22"/>
          <p:cNvGrpSpPr/>
          <p:nvPr/>
        </p:nvGrpSpPr>
        <p:grpSpPr>
          <a:xfrm>
            <a:off x="1" y="2075420"/>
            <a:ext cx="12396066" cy="4440643"/>
            <a:chOff x="1" y="2075420"/>
            <a:chExt cx="12396066" cy="4440643"/>
          </a:xfrm>
        </p:grpSpPr>
        <p:sp>
          <p:nvSpPr>
            <p:cNvPr id="238" name="Google Shape;238;p22"/>
            <p:cNvSpPr/>
            <p:nvPr/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cap="flat" cmpd="sng" w="31750">
              <a:solidFill>
                <a:srgbClr val="2A7AD0">
                  <a:alpha val="9803"/>
                </a:srgbClr>
              </a:solidFill>
              <a:prstDash val="dot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22"/>
            <p:cNvSpPr/>
            <p:nvPr/>
          </p:nvSpPr>
          <p:spPr>
            <a:xfrm rot="-5400000">
              <a:off x="10435065" y="4048931"/>
              <a:ext cx="1381607" cy="1381607"/>
            </a:xfrm>
            <a:prstGeom prst="ellipse">
              <a:avLst/>
            </a:prstGeom>
            <a:noFill/>
            <a:ln cap="flat" cmpd="sng" w="31750">
              <a:solidFill>
                <a:srgbClr val="2A7AD0">
                  <a:alpha val="20000"/>
                </a:srgbClr>
              </a:solidFill>
              <a:prstDash val="dot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22"/>
            <p:cNvSpPr/>
            <p:nvPr/>
          </p:nvSpPr>
          <p:spPr>
            <a:xfrm rot="-54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rgbClr val="0A1D30">
                    <a:alpha val="20000"/>
                  </a:srgbClr>
                </a:gs>
                <a:gs pos="100000">
                  <a:srgbClr val="061320">
                    <a:alpha val="9803"/>
                  </a:srgbClr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22"/>
            <p:cNvSpPr/>
            <p:nvPr/>
          </p:nvSpPr>
          <p:spPr>
            <a:xfrm rot="-90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rgbClr val="0A1D30">
                    <a:alpha val="9803"/>
                  </a:srgbClr>
                </a:gs>
                <a:gs pos="100000">
                  <a:srgbClr val="0A1D30">
                    <a:alpha val="20000"/>
                  </a:srgbClr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22"/>
            <p:cNvSpPr/>
            <p:nvPr/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cap="flat" cmpd="sng" w="31750">
              <a:solidFill>
                <a:srgbClr val="2A7AD0">
                  <a:alpha val="20000"/>
                </a:srgbClr>
              </a:solidFill>
              <a:prstDash val="dot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22"/>
            <p:cNvSpPr/>
            <p:nvPr/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cap="flat" cmpd="sng" w="31750">
              <a:solidFill>
                <a:srgbClr val="2A7AD0">
                  <a:alpha val="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4" name="Google Shape;244;p22"/>
          <p:cNvSpPr/>
          <p:nvPr/>
        </p:nvSpPr>
        <p:spPr>
          <a:xfrm rot="-5400000">
            <a:off x="10438146" y="1042605"/>
            <a:ext cx="2796461" cy="711252"/>
          </a:xfrm>
          <a:prstGeom prst="rect">
            <a:avLst/>
          </a:prstGeom>
          <a:gradFill>
            <a:gsLst>
              <a:gs pos="0">
                <a:srgbClr val="6DA5E3">
                  <a:alpha val="0"/>
                </a:srgbClr>
              </a:gs>
              <a:gs pos="100000">
                <a:srgbClr val="0A1D30">
                  <a:alpha val="9803"/>
                </a:srgbClr>
              </a:gs>
            </a:gsLst>
            <a:lin ang="8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5" name="Google Shape;245;p22"/>
          <p:cNvGrpSpPr/>
          <p:nvPr/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246" name="Google Shape;246;p22"/>
            <p:cNvCxnSpPr/>
            <p:nvPr/>
          </p:nvCxnSpPr>
          <p:spPr>
            <a:xfrm>
              <a:off x="7029447" y="3514725"/>
              <a:ext cx="1285875" cy="0"/>
            </a:xfrm>
            <a:prstGeom prst="straightConnector1">
              <a:avLst/>
            </a:prstGeom>
            <a:noFill/>
            <a:ln cap="rnd" cmpd="sng" w="31750">
              <a:solidFill>
                <a:srgbClr val="2A7AD0">
                  <a:alpha val="40000"/>
                </a:srgbClr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247" name="Google Shape;247;p22"/>
            <p:cNvCxnSpPr/>
            <p:nvPr/>
          </p:nvCxnSpPr>
          <p:spPr>
            <a:xfrm>
              <a:off x="7029447" y="3697727"/>
              <a:ext cx="1285875" cy="0"/>
            </a:xfrm>
            <a:prstGeom prst="straightConnector1">
              <a:avLst/>
            </a:prstGeom>
            <a:noFill/>
            <a:ln cap="rnd" cmpd="sng" w="31750">
              <a:solidFill>
                <a:srgbClr val="2A7AD0">
                  <a:alpha val="40000"/>
                </a:srgbClr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248" name="Google Shape;248;p22"/>
            <p:cNvCxnSpPr/>
            <p:nvPr/>
          </p:nvCxnSpPr>
          <p:spPr>
            <a:xfrm>
              <a:off x="7029447" y="3880729"/>
              <a:ext cx="1285875" cy="0"/>
            </a:xfrm>
            <a:prstGeom prst="straightConnector1">
              <a:avLst/>
            </a:prstGeom>
            <a:noFill/>
            <a:ln cap="rnd" cmpd="sng" w="31750">
              <a:solidFill>
                <a:srgbClr val="2A7AD0">
                  <a:alpha val="40000"/>
                </a:srgbClr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249" name="Google Shape;249;p22"/>
            <p:cNvCxnSpPr/>
            <p:nvPr/>
          </p:nvCxnSpPr>
          <p:spPr>
            <a:xfrm>
              <a:off x="7029447" y="4063732"/>
              <a:ext cx="1285875" cy="0"/>
            </a:xfrm>
            <a:prstGeom prst="straightConnector1">
              <a:avLst/>
            </a:prstGeom>
            <a:noFill/>
            <a:ln cap="rnd" cmpd="sng" w="31750">
              <a:solidFill>
                <a:srgbClr val="2A7AD0">
                  <a:alpha val="40000"/>
                </a:srgbClr>
              </a:solidFill>
              <a:prstDash val="dot"/>
              <a:round/>
              <a:headEnd len="sm" w="sm" type="none"/>
              <a:tailEnd len="sm" w="sm" type="none"/>
            </a:ln>
          </p:spPr>
        </p:cxnSp>
      </p:grpSp>
      <p:pic>
        <p:nvPicPr>
          <p:cNvPr id="250" name="Google Shape;250;p22"/>
          <p:cNvPicPr preferRelativeResize="0"/>
          <p:nvPr/>
        </p:nvPicPr>
        <p:blipFill rotWithShape="1">
          <a:blip r:embed="rId3">
            <a:alphaModFix/>
          </a:blip>
          <a:srcRect b="1042" l="1" r="1" t="0"/>
          <a:stretch/>
        </p:blipFill>
        <p:spPr>
          <a:xfrm>
            <a:off x="1533786" y="64499"/>
            <a:ext cx="9420301" cy="370557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1" name="Google Shape;251;p22"/>
          <p:cNvGrpSpPr/>
          <p:nvPr/>
        </p:nvGrpSpPr>
        <p:grpSpPr>
          <a:xfrm rot="-5400000">
            <a:off x="474192" y="482489"/>
            <a:ext cx="304800" cy="429768"/>
            <a:chOff x="215328" y="-46937"/>
            <a:chExt cx="304800" cy="2773841"/>
          </a:xfrm>
        </p:grpSpPr>
        <p:cxnSp>
          <p:nvCxnSpPr>
            <p:cNvPr id="252" name="Google Shape;252;p22"/>
            <p:cNvCxnSpPr/>
            <p:nvPr/>
          </p:nvCxnSpPr>
          <p:spPr>
            <a:xfrm>
              <a:off x="215328" y="-46937"/>
              <a:ext cx="0" cy="2773841"/>
            </a:xfrm>
            <a:prstGeom prst="straightConnector1">
              <a:avLst/>
            </a:prstGeom>
            <a:noFill/>
            <a:ln cap="flat" cmpd="sng" w="25400">
              <a:solidFill>
                <a:srgbClr val="F1F1F1">
                  <a:alpha val="49803"/>
                </a:srgbClr>
              </a:solidFill>
              <a:prstDash val="dot"/>
              <a:miter lim="800000"/>
              <a:headEnd len="sm" w="sm" type="none"/>
              <a:tailEnd len="sm" w="sm" type="none"/>
            </a:ln>
          </p:spPr>
        </p:cxnSp>
        <p:cxnSp>
          <p:nvCxnSpPr>
            <p:cNvPr id="253" name="Google Shape;253;p22"/>
            <p:cNvCxnSpPr/>
            <p:nvPr/>
          </p:nvCxnSpPr>
          <p:spPr>
            <a:xfrm>
              <a:off x="316928" y="-46937"/>
              <a:ext cx="0" cy="2773841"/>
            </a:xfrm>
            <a:prstGeom prst="straightConnector1">
              <a:avLst/>
            </a:prstGeom>
            <a:noFill/>
            <a:ln cap="flat" cmpd="sng" w="25400">
              <a:solidFill>
                <a:srgbClr val="F1F1F1">
                  <a:alpha val="49803"/>
                </a:srgbClr>
              </a:solidFill>
              <a:prstDash val="dot"/>
              <a:miter lim="800000"/>
              <a:headEnd len="sm" w="sm" type="none"/>
              <a:tailEnd len="sm" w="sm" type="none"/>
            </a:ln>
          </p:spPr>
        </p:cxnSp>
        <p:cxnSp>
          <p:nvCxnSpPr>
            <p:cNvPr id="254" name="Google Shape;254;p22"/>
            <p:cNvCxnSpPr/>
            <p:nvPr/>
          </p:nvCxnSpPr>
          <p:spPr>
            <a:xfrm>
              <a:off x="418528" y="-46937"/>
              <a:ext cx="0" cy="2773841"/>
            </a:xfrm>
            <a:prstGeom prst="straightConnector1">
              <a:avLst/>
            </a:prstGeom>
            <a:noFill/>
            <a:ln cap="flat" cmpd="sng" w="25400">
              <a:solidFill>
                <a:srgbClr val="F1F1F1">
                  <a:alpha val="49803"/>
                </a:srgbClr>
              </a:solidFill>
              <a:prstDash val="dot"/>
              <a:miter lim="800000"/>
              <a:headEnd len="sm" w="sm" type="none"/>
              <a:tailEnd len="sm" w="sm" type="none"/>
            </a:ln>
          </p:spPr>
        </p:cxnSp>
        <p:cxnSp>
          <p:nvCxnSpPr>
            <p:cNvPr id="255" name="Google Shape;255;p22"/>
            <p:cNvCxnSpPr/>
            <p:nvPr/>
          </p:nvCxnSpPr>
          <p:spPr>
            <a:xfrm>
              <a:off x="520128" y="-46937"/>
              <a:ext cx="0" cy="2773841"/>
            </a:xfrm>
            <a:prstGeom prst="straightConnector1">
              <a:avLst/>
            </a:prstGeom>
            <a:noFill/>
            <a:ln cap="flat" cmpd="sng" w="25400">
              <a:solidFill>
                <a:srgbClr val="F1F1F1">
                  <a:alpha val="49803"/>
                </a:srgbClr>
              </a:solidFill>
              <a:prstDash val="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256" name="Google Shape;256;p22"/>
          <p:cNvSpPr/>
          <p:nvPr/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>
            <a:gsLst>
              <a:gs pos="0">
                <a:srgbClr val="061320">
                  <a:alpha val="9803"/>
                </a:srgbClr>
              </a:gs>
              <a:gs pos="10000">
                <a:srgbClr val="061320">
                  <a:alpha val="9803"/>
                </a:srgbClr>
              </a:gs>
              <a:gs pos="100000">
                <a:srgbClr val="2A7AD0">
                  <a:alpha val="0"/>
                </a:srgbClr>
              </a:gs>
            </a:gsLst>
            <a:lin ang="8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7" name="Google Shape;257;p22"/>
          <p:cNvGrpSpPr/>
          <p:nvPr/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258" name="Google Shape;258;p22"/>
            <p:cNvCxnSpPr/>
            <p:nvPr/>
          </p:nvCxnSpPr>
          <p:spPr>
            <a:xfrm>
              <a:off x="7029447" y="3514725"/>
              <a:ext cx="1285875" cy="0"/>
            </a:xfrm>
            <a:prstGeom prst="straightConnector1">
              <a:avLst/>
            </a:prstGeom>
            <a:noFill/>
            <a:ln cap="rnd" cmpd="sng" w="31750">
              <a:solidFill>
                <a:srgbClr val="2A7AD0">
                  <a:alpha val="40000"/>
                </a:srgbClr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259" name="Google Shape;259;p22"/>
            <p:cNvCxnSpPr/>
            <p:nvPr/>
          </p:nvCxnSpPr>
          <p:spPr>
            <a:xfrm>
              <a:off x="7029447" y="3697727"/>
              <a:ext cx="1285875" cy="0"/>
            </a:xfrm>
            <a:prstGeom prst="straightConnector1">
              <a:avLst/>
            </a:prstGeom>
            <a:noFill/>
            <a:ln cap="rnd" cmpd="sng" w="31750">
              <a:solidFill>
                <a:srgbClr val="2A7AD0">
                  <a:alpha val="40000"/>
                </a:srgbClr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260" name="Google Shape;260;p22"/>
            <p:cNvCxnSpPr/>
            <p:nvPr/>
          </p:nvCxnSpPr>
          <p:spPr>
            <a:xfrm>
              <a:off x="7029447" y="3880729"/>
              <a:ext cx="1285875" cy="0"/>
            </a:xfrm>
            <a:prstGeom prst="straightConnector1">
              <a:avLst/>
            </a:prstGeom>
            <a:noFill/>
            <a:ln cap="rnd" cmpd="sng" w="31750">
              <a:solidFill>
                <a:srgbClr val="2A7AD0">
                  <a:alpha val="40000"/>
                </a:srgbClr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261" name="Google Shape;261;p22"/>
            <p:cNvCxnSpPr/>
            <p:nvPr/>
          </p:nvCxnSpPr>
          <p:spPr>
            <a:xfrm>
              <a:off x="7029447" y="4063732"/>
              <a:ext cx="1285875" cy="0"/>
            </a:xfrm>
            <a:prstGeom prst="straightConnector1">
              <a:avLst/>
            </a:prstGeom>
            <a:noFill/>
            <a:ln cap="rnd" cmpd="sng" w="31750">
              <a:solidFill>
                <a:srgbClr val="2A7AD0">
                  <a:alpha val="40000"/>
                </a:srgbClr>
              </a:solidFill>
              <a:prstDash val="dot"/>
              <a:round/>
              <a:headEnd len="sm" w="sm" type="none"/>
              <a:tailEnd len="sm" w="sm" type="none"/>
            </a:ln>
          </p:spPr>
        </p:cxnSp>
      </p:grpSp>
      <p:sp>
        <p:nvSpPr>
          <p:cNvPr id="262" name="Google Shape;262;p22"/>
          <p:cNvSpPr txBox="1"/>
          <p:nvPr>
            <p:ph type="title"/>
          </p:nvPr>
        </p:nvSpPr>
        <p:spPr>
          <a:xfrm>
            <a:off x="630936" y="4018137"/>
            <a:ext cx="4569060" cy="21295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Play"/>
              <a:buNone/>
            </a:pPr>
            <a:r>
              <a:rPr lang="en-US">
                <a:solidFill>
                  <a:schemeClr val="lt1"/>
                </a:solidFill>
              </a:rPr>
              <a:t>Phase 2: Hardware Integration with Medical Devices</a:t>
            </a:r>
            <a:endParaRPr/>
          </a:p>
        </p:txBody>
      </p:sp>
      <p:sp>
        <p:nvSpPr>
          <p:cNvPr id="263" name="Google Shape;263;p22"/>
          <p:cNvSpPr txBox="1"/>
          <p:nvPr>
            <p:ph idx="1" type="body"/>
          </p:nvPr>
        </p:nvSpPr>
        <p:spPr>
          <a:xfrm>
            <a:off x="5486080" y="4018143"/>
            <a:ext cx="5674105" cy="21295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</a:pPr>
            <a:r>
              <a:rPr lang="en-US" sz="1500">
                <a:solidFill>
                  <a:schemeClr val="lt1"/>
                </a:solidFill>
              </a:rPr>
              <a:t>Embedding the AI diagnostic system directly into medical devices like microscopes.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</a:pPr>
            <a:r>
              <a:rPr lang="en-US" sz="1500">
                <a:solidFill>
                  <a:schemeClr val="lt1"/>
                </a:solidFill>
              </a:rPr>
              <a:t>Utilizing Raspberry Pi 5 for real-time diagnostics alongside medical tools.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</a:pPr>
            <a:r>
              <a:rPr lang="en-US" sz="1500">
                <a:solidFill>
                  <a:schemeClr val="lt1"/>
                </a:solidFill>
              </a:rPr>
              <a:t>Phase 2 will take 3 additional years after Phase 1 is complete.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</a:pPr>
            <a:r>
              <a:rPr lang="en-US" sz="1500">
                <a:solidFill>
                  <a:schemeClr val="lt1"/>
                </a:solidFill>
              </a:rPr>
              <a:t>Image Suggestion: A Raspberry Pi-based system embedded in a medical device like a microscope.</a:t>
            </a:r>
            <a:endParaRPr/>
          </a:p>
          <a:p>
            <a:pPr indent="-13335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</a:pPr>
            <a:r>
              <a:t/>
            </a:r>
            <a:endParaRPr sz="1500">
              <a:solidFill>
                <a:schemeClr val="lt1"/>
              </a:solidFill>
            </a:endParaRPr>
          </a:p>
        </p:txBody>
      </p:sp>
      <p:sp>
        <p:nvSpPr>
          <p:cNvPr id="264" name="Google Shape;264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11/14/2024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3"/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23"/>
          <p:cNvSpPr/>
          <p:nvPr/>
        </p:nvSpPr>
        <p:spPr>
          <a:xfrm>
            <a:off x="0" y="0"/>
            <a:ext cx="12189000" cy="6858000"/>
          </a:xfrm>
          <a:prstGeom prst="rect">
            <a:avLst/>
          </a:prstGeom>
          <a:solidFill>
            <a:schemeClr val="dk1">
              <a:alpha val="52941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1" name="Google Shape;271;p23"/>
          <p:cNvGrpSpPr/>
          <p:nvPr/>
        </p:nvGrpSpPr>
        <p:grpSpPr>
          <a:xfrm>
            <a:off x="1" y="2075420"/>
            <a:ext cx="12396066" cy="4440643"/>
            <a:chOff x="1" y="2075420"/>
            <a:chExt cx="12396066" cy="4440643"/>
          </a:xfrm>
        </p:grpSpPr>
        <p:sp>
          <p:nvSpPr>
            <p:cNvPr id="272" name="Google Shape;272;p23"/>
            <p:cNvSpPr/>
            <p:nvPr/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cap="flat" cmpd="sng" w="31750">
              <a:solidFill>
                <a:srgbClr val="2A7AD0">
                  <a:alpha val="9803"/>
                </a:srgbClr>
              </a:solidFill>
              <a:prstDash val="dot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73;p23"/>
            <p:cNvSpPr/>
            <p:nvPr/>
          </p:nvSpPr>
          <p:spPr>
            <a:xfrm rot="-5400000">
              <a:off x="10435065" y="4048931"/>
              <a:ext cx="1381607" cy="1381607"/>
            </a:xfrm>
            <a:prstGeom prst="ellipse">
              <a:avLst/>
            </a:prstGeom>
            <a:noFill/>
            <a:ln cap="flat" cmpd="sng" w="31750">
              <a:solidFill>
                <a:srgbClr val="2A7AD0">
                  <a:alpha val="20000"/>
                </a:srgbClr>
              </a:solidFill>
              <a:prstDash val="dot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" name="Google Shape;274;p23"/>
            <p:cNvSpPr/>
            <p:nvPr/>
          </p:nvSpPr>
          <p:spPr>
            <a:xfrm rot="-54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rgbClr val="0A1D30">
                    <a:alpha val="20000"/>
                  </a:srgbClr>
                </a:gs>
                <a:gs pos="100000">
                  <a:srgbClr val="061320">
                    <a:alpha val="9803"/>
                  </a:srgbClr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p23"/>
            <p:cNvSpPr/>
            <p:nvPr/>
          </p:nvSpPr>
          <p:spPr>
            <a:xfrm rot="-90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rgbClr val="0A1D30">
                    <a:alpha val="9803"/>
                  </a:srgbClr>
                </a:gs>
                <a:gs pos="100000">
                  <a:srgbClr val="0A1D30">
                    <a:alpha val="20000"/>
                  </a:srgbClr>
                </a:gs>
              </a:gsLst>
              <a:lin ang="5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" name="Google Shape;276;p23"/>
            <p:cNvSpPr/>
            <p:nvPr/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cap="flat" cmpd="sng" w="31750">
              <a:solidFill>
                <a:srgbClr val="2A7AD0">
                  <a:alpha val="20000"/>
                </a:srgbClr>
              </a:solidFill>
              <a:prstDash val="dot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" name="Google Shape;277;p23"/>
            <p:cNvSpPr/>
            <p:nvPr/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cap="flat" cmpd="sng" w="31750">
              <a:solidFill>
                <a:srgbClr val="2A7AD0">
                  <a:alpha val="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8" name="Google Shape;278;p23"/>
          <p:cNvSpPr/>
          <p:nvPr/>
        </p:nvSpPr>
        <p:spPr>
          <a:xfrm rot="-5400000">
            <a:off x="10438146" y="1042605"/>
            <a:ext cx="2796461" cy="711252"/>
          </a:xfrm>
          <a:prstGeom prst="rect">
            <a:avLst/>
          </a:prstGeom>
          <a:gradFill>
            <a:gsLst>
              <a:gs pos="0">
                <a:srgbClr val="6DA5E3">
                  <a:alpha val="0"/>
                </a:srgbClr>
              </a:gs>
              <a:gs pos="100000">
                <a:srgbClr val="0A1D30">
                  <a:alpha val="9803"/>
                </a:srgbClr>
              </a:gs>
            </a:gsLst>
            <a:lin ang="8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9" name="Google Shape;279;p23"/>
          <p:cNvGrpSpPr/>
          <p:nvPr/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280" name="Google Shape;280;p23"/>
            <p:cNvCxnSpPr/>
            <p:nvPr/>
          </p:nvCxnSpPr>
          <p:spPr>
            <a:xfrm>
              <a:off x="7029447" y="3514725"/>
              <a:ext cx="1285875" cy="0"/>
            </a:xfrm>
            <a:prstGeom prst="straightConnector1">
              <a:avLst/>
            </a:prstGeom>
            <a:noFill/>
            <a:ln cap="rnd" cmpd="sng" w="31750">
              <a:solidFill>
                <a:srgbClr val="2A7AD0">
                  <a:alpha val="40000"/>
                </a:srgbClr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281" name="Google Shape;281;p23"/>
            <p:cNvCxnSpPr/>
            <p:nvPr/>
          </p:nvCxnSpPr>
          <p:spPr>
            <a:xfrm>
              <a:off x="7029447" y="3697727"/>
              <a:ext cx="1285875" cy="0"/>
            </a:xfrm>
            <a:prstGeom prst="straightConnector1">
              <a:avLst/>
            </a:prstGeom>
            <a:noFill/>
            <a:ln cap="rnd" cmpd="sng" w="31750">
              <a:solidFill>
                <a:srgbClr val="2A7AD0">
                  <a:alpha val="40000"/>
                </a:srgbClr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282" name="Google Shape;282;p23"/>
            <p:cNvCxnSpPr/>
            <p:nvPr/>
          </p:nvCxnSpPr>
          <p:spPr>
            <a:xfrm>
              <a:off x="7029447" y="3880729"/>
              <a:ext cx="1285875" cy="0"/>
            </a:xfrm>
            <a:prstGeom prst="straightConnector1">
              <a:avLst/>
            </a:prstGeom>
            <a:noFill/>
            <a:ln cap="rnd" cmpd="sng" w="31750">
              <a:solidFill>
                <a:srgbClr val="2A7AD0">
                  <a:alpha val="40000"/>
                </a:srgbClr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283" name="Google Shape;283;p23"/>
            <p:cNvCxnSpPr/>
            <p:nvPr/>
          </p:nvCxnSpPr>
          <p:spPr>
            <a:xfrm>
              <a:off x="7029447" y="4063732"/>
              <a:ext cx="1285875" cy="0"/>
            </a:xfrm>
            <a:prstGeom prst="straightConnector1">
              <a:avLst/>
            </a:prstGeom>
            <a:noFill/>
            <a:ln cap="rnd" cmpd="sng" w="31750">
              <a:solidFill>
                <a:srgbClr val="2A7AD0">
                  <a:alpha val="40000"/>
                </a:srgbClr>
              </a:solidFill>
              <a:prstDash val="dot"/>
              <a:round/>
              <a:headEnd len="sm" w="sm" type="none"/>
              <a:tailEnd len="sm" w="sm" type="none"/>
            </a:ln>
          </p:spPr>
        </p:cxnSp>
      </p:grpSp>
      <p:grpSp>
        <p:nvGrpSpPr>
          <p:cNvPr id="284" name="Google Shape;284;p23"/>
          <p:cNvGrpSpPr/>
          <p:nvPr/>
        </p:nvGrpSpPr>
        <p:grpSpPr>
          <a:xfrm rot="-5400000">
            <a:off x="474192" y="482489"/>
            <a:ext cx="304800" cy="429768"/>
            <a:chOff x="215328" y="-46937"/>
            <a:chExt cx="304800" cy="2773841"/>
          </a:xfrm>
        </p:grpSpPr>
        <p:cxnSp>
          <p:nvCxnSpPr>
            <p:cNvPr id="285" name="Google Shape;285;p23"/>
            <p:cNvCxnSpPr/>
            <p:nvPr/>
          </p:nvCxnSpPr>
          <p:spPr>
            <a:xfrm>
              <a:off x="215328" y="-46937"/>
              <a:ext cx="0" cy="2773841"/>
            </a:xfrm>
            <a:prstGeom prst="straightConnector1">
              <a:avLst/>
            </a:prstGeom>
            <a:noFill/>
            <a:ln cap="flat" cmpd="sng" w="25400">
              <a:solidFill>
                <a:srgbClr val="F1F1F1">
                  <a:alpha val="49803"/>
                </a:srgbClr>
              </a:solidFill>
              <a:prstDash val="dot"/>
              <a:miter lim="800000"/>
              <a:headEnd len="sm" w="sm" type="none"/>
              <a:tailEnd len="sm" w="sm" type="none"/>
            </a:ln>
          </p:spPr>
        </p:cxnSp>
        <p:cxnSp>
          <p:nvCxnSpPr>
            <p:cNvPr id="286" name="Google Shape;286;p23"/>
            <p:cNvCxnSpPr/>
            <p:nvPr/>
          </p:nvCxnSpPr>
          <p:spPr>
            <a:xfrm>
              <a:off x="316928" y="-46937"/>
              <a:ext cx="0" cy="2773841"/>
            </a:xfrm>
            <a:prstGeom prst="straightConnector1">
              <a:avLst/>
            </a:prstGeom>
            <a:noFill/>
            <a:ln cap="flat" cmpd="sng" w="25400">
              <a:solidFill>
                <a:srgbClr val="F1F1F1">
                  <a:alpha val="49803"/>
                </a:srgbClr>
              </a:solidFill>
              <a:prstDash val="dot"/>
              <a:miter lim="800000"/>
              <a:headEnd len="sm" w="sm" type="none"/>
              <a:tailEnd len="sm" w="sm" type="none"/>
            </a:ln>
          </p:spPr>
        </p:cxnSp>
        <p:cxnSp>
          <p:nvCxnSpPr>
            <p:cNvPr id="287" name="Google Shape;287;p23"/>
            <p:cNvCxnSpPr/>
            <p:nvPr/>
          </p:nvCxnSpPr>
          <p:spPr>
            <a:xfrm>
              <a:off x="418528" y="-46937"/>
              <a:ext cx="0" cy="2773841"/>
            </a:xfrm>
            <a:prstGeom prst="straightConnector1">
              <a:avLst/>
            </a:prstGeom>
            <a:noFill/>
            <a:ln cap="flat" cmpd="sng" w="25400">
              <a:solidFill>
                <a:srgbClr val="F1F1F1">
                  <a:alpha val="49803"/>
                </a:srgbClr>
              </a:solidFill>
              <a:prstDash val="dot"/>
              <a:miter lim="800000"/>
              <a:headEnd len="sm" w="sm" type="none"/>
              <a:tailEnd len="sm" w="sm" type="none"/>
            </a:ln>
          </p:spPr>
        </p:cxnSp>
        <p:cxnSp>
          <p:nvCxnSpPr>
            <p:cNvPr id="288" name="Google Shape;288;p23"/>
            <p:cNvCxnSpPr/>
            <p:nvPr/>
          </p:nvCxnSpPr>
          <p:spPr>
            <a:xfrm>
              <a:off x="520128" y="-46937"/>
              <a:ext cx="0" cy="2773841"/>
            </a:xfrm>
            <a:prstGeom prst="straightConnector1">
              <a:avLst/>
            </a:prstGeom>
            <a:noFill/>
            <a:ln cap="flat" cmpd="sng" w="25400">
              <a:solidFill>
                <a:srgbClr val="F1F1F1">
                  <a:alpha val="49803"/>
                </a:srgbClr>
              </a:solidFill>
              <a:prstDash val="dot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289" name="Google Shape;289;p23"/>
          <p:cNvSpPr/>
          <p:nvPr/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>
            <a:gsLst>
              <a:gs pos="0">
                <a:srgbClr val="061320">
                  <a:alpha val="9803"/>
                </a:srgbClr>
              </a:gs>
              <a:gs pos="10000">
                <a:srgbClr val="061320">
                  <a:alpha val="9803"/>
                </a:srgbClr>
              </a:gs>
              <a:gs pos="100000">
                <a:srgbClr val="2A7AD0">
                  <a:alpha val="0"/>
                </a:srgbClr>
              </a:gs>
            </a:gsLst>
            <a:lin ang="8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0" name="Google Shape;290;p23"/>
          <p:cNvGrpSpPr/>
          <p:nvPr/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291" name="Google Shape;291;p23"/>
            <p:cNvCxnSpPr/>
            <p:nvPr/>
          </p:nvCxnSpPr>
          <p:spPr>
            <a:xfrm>
              <a:off x="7029447" y="3514725"/>
              <a:ext cx="1285875" cy="0"/>
            </a:xfrm>
            <a:prstGeom prst="straightConnector1">
              <a:avLst/>
            </a:prstGeom>
            <a:noFill/>
            <a:ln cap="rnd" cmpd="sng" w="31750">
              <a:solidFill>
                <a:srgbClr val="2A7AD0">
                  <a:alpha val="40000"/>
                </a:srgbClr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292" name="Google Shape;292;p23"/>
            <p:cNvCxnSpPr/>
            <p:nvPr/>
          </p:nvCxnSpPr>
          <p:spPr>
            <a:xfrm>
              <a:off x="7029447" y="3697727"/>
              <a:ext cx="1285875" cy="0"/>
            </a:xfrm>
            <a:prstGeom prst="straightConnector1">
              <a:avLst/>
            </a:prstGeom>
            <a:noFill/>
            <a:ln cap="rnd" cmpd="sng" w="31750">
              <a:solidFill>
                <a:srgbClr val="2A7AD0">
                  <a:alpha val="40000"/>
                </a:srgbClr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293" name="Google Shape;293;p23"/>
            <p:cNvCxnSpPr/>
            <p:nvPr/>
          </p:nvCxnSpPr>
          <p:spPr>
            <a:xfrm>
              <a:off x="7029447" y="3880729"/>
              <a:ext cx="1285875" cy="0"/>
            </a:xfrm>
            <a:prstGeom prst="straightConnector1">
              <a:avLst/>
            </a:prstGeom>
            <a:noFill/>
            <a:ln cap="rnd" cmpd="sng" w="31750">
              <a:solidFill>
                <a:srgbClr val="2A7AD0">
                  <a:alpha val="40000"/>
                </a:srgbClr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294" name="Google Shape;294;p23"/>
            <p:cNvCxnSpPr/>
            <p:nvPr/>
          </p:nvCxnSpPr>
          <p:spPr>
            <a:xfrm>
              <a:off x="7029447" y="4063732"/>
              <a:ext cx="1285875" cy="0"/>
            </a:xfrm>
            <a:prstGeom prst="straightConnector1">
              <a:avLst/>
            </a:prstGeom>
            <a:noFill/>
            <a:ln cap="rnd" cmpd="sng" w="31750">
              <a:solidFill>
                <a:srgbClr val="2A7AD0">
                  <a:alpha val="40000"/>
                </a:srgbClr>
              </a:solidFill>
              <a:prstDash val="dot"/>
              <a:round/>
              <a:headEnd len="sm" w="sm" type="none"/>
              <a:tailEnd len="sm" w="sm" type="none"/>
            </a:ln>
          </p:spPr>
        </p:cxnSp>
      </p:grpSp>
      <p:sp>
        <p:nvSpPr>
          <p:cNvPr id="295" name="Google Shape;295;p23"/>
          <p:cNvSpPr txBox="1"/>
          <p:nvPr>
            <p:ph type="title"/>
          </p:nvPr>
        </p:nvSpPr>
        <p:spPr>
          <a:xfrm>
            <a:off x="630936" y="4018137"/>
            <a:ext cx="4569060" cy="21295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Play"/>
              <a:buNone/>
            </a:pPr>
            <a:r>
              <a:rPr lang="en-US" sz="4800">
                <a:solidFill>
                  <a:schemeClr val="lt1"/>
                </a:solidFill>
              </a:rPr>
              <a:t>Pre-Seed Funding Request</a:t>
            </a:r>
            <a:endParaRPr/>
          </a:p>
        </p:txBody>
      </p:sp>
      <p:sp>
        <p:nvSpPr>
          <p:cNvPr id="296" name="Google Shape;296;p23"/>
          <p:cNvSpPr txBox="1"/>
          <p:nvPr>
            <p:ph idx="1" type="body"/>
          </p:nvPr>
        </p:nvSpPr>
        <p:spPr>
          <a:xfrm>
            <a:off x="5486080" y="4018143"/>
            <a:ext cx="5674200" cy="21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US" sz="2000">
                <a:solidFill>
                  <a:schemeClr val="lt1"/>
                </a:solidFill>
              </a:rPr>
              <a:t>Total Funding Required: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US" sz="2000">
                <a:solidFill>
                  <a:schemeClr val="lt1"/>
                </a:solidFill>
              </a:rPr>
              <a:t>$500000 for Pre-Seed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US" sz="2000">
                <a:solidFill>
                  <a:schemeClr val="lt1"/>
                </a:solidFill>
              </a:rPr>
              <a:t>Tentative Allocation:</a:t>
            </a:r>
            <a:endParaRPr/>
          </a:p>
          <a:p>
            <a:pPr indent="-238125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n-US" sz="2000">
                <a:solidFill>
                  <a:schemeClr val="lt1"/>
                </a:solidFill>
              </a:rPr>
              <a:t>Product development</a:t>
            </a:r>
            <a:endParaRPr/>
          </a:p>
          <a:p>
            <a:pPr indent="-238125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n-US" sz="2000">
                <a:solidFill>
                  <a:schemeClr val="lt1"/>
                </a:solidFill>
              </a:rPr>
              <a:t>Team hiring and operational setup</a:t>
            </a:r>
            <a:endParaRPr/>
          </a:p>
          <a:p>
            <a:pPr indent="-238125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n-US" sz="2000">
                <a:solidFill>
                  <a:schemeClr val="lt1"/>
                </a:solidFill>
              </a:rPr>
              <a:t>Hosting and AI training in the cloud</a:t>
            </a:r>
            <a:endParaRPr/>
          </a:p>
        </p:txBody>
      </p:sp>
      <p:sp>
        <p:nvSpPr>
          <p:cNvPr id="297" name="Google Shape;297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11/14/2024</a:t>
            </a:r>
            <a:endParaRPr/>
          </a:p>
        </p:txBody>
      </p:sp>
      <p:pic>
        <p:nvPicPr>
          <p:cNvPr id="298" name="Google Shape;29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1325" y="376850"/>
            <a:ext cx="10091325" cy="3324400"/>
          </a:xfrm>
          <a:prstGeom prst="rect">
            <a:avLst/>
          </a:prstGeom>
          <a:solidFill>
            <a:schemeClr val="dk1">
              <a:alpha val="52940"/>
            </a:schemeClr>
          </a:solidFill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2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C0C0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24"/>
          <p:cNvSpPr txBox="1"/>
          <p:nvPr>
            <p:ph type="title"/>
          </p:nvPr>
        </p:nvSpPr>
        <p:spPr>
          <a:xfrm>
            <a:off x="6527800" y="448721"/>
            <a:ext cx="4713997" cy="12256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Play"/>
              <a:buNone/>
            </a:pPr>
            <a:r>
              <a:rPr lang="en-US" sz="3500">
                <a:solidFill>
                  <a:schemeClr val="lt1"/>
                </a:solidFill>
              </a:rPr>
              <a:t>Join Us to Transform Healthcare Future</a:t>
            </a:r>
            <a:endParaRPr/>
          </a:p>
        </p:txBody>
      </p:sp>
      <p:pic>
        <p:nvPicPr>
          <p:cNvPr id="305" name="Google Shape;305;p24"/>
          <p:cNvPicPr preferRelativeResize="0"/>
          <p:nvPr/>
        </p:nvPicPr>
        <p:blipFill rotWithShape="1">
          <a:blip r:embed="rId3">
            <a:alphaModFix/>
          </a:blip>
          <a:srcRect b="0" l="0" r="0" t="20333"/>
          <a:stretch/>
        </p:blipFill>
        <p:spPr>
          <a:xfrm>
            <a:off x="154925" y="1295213"/>
            <a:ext cx="7008491" cy="422946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06" name="Google Shape;306;p24"/>
          <p:cNvCxnSpPr/>
          <p:nvPr/>
        </p:nvCxnSpPr>
        <p:spPr>
          <a:xfrm rot="10800000">
            <a:off x="6527800" y="1749756"/>
            <a:ext cx="4718304" cy="0"/>
          </a:xfrm>
          <a:prstGeom prst="straightConnector1">
            <a:avLst/>
          </a:prstGeom>
          <a:noFill/>
          <a:ln cap="flat" cmpd="sng" w="127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07" name="Google Shape;307;p24"/>
          <p:cNvSpPr txBox="1"/>
          <p:nvPr>
            <p:ph idx="1" type="body"/>
          </p:nvPr>
        </p:nvSpPr>
        <p:spPr>
          <a:xfrm>
            <a:off x="6527800" y="1909192"/>
            <a:ext cx="5509275" cy="15903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n-US" sz="2000">
                <a:solidFill>
                  <a:schemeClr val="lt1"/>
                </a:solidFill>
              </a:rPr>
              <a:t>Clariscan.ai is positioned to transform both software and hardware in the healthcare diagnostics field.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n-US" sz="2000">
                <a:solidFill>
                  <a:schemeClr val="lt1"/>
                </a:solidFill>
              </a:rPr>
              <a:t>We invite you to partner with us to realize this vision, beginning of AI software development.</a:t>
            </a:r>
            <a:endParaRPr/>
          </a:p>
        </p:txBody>
      </p:sp>
      <p:cxnSp>
        <p:nvCxnSpPr>
          <p:cNvPr id="308" name="Google Shape;308;p24"/>
          <p:cNvCxnSpPr/>
          <p:nvPr/>
        </p:nvCxnSpPr>
        <p:spPr>
          <a:xfrm rot="10800000">
            <a:off x="6527800" y="5707672"/>
            <a:ext cx="4713997" cy="0"/>
          </a:xfrm>
          <a:prstGeom prst="straightConnector1">
            <a:avLst/>
          </a:prstGeom>
          <a:noFill/>
          <a:ln cap="flat" cmpd="sng" w="127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09" name="Google Shape;309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11/14/2024</a:t>
            </a:r>
            <a:endParaRPr/>
          </a:p>
        </p:txBody>
      </p:sp>
      <p:pic>
        <p:nvPicPr>
          <p:cNvPr descr="A qr code on a black rectangular object&#10;&#10;Description automatically generated" id="310" name="Google Shape;310;p24"/>
          <p:cNvPicPr preferRelativeResize="0"/>
          <p:nvPr/>
        </p:nvPicPr>
        <p:blipFill rotWithShape="1">
          <a:blip r:embed="rId4">
            <a:alphaModFix/>
          </a:blip>
          <a:srcRect b="72727" l="20689" r="19563" t="6543"/>
          <a:stretch/>
        </p:blipFill>
        <p:spPr>
          <a:xfrm rot="-5400000">
            <a:off x="6513561" y="4482391"/>
            <a:ext cx="3531773" cy="118771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qr code with a logo&#10;&#10;Description automatically generated" id="311" name="Google Shape;311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873305" y="3409946"/>
            <a:ext cx="3311529" cy="3311529"/>
          </a:xfrm>
          <a:prstGeom prst="roundRect">
            <a:avLst>
              <a:gd fmla="val 11111" name="adj"/>
            </a:avLst>
          </a:prstGeom>
          <a:noFill/>
          <a:ln>
            <a:noFill/>
          </a:ln>
          <a:effectLst>
            <a:outerShdw blurRad="101600" rotWithShape="0" algn="tl" dir="7200000" dist="50800">
              <a:srgbClr val="000000">
                <a:alpha val="44705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