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4" r:id="rId1"/>
  </p:sldMasterIdLst>
  <p:notesMasterIdLst>
    <p:notesMasterId r:id="rId17"/>
  </p:notesMasterIdLst>
  <p:sldIdLst>
    <p:sldId id="256" r:id="rId2"/>
    <p:sldId id="261" r:id="rId3"/>
    <p:sldId id="270" r:id="rId4"/>
    <p:sldId id="294" r:id="rId5"/>
    <p:sldId id="295" r:id="rId6"/>
    <p:sldId id="290" r:id="rId7"/>
    <p:sldId id="267" r:id="rId8"/>
    <p:sldId id="273" r:id="rId9"/>
    <p:sldId id="292" r:id="rId10"/>
    <p:sldId id="293" r:id="rId11"/>
    <p:sldId id="291" r:id="rId12"/>
    <p:sldId id="275" r:id="rId13"/>
    <p:sldId id="285" r:id="rId14"/>
    <p:sldId id="287" r:id="rId15"/>
    <p:sldId id="289" r:id="rId16"/>
  </p:sldIdLst>
  <p:sldSz cx="12192000" cy="6858000"/>
  <p:notesSz cx="6858000" cy="12192000"/>
  <p:embeddedFontLst>
    <p:embeddedFont>
      <p:font typeface="Montserrat" pitchFamily="2" charset="77"/>
      <p:regular r:id="rId18"/>
      <p:bold r:id="rId19"/>
      <p:italic r:id="rId20"/>
      <p:boldItalic r:id="rId21"/>
    </p:embeddedFont>
    <p:embeddedFont>
      <p:font typeface="Montserrat Bold" pitchFamily="2" charset="77"/>
      <p:bold r:id="rId22"/>
    </p:embeddedFont>
    <p:embeddedFont>
      <p:font typeface="Montserrat ExtraBold" pitchFamily="2" charset="77"/>
      <p:bold r:id="rId23"/>
      <p:italic r:id="rId24"/>
      <p:boldItalic r:id="rId25"/>
    </p:embeddedFont>
    <p:embeddedFont>
      <p:font typeface="Montserrat Light" pitchFamily="2" charset="77"/>
      <p:regular r:id="rId26"/>
      <p:italic r:id="rId27"/>
    </p:embeddedFont>
    <p:embeddedFont>
      <p:font typeface="Montserrat Medium" panose="020F0502020204030204" pitchFamily="34" charset="0"/>
      <p:regular r:id="rId28"/>
      <p:italic r:id="rId29"/>
    </p:embeddedFont>
    <p:embeddedFont>
      <p:font typeface="Montserrat SemiBold" pitchFamily="2" charset="77"/>
      <p:regular r:id="rId30"/>
      <p:bold r:id="rId31"/>
      <p:italic r:id="rId32"/>
      <p:boldItalic r:id="rId3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55B"/>
    <a:srgbClr val="00B0F0"/>
    <a:srgbClr val="B9DF4A"/>
    <a:srgbClr val="110345"/>
    <a:srgbClr val="76ABDB"/>
    <a:srgbClr val="BCE153"/>
    <a:srgbClr val="FF5050"/>
    <a:srgbClr val="B3DC40"/>
    <a:srgbClr val="0D0234"/>
    <a:srgbClr val="DCE9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87" autoAdjust="0"/>
    <p:restoredTop sz="95352" autoAdjust="0"/>
  </p:normalViewPr>
  <p:slideViewPr>
    <p:cSldViewPr snapToGrid="0" snapToObjects="1">
      <p:cViewPr varScale="1">
        <p:scale>
          <a:sx n="112" d="100"/>
          <a:sy n="112" d="100"/>
        </p:scale>
        <p:origin x="47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21" Type="http://schemas.openxmlformats.org/officeDocument/2006/relationships/font" Target="fonts/font4.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020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ABB91F-CCEE-44A2-BBF2-4B8DF8E71EB3}" type="datetimeFigureOut">
              <a:rPr lang="en-US" smtClean="0"/>
              <a:t>9/15/24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E5FC0-4669-4DEF-B818-936A7519D1EB}" type="slidenum">
              <a:rPr lang="en-US" smtClean="0"/>
              <a:t>‹#›</a:t>
            </a:fld>
            <a:endParaRPr lang="en-US"/>
          </a:p>
        </p:txBody>
      </p:sp>
    </p:spTree>
    <p:extLst>
      <p:ext uri="{BB962C8B-B14F-4D97-AF65-F5344CB8AC3E}">
        <p14:creationId xmlns:p14="http://schemas.microsoft.com/office/powerpoint/2010/main" val="153813507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ABB91F-CCEE-44A2-BBF2-4B8DF8E71EB3}" type="datetimeFigureOut">
              <a:rPr lang="en-US" smtClean="0"/>
              <a:t>9/15/24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E5FC0-4669-4DEF-B818-936A7519D1EB}" type="slidenum">
              <a:rPr lang="en-US" smtClean="0"/>
              <a:t>‹#›</a:t>
            </a:fld>
            <a:endParaRPr lang="en-US"/>
          </a:p>
        </p:txBody>
      </p:sp>
    </p:spTree>
    <p:extLst>
      <p:ext uri="{BB962C8B-B14F-4D97-AF65-F5344CB8AC3E}">
        <p14:creationId xmlns:p14="http://schemas.microsoft.com/office/powerpoint/2010/main" val="59392487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ABB91F-CCEE-44A2-BBF2-4B8DF8E71EB3}" type="datetimeFigureOut">
              <a:rPr lang="en-US" smtClean="0"/>
              <a:t>9/15/24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E5FC0-4669-4DEF-B818-936A7519D1EB}" type="slidenum">
              <a:rPr lang="en-US" smtClean="0"/>
              <a:t>‹#›</a:t>
            </a:fld>
            <a:endParaRPr lang="en-US"/>
          </a:p>
        </p:txBody>
      </p:sp>
    </p:spTree>
    <p:extLst>
      <p:ext uri="{BB962C8B-B14F-4D97-AF65-F5344CB8AC3E}">
        <p14:creationId xmlns:p14="http://schemas.microsoft.com/office/powerpoint/2010/main" val="104120818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ABB91F-CCEE-44A2-BBF2-4B8DF8E71EB3}" type="datetimeFigureOut">
              <a:rPr lang="en-US" smtClean="0"/>
              <a:t>9/15/24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E5FC0-4669-4DEF-B818-936A7519D1EB}" type="slidenum">
              <a:rPr lang="en-US" smtClean="0"/>
              <a:t>‹#›</a:t>
            </a:fld>
            <a:endParaRPr lang="en-US"/>
          </a:p>
        </p:txBody>
      </p:sp>
    </p:spTree>
    <p:extLst>
      <p:ext uri="{BB962C8B-B14F-4D97-AF65-F5344CB8AC3E}">
        <p14:creationId xmlns:p14="http://schemas.microsoft.com/office/powerpoint/2010/main" val="242474769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ABB91F-CCEE-44A2-BBF2-4B8DF8E71EB3}" type="datetimeFigureOut">
              <a:rPr lang="en-US" smtClean="0"/>
              <a:t>9/15/24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CE5FC0-4669-4DEF-B818-936A7519D1EB}" type="slidenum">
              <a:rPr lang="en-US" smtClean="0"/>
              <a:t>‹#›</a:t>
            </a:fld>
            <a:endParaRPr lang="en-US"/>
          </a:p>
        </p:txBody>
      </p:sp>
    </p:spTree>
    <p:extLst>
      <p:ext uri="{BB962C8B-B14F-4D97-AF65-F5344CB8AC3E}">
        <p14:creationId xmlns:p14="http://schemas.microsoft.com/office/powerpoint/2010/main" val="412740741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ABB91F-CCEE-44A2-BBF2-4B8DF8E71EB3}" type="datetimeFigureOut">
              <a:rPr lang="en-US" smtClean="0"/>
              <a:t>9/15/24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CE5FC0-4669-4DEF-B818-936A7519D1EB}" type="slidenum">
              <a:rPr lang="en-US" smtClean="0"/>
              <a:t>‹#›</a:t>
            </a:fld>
            <a:endParaRPr lang="en-US"/>
          </a:p>
        </p:txBody>
      </p:sp>
    </p:spTree>
    <p:extLst>
      <p:ext uri="{BB962C8B-B14F-4D97-AF65-F5344CB8AC3E}">
        <p14:creationId xmlns:p14="http://schemas.microsoft.com/office/powerpoint/2010/main" val="1127678268"/>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ABB91F-CCEE-44A2-BBF2-4B8DF8E71EB3}" type="datetimeFigureOut">
              <a:rPr lang="en-US" smtClean="0"/>
              <a:t>9/15/24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CE5FC0-4669-4DEF-B818-936A7519D1EB}" type="slidenum">
              <a:rPr lang="en-US" smtClean="0"/>
              <a:t>‹#›</a:t>
            </a:fld>
            <a:endParaRPr lang="en-US"/>
          </a:p>
        </p:txBody>
      </p:sp>
    </p:spTree>
    <p:extLst>
      <p:ext uri="{BB962C8B-B14F-4D97-AF65-F5344CB8AC3E}">
        <p14:creationId xmlns:p14="http://schemas.microsoft.com/office/powerpoint/2010/main" val="29591363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ABB91F-CCEE-44A2-BBF2-4B8DF8E71EB3}" type="datetimeFigureOut">
              <a:rPr lang="en-US" smtClean="0"/>
              <a:t>9/15/24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E5FC0-4669-4DEF-B818-936A7519D1EB}" type="slidenum">
              <a:rPr lang="en-US" smtClean="0"/>
              <a:t>‹#›</a:t>
            </a:fld>
            <a:endParaRPr lang="en-US"/>
          </a:p>
        </p:txBody>
      </p:sp>
    </p:spTree>
    <p:extLst>
      <p:ext uri="{BB962C8B-B14F-4D97-AF65-F5344CB8AC3E}">
        <p14:creationId xmlns:p14="http://schemas.microsoft.com/office/powerpoint/2010/main" val="92037759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ABB91F-CCEE-44A2-BBF2-4B8DF8E71EB3}" type="datetimeFigureOut">
              <a:rPr lang="en-US" smtClean="0"/>
              <a:t>9/15/24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E5FC0-4669-4DEF-B818-936A7519D1EB}" type="slidenum">
              <a:rPr lang="en-US" smtClean="0"/>
              <a:t>‹#›</a:t>
            </a:fld>
            <a:endParaRPr lang="en-US"/>
          </a:p>
        </p:txBody>
      </p:sp>
    </p:spTree>
    <p:extLst>
      <p:ext uri="{BB962C8B-B14F-4D97-AF65-F5344CB8AC3E}">
        <p14:creationId xmlns:p14="http://schemas.microsoft.com/office/powerpoint/2010/main" val="169286000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ABB91F-CCEE-44A2-BBF2-4B8DF8E71EB3}" type="datetimeFigureOut">
              <a:rPr lang="en-US" smtClean="0"/>
              <a:t>9/15/24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E5FC0-4669-4DEF-B818-936A7519D1EB}" type="slidenum">
              <a:rPr lang="en-US" smtClean="0"/>
              <a:t>‹#›</a:t>
            </a:fld>
            <a:endParaRPr lang="en-US"/>
          </a:p>
        </p:txBody>
      </p:sp>
    </p:spTree>
    <p:extLst>
      <p:ext uri="{BB962C8B-B14F-4D97-AF65-F5344CB8AC3E}">
        <p14:creationId xmlns:p14="http://schemas.microsoft.com/office/powerpoint/2010/main" val="33643072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ABB91F-CCEE-44A2-BBF2-4B8DF8E71EB3}" type="datetimeFigureOut">
              <a:rPr lang="en-US" smtClean="0"/>
              <a:t>9/15/24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E5FC0-4669-4DEF-B818-936A7519D1EB}" type="slidenum">
              <a:rPr lang="en-US" smtClean="0"/>
              <a:t>‹#›</a:t>
            </a:fld>
            <a:endParaRPr lang="en-US"/>
          </a:p>
        </p:txBody>
      </p:sp>
    </p:spTree>
    <p:extLst>
      <p:ext uri="{BB962C8B-B14F-4D97-AF65-F5344CB8AC3E}">
        <p14:creationId xmlns:p14="http://schemas.microsoft.com/office/powerpoint/2010/main" val="292108453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ABB91F-CCEE-44A2-BBF2-4B8DF8E71EB3}" type="datetimeFigureOut">
              <a:rPr lang="en-US" smtClean="0"/>
              <a:t>9/15/24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CE5FC0-4669-4DEF-B818-936A7519D1EB}" type="slidenum">
              <a:rPr lang="en-US" smtClean="0"/>
              <a:t>‹#›</a:t>
            </a:fld>
            <a:endParaRPr lang="en-US"/>
          </a:p>
        </p:txBody>
      </p:sp>
    </p:spTree>
    <p:extLst>
      <p:ext uri="{BB962C8B-B14F-4D97-AF65-F5344CB8AC3E}">
        <p14:creationId xmlns:p14="http://schemas.microsoft.com/office/powerpoint/2010/main" val="207434417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sv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jpg"/><Relationship Id="rId7"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5.sv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4.png"/><Relationship Id="rId3" Type="http://schemas.openxmlformats.org/officeDocument/2006/relationships/image" Target="../media/image13.jpg"/><Relationship Id="rId7" Type="http://schemas.openxmlformats.org/officeDocument/2006/relationships/image" Target="../media/image14.png"/><Relationship Id="rId12"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2.png"/><Relationship Id="rId5" Type="http://schemas.openxmlformats.org/officeDocument/2006/relationships/image" Target="../media/image20.png"/><Relationship Id="rId15" Type="http://schemas.openxmlformats.org/officeDocument/2006/relationships/image" Target="../media/image26.png"/><Relationship Id="rId10" Type="http://schemas.openxmlformats.org/officeDocument/2006/relationships/image" Target="../media/image6.svg"/><Relationship Id="rId4" Type="http://schemas.openxmlformats.org/officeDocument/2006/relationships/image" Target="../media/image19.png"/><Relationship Id="rId9" Type="http://schemas.openxmlformats.org/officeDocument/2006/relationships/image" Target="../media/image5.png"/><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3.jpg"/><Relationship Id="rId7"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28.svg"/></Relationships>
</file>

<file path=ppt/slides/_rels/slide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14.png"/><Relationship Id="rId7"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33.svg"/><Relationship Id="rId4" Type="http://schemas.openxmlformats.org/officeDocument/2006/relationships/image" Target="../media/image15.svg"/><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41.png"/><Relationship Id="rId18" Type="http://schemas.openxmlformats.org/officeDocument/2006/relationships/image" Target="../media/image31.svg"/><Relationship Id="rId3" Type="http://schemas.openxmlformats.org/officeDocument/2006/relationships/image" Target="../media/image14.png"/><Relationship Id="rId7" Type="http://schemas.openxmlformats.org/officeDocument/2006/relationships/image" Target="../media/image35.png"/><Relationship Id="rId12" Type="http://schemas.openxmlformats.org/officeDocument/2006/relationships/image" Target="../media/image40.svg"/><Relationship Id="rId17" Type="http://schemas.openxmlformats.org/officeDocument/2006/relationships/image" Target="../media/image30.png"/><Relationship Id="rId2" Type="http://schemas.openxmlformats.org/officeDocument/2006/relationships/image" Target="../media/image34.png"/><Relationship Id="rId16" Type="http://schemas.openxmlformats.org/officeDocument/2006/relationships/image" Target="../media/image44.svg"/><Relationship Id="rId20" Type="http://schemas.openxmlformats.org/officeDocument/2006/relationships/image" Target="../media/image46.sv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39.png"/><Relationship Id="rId5" Type="http://schemas.openxmlformats.org/officeDocument/2006/relationships/image" Target="../media/image5.png"/><Relationship Id="rId15" Type="http://schemas.openxmlformats.org/officeDocument/2006/relationships/image" Target="../media/image43.png"/><Relationship Id="rId10" Type="http://schemas.openxmlformats.org/officeDocument/2006/relationships/image" Target="../media/image38.svg"/><Relationship Id="rId19" Type="http://schemas.openxmlformats.org/officeDocument/2006/relationships/image" Target="../media/image45.png"/><Relationship Id="rId4" Type="http://schemas.openxmlformats.org/officeDocument/2006/relationships/image" Target="../media/image15.svg"/><Relationship Id="rId9" Type="http://schemas.openxmlformats.org/officeDocument/2006/relationships/image" Target="../media/image37.png"/><Relationship Id="rId14" Type="http://schemas.openxmlformats.org/officeDocument/2006/relationships/image" Target="../media/image42.sv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50.png"/><Relationship Id="rId18" Type="http://schemas.openxmlformats.org/officeDocument/2006/relationships/image" Target="../media/image53.svg"/><Relationship Id="rId3" Type="http://schemas.openxmlformats.org/officeDocument/2006/relationships/image" Target="../media/image15.svg"/><Relationship Id="rId7" Type="http://schemas.openxmlformats.org/officeDocument/2006/relationships/image" Target="../media/image36.svg"/><Relationship Id="rId12" Type="http://schemas.openxmlformats.org/officeDocument/2006/relationships/image" Target="../media/image49.png"/><Relationship Id="rId17" Type="http://schemas.openxmlformats.org/officeDocument/2006/relationships/image" Target="../media/image52.png"/><Relationship Id="rId2" Type="http://schemas.openxmlformats.org/officeDocument/2006/relationships/image" Target="../media/image14.png"/><Relationship Id="rId16" Type="http://schemas.openxmlformats.org/officeDocument/2006/relationships/image" Target="../media/image31.sv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8.svg"/><Relationship Id="rId5" Type="http://schemas.openxmlformats.org/officeDocument/2006/relationships/image" Target="../media/image6.svg"/><Relationship Id="rId15" Type="http://schemas.openxmlformats.org/officeDocument/2006/relationships/image" Target="../media/image30.png"/><Relationship Id="rId10" Type="http://schemas.openxmlformats.org/officeDocument/2006/relationships/image" Target="../media/image47.png"/><Relationship Id="rId4" Type="http://schemas.openxmlformats.org/officeDocument/2006/relationships/image" Target="../media/image5.png"/><Relationship Id="rId9" Type="http://schemas.openxmlformats.org/officeDocument/2006/relationships/image" Target="../media/image38.svg"/><Relationship Id="rId14" Type="http://schemas.openxmlformats.org/officeDocument/2006/relationships/image" Target="../media/image51.sv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57.svg"/><Relationship Id="rId3" Type="http://schemas.openxmlformats.org/officeDocument/2006/relationships/image" Target="../media/image13.jpg"/><Relationship Id="rId7" Type="http://schemas.openxmlformats.org/officeDocument/2006/relationships/image" Target="../media/image6.svg"/><Relationship Id="rId12"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55.svg"/><Relationship Id="rId5" Type="http://schemas.openxmlformats.org/officeDocument/2006/relationships/image" Target="../media/image15.svg"/><Relationship Id="rId10" Type="http://schemas.openxmlformats.org/officeDocument/2006/relationships/image" Target="../media/image54.png"/><Relationship Id="rId4" Type="http://schemas.openxmlformats.org/officeDocument/2006/relationships/image" Target="../media/image14.png"/><Relationship Id="rId9" Type="http://schemas.openxmlformats.org/officeDocument/2006/relationships/image" Target="../media/image36.svg"/></Relationships>
</file>

<file path=ppt/slides/_rels/slide13.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15.svg"/><Relationship Id="rId3" Type="http://schemas.openxmlformats.org/officeDocument/2006/relationships/image" Target="../media/image13.jpg"/><Relationship Id="rId7" Type="http://schemas.openxmlformats.org/officeDocument/2006/relationships/image" Target="../media/image61.svg"/><Relationship Id="rId12" Type="http://schemas.openxmlformats.org/officeDocument/2006/relationships/image" Target="../media/image14.png"/><Relationship Id="rId17" Type="http://schemas.openxmlformats.org/officeDocument/2006/relationships/image" Target="../media/image31.svg"/><Relationship Id="rId2" Type="http://schemas.openxmlformats.org/officeDocument/2006/relationships/notesSlide" Target="../notesSlides/notesSlide7.xml"/><Relationship Id="rId16"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5.svg"/><Relationship Id="rId5" Type="http://schemas.openxmlformats.org/officeDocument/2006/relationships/image" Target="../media/image59.svg"/><Relationship Id="rId15" Type="http://schemas.openxmlformats.org/officeDocument/2006/relationships/image" Target="../media/image6.sv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svg"/><Relationship Id="rId1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3.jpg"/><Relationship Id="rId7" Type="http://schemas.openxmlformats.org/officeDocument/2006/relationships/image" Target="../media/image15.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67.svg"/><Relationship Id="rId4" Type="http://schemas.openxmlformats.org/officeDocument/2006/relationships/image" Target="../media/image66.png"/><Relationship Id="rId9" Type="http://schemas.openxmlformats.org/officeDocument/2006/relationships/image" Target="../media/image6.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EFD"/>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FF09B49-3C8B-496D-BAC4-A6BAAA28AA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3568"/>
            <a:ext cx="12192000" cy="6850864"/>
          </a:xfrm>
          <a:prstGeom prst="rect">
            <a:avLst/>
          </a:prstGeom>
        </p:spPr>
      </p:pic>
      <p:sp>
        <p:nvSpPr>
          <p:cNvPr id="3" name="Object 2"/>
          <p:cNvSpPr/>
          <p:nvPr/>
        </p:nvSpPr>
        <p:spPr>
          <a:xfrm>
            <a:off x="461114" y="3417376"/>
            <a:ext cx="6280649" cy="1944438"/>
          </a:xfrm>
          <a:prstGeom prst="rect">
            <a:avLst/>
          </a:prstGeom>
          <a:noFill/>
        </p:spPr>
        <p:txBody>
          <a:bodyPr wrap="square" lIns="0" tIns="0" rIns="0" bIns="0" rtlCol="0" anchor="t"/>
          <a:lstStyle/>
          <a:p>
            <a:pPr algn="l">
              <a:buNone/>
            </a:pPr>
            <a:r>
              <a:rPr lang="en-US" sz="8000" b="1" kern="0" spc="41" dirty="0">
                <a:solidFill>
                  <a:srgbClr val="00B0F0"/>
                </a:solidFill>
                <a:latin typeface="Montserrat Bold"/>
                <a:ea typeface="Lato" pitchFamily="34" charset="-122"/>
                <a:cs typeface="Lato" pitchFamily="34" charset="-120"/>
              </a:rPr>
              <a:t>Pitch</a:t>
            </a:r>
          </a:p>
          <a:p>
            <a:pPr algn="l">
              <a:buNone/>
            </a:pPr>
            <a:r>
              <a:rPr lang="en-US" sz="6600" b="1" kern="0" spc="41" dirty="0">
                <a:solidFill>
                  <a:srgbClr val="FFFFFF"/>
                </a:solidFill>
                <a:latin typeface="Montserrat Bold"/>
                <a:ea typeface="Lato" pitchFamily="34" charset="-122"/>
                <a:cs typeface="Lato" pitchFamily="34" charset="-120"/>
              </a:rPr>
              <a:t>Deck</a:t>
            </a:r>
            <a:endParaRPr lang="en-US" sz="6600" dirty="0">
              <a:latin typeface="Montserrat Bold"/>
            </a:endParaRPr>
          </a:p>
        </p:txBody>
      </p:sp>
      <p:sp>
        <p:nvSpPr>
          <p:cNvPr id="4" name="Object 3"/>
          <p:cNvSpPr/>
          <p:nvPr/>
        </p:nvSpPr>
        <p:spPr>
          <a:xfrm>
            <a:off x="461114" y="5317314"/>
            <a:ext cx="8960620" cy="333173"/>
          </a:xfrm>
          <a:prstGeom prst="rect">
            <a:avLst/>
          </a:prstGeom>
          <a:noFill/>
        </p:spPr>
        <p:txBody>
          <a:bodyPr wrap="square" lIns="0" tIns="0" rIns="0" bIns="0" rtlCol="0" anchor="t"/>
          <a:lstStyle/>
          <a:p>
            <a:pPr algn="l">
              <a:lnSpc>
                <a:spcPts val="2624"/>
              </a:lnSpc>
              <a:spcBef>
                <a:spcPts val="1462"/>
              </a:spcBef>
              <a:buNone/>
            </a:pPr>
            <a:endParaRPr lang="en-US" sz="2000" dirty="0">
              <a:solidFill>
                <a:srgbClr val="B3DC40"/>
              </a:solidFill>
              <a:latin typeface="Montserrat Medium" panose="00000600000000000000" pitchFamily="50" charset="0"/>
              <a:cs typeface="Nahdi" panose="020A0503020102020204" pitchFamily="18" charset="-78"/>
            </a:endParaRPr>
          </a:p>
        </p:txBody>
      </p:sp>
      <p:pic>
        <p:nvPicPr>
          <p:cNvPr id="6" name="Graphic 5">
            <a:extLst>
              <a:ext uri="{FF2B5EF4-FFF2-40B4-BE49-F238E27FC236}">
                <a16:creationId xmlns:a16="http://schemas.microsoft.com/office/drawing/2014/main" id="{90F35825-DCF0-45D4-9F07-58D23C3676A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1114" y="666214"/>
            <a:ext cx="3517328" cy="140387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6">
    <p:bg>
      <p:bgPr>
        <a:solidFill>
          <a:srgbClr val="FFFEFD"/>
        </a:solidFill>
        <a:effectLst/>
      </p:bgPr>
    </p:bg>
    <p:spTree>
      <p:nvGrpSpPr>
        <p:cNvPr id="1" name=""/>
        <p:cNvGrpSpPr/>
        <p:nvPr/>
      </p:nvGrpSpPr>
      <p:grpSpPr>
        <a:xfrm>
          <a:off x="0" y="0"/>
          <a:ext cx="0" cy="0"/>
          <a:chOff x="0" y="0"/>
          <a:chExt cx="0" cy="0"/>
        </a:xfrm>
      </p:grpSpPr>
      <p:sp>
        <p:nvSpPr>
          <p:cNvPr id="3" name="Object 2"/>
          <p:cNvSpPr/>
          <p:nvPr/>
        </p:nvSpPr>
        <p:spPr>
          <a:xfrm>
            <a:off x="844060" y="971710"/>
            <a:ext cx="10477335" cy="2255519"/>
          </a:xfrm>
          <a:prstGeom prst="rect">
            <a:avLst/>
          </a:prstGeom>
          <a:noFill/>
        </p:spPr>
        <p:txBody>
          <a:bodyPr wrap="square" lIns="0" tIns="0" rIns="0" bIns="0" rtlCol="0" anchor="t"/>
          <a:lstStyle/>
          <a:p>
            <a:pPr algn="l">
              <a:lnSpc>
                <a:spcPct val="150000"/>
              </a:lnSpc>
              <a:buNone/>
            </a:pPr>
            <a:r>
              <a:rPr lang="en-US" sz="4400" b="1" kern="0" spc="22" dirty="0" err="1">
                <a:solidFill>
                  <a:srgbClr val="B9DF4A"/>
                </a:solidFill>
                <a:latin typeface="Montserrat Bold"/>
                <a:ea typeface="Lato" pitchFamily="34" charset="-122"/>
                <a:cs typeface="Lato" pitchFamily="34" charset="-120"/>
              </a:rPr>
              <a:t>Qannas</a:t>
            </a:r>
            <a:r>
              <a:rPr lang="en-US" sz="4000" b="1" kern="0" spc="22" dirty="0">
                <a:solidFill>
                  <a:srgbClr val="00255B"/>
                </a:solidFill>
                <a:latin typeface="Montserrat Bold"/>
                <a:ea typeface="Lato" pitchFamily="34" charset="-122"/>
                <a:cs typeface="Lato" pitchFamily="34" charset="-120"/>
              </a:rPr>
              <a:t> </a:t>
            </a:r>
            <a:r>
              <a:rPr lang="en-US" sz="4000" b="1" kern="0" spc="22" dirty="0">
                <a:solidFill>
                  <a:srgbClr val="00255B"/>
                </a:solidFill>
                <a:latin typeface="Montserrat Light" pitchFamily="2" charset="0"/>
                <a:ea typeface="Lato" pitchFamily="34" charset="-122"/>
                <a:cs typeface="Lato" pitchFamily="34" charset="-120"/>
              </a:rPr>
              <a:t>Your One-Stop Investment Hub For </a:t>
            </a:r>
            <a:r>
              <a:rPr lang="en-US" sz="4000" b="1" kern="0" spc="22" dirty="0">
                <a:solidFill>
                  <a:srgbClr val="00255B"/>
                </a:solidFill>
                <a:latin typeface="Montserrat Bold"/>
                <a:ea typeface="Lato" pitchFamily="34" charset="-122"/>
                <a:cs typeface="Lato" pitchFamily="34" charset="-120"/>
              </a:rPr>
              <a:t>Managing, Learning, Investing.</a:t>
            </a:r>
            <a:endParaRPr lang="en-US" sz="4000" dirty="0">
              <a:solidFill>
                <a:srgbClr val="00255B"/>
              </a:solidFill>
              <a:latin typeface="Montserrat Bold"/>
            </a:endParaRPr>
          </a:p>
        </p:txBody>
      </p:sp>
      <p:pic>
        <p:nvPicPr>
          <p:cNvPr id="60" name="Graphic 59">
            <a:extLst>
              <a:ext uri="{FF2B5EF4-FFF2-40B4-BE49-F238E27FC236}">
                <a16:creationId xmlns:a16="http://schemas.microsoft.com/office/drawing/2014/main" id="{C9BF0497-D16B-060A-B5C9-7660BF5ECA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91735" y="198373"/>
            <a:ext cx="576077" cy="565716"/>
          </a:xfrm>
          <a:prstGeom prst="rect">
            <a:avLst/>
          </a:prstGeom>
        </p:spPr>
      </p:pic>
      <p:sp>
        <p:nvSpPr>
          <p:cNvPr id="67" name="Object 4">
            <a:extLst>
              <a:ext uri="{FF2B5EF4-FFF2-40B4-BE49-F238E27FC236}">
                <a16:creationId xmlns:a16="http://schemas.microsoft.com/office/drawing/2014/main" id="{1EDC76EA-D1E1-41CD-9FC0-6D4FCFF6D829}"/>
              </a:ext>
            </a:extLst>
          </p:cNvPr>
          <p:cNvSpPr/>
          <p:nvPr/>
        </p:nvSpPr>
        <p:spPr>
          <a:xfrm>
            <a:off x="497808" y="5236570"/>
            <a:ext cx="2010181" cy="462799"/>
          </a:xfrm>
          <a:prstGeom prst="rect">
            <a:avLst/>
          </a:prstGeom>
          <a:noFill/>
        </p:spPr>
        <p:txBody>
          <a:bodyPr wrap="square" lIns="0" tIns="0" rIns="0" bIns="0" rtlCol="0" anchor="t"/>
          <a:lstStyle/>
          <a:p>
            <a:pPr algn="ctr">
              <a:lnSpc>
                <a:spcPts val="3645"/>
              </a:lnSpc>
              <a:buNone/>
            </a:pPr>
            <a:r>
              <a:rPr lang="en-US" sz="2000" kern="0" spc="34" dirty="0">
                <a:solidFill>
                  <a:srgbClr val="00255B"/>
                </a:solidFill>
                <a:latin typeface="Montserrat ExtraBold" pitchFamily="2" charset="0"/>
                <a:ea typeface="Lato" panose="020B0604020202020204" charset="0"/>
                <a:cs typeface="Lato" panose="020B0604020202020204" charset="0"/>
              </a:rPr>
              <a:t>Sukuk</a:t>
            </a:r>
            <a:endParaRPr lang="en-US" sz="2000" dirty="0">
              <a:solidFill>
                <a:srgbClr val="00255B"/>
              </a:solidFill>
              <a:latin typeface="Montserrat ExtraBold" pitchFamily="2" charset="0"/>
              <a:cs typeface="Nahdi" panose="020A0503020102020204" pitchFamily="18" charset="-78"/>
            </a:endParaRPr>
          </a:p>
        </p:txBody>
      </p:sp>
      <p:sp>
        <p:nvSpPr>
          <p:cNvPr id="5" name="Object 4">
            <a:extLst>
              <a:ext uri="{FF2B5EF4-FFF2-40B4-BE49-F238E27FC236}">
                <a16:creationId xmlns:a16="http://schemas.microsoft.com/office/drawing/2014/main" id="{F8FB4DBD-B496-D5DF-2552-96622C8D51A9}"/>
              </a:ext>
            </a:extLst>
          </p:cNvPr>
          <p:cNvSpPr/>
          <p:nvPr/>
        </p:nvSpPr>
        <p:spPr>
          <a:xfrm>
            <a:off x="2299879" y="5236570"/>
            <a:ext cx="2010181" cy="462799"/>
          </a:xfrm>
          <a:prstGeom prst="rect">
            <a:avLst/>
          </a:prstGeom>
          <a:noFill/>
        </p:spPr>
        <p:txBody>
          <a:bodyPr wrap="square" lIns="0" tIns="0" rIns="0" bIns="0" rtlCol="0" anchor="t"/>
          <a:lstStyle/>
          <a:p>
            <a:pPr algn="ctr">
              <a:lnSpc>
                <a:spcPts val="3645"/>
              </a:lnSpc>
              <a:buNone/>
            </a:pPr>
            <a:r>
              <a:rPr lang="en-US" sz="2000" kern="0" spc="34" dirty="0">
                <a:solidFill>
                  <a:srgbClr val="00255B"/>
                </a:solidFill>
                <a:latin typeface="Montserrat ExtraBold" pitchFamily="2" charset="0"/>
                <a:ea typeface="Lato" panose="020B0604020202020204" charset="0"/>
                <a:cs typeface="Lato" panose="020B0604020202020204" charset="0"/>
              </a:rPr>
              <a:t>Stocks</a:t>
            </a:r>
            <a:endParaRPr lang="en-US" sz="2000" dirty="0">
              <a:solidFill>
                <a:srgbClr val="00255B"/>
              </a:solidFill>
              <a:latin typeface="Montserrat ExtraBold" pitchFamily="2" charset="0"/>
              <a:cs typeface="Nahdi" panose="020A0503020102020204" pitchFamily="18" charset="-78"/>
            </a:endParaRPr>
          </a:p>
        </p:txBody>
      </p:sp>
      <p:sp>
        <p:nvSpPr>
          <p:cNvPr id="7" name="Object 4">
            <a:extLst>
              <a:ext uri="{FF2B5EF4-FFF2-40B4-BE49-F238E27FC236}">
                <a16:creationId xmlns:a16="http://schemas.microsoft.com/office/drawing/2014/main" id="{51BCB91E-4EA3-9CD6-F0CB-6A005E1A58B8}"/>
              </a:ext>
            </a:extLst>
          </p:cNvPr>
          <p:cNvSpPr/>
          <p:nvPr/>
        </p:nvSpPr>
        <p:spPr>
          <a:xfrm>
            <a:off x="4101950" y="5236570"/>
            <a:ext cx="2010181" cy="462799"/>
          </a:xfrm>
          <a:prstGeom prst="rect">
            <a:avLst/>
          </a:prstGeom>
          <a:noFill/>
        </p:spPr>
        <p:txBody>
          <a:bodyPr wrap="square" lIns="0" tIns="0" rIns="0" bIns="0" rtlCol="0" anchor="t"/>
          <a:lstStyle/>
          <a:p>
            <a:pPr algn="ctr">
              <a:lnSpc>
                <a:spcPts val="3645"/>
              </a:lnSpc>
              <a:buNone/>
            </a:pPr>
            <a:r>
              <a:rPr lang="en-US" sz="2000" kern="0" spc="34" dirty="0">
                <a:solidFill>
                  <a:srgbClr val="00255B"/>
                </a:solidFill>
                <a:latin typeface="Montserrat ExtraBold" pitchFamily="2" charset="0"/>
                <a:ea typeface="Lato" panose="020B0604020202020204" charset="0"/>
                <a:cs typeface="Lato" panose="020B0604020202020204" charset="0"/>
              </a:rPr>
              <a:t>Funds</a:t>
            </a:r>
            <a:endParaRPr lang="en-US" sz="2000" dirty="0">
              <a:solidFill>
                <a:srgbClr val="00255B"/>
              </a:solidFill>
              <a:latin typeface="Montserrat ExtraBold" pitchFamily="2" charset="0"/>
              <a:cs typeface="Nahdi" panose="020A0503020102020204" pitchFamily="18" charset="-78"/>
            </a:endParaRPr>
          </a:p>
        </p:txBody>
      </p:sp>
      <p:sp>
        <p:nvSpPr>
          <p:cNvPr id="21" name="Object 4">
            <a:extLst>
              <a:ext uri="{FF2B5EF4-FFF2-40B4-BE49-F238E27FC236}">
                <a16:creationId xmlns:a16="http://schemas.microsoft.com/office/drawing/2014/main" id="{FED89E33-5BDA-44D4-4BEE-F1A037B8DC52}"/>
              </a:ext>
            </a:extLst>
          </p:cNvPr>
          <p:cNvSpPr/>
          <p:nvPr/>
        </p:nvSpPr>
        <p:spPr>
          <a:xfrm>
            <a:off x="5904021" y="5236570"/>
            <a:ext cx="2010181" cy="462799"/>
          </a:xfrm>
          <a:prstGeom prst="rect">
            <a:avLst/>
          </a:prstGeom>
          <a:noFill/>
        </p:spPr>
        <p:txBody>
          <a:bodyPr wrap="square" lIns="0" tIns="0" rIns="0" bIns="0" rtlCol="0" anchor="t"/>
          <a:lstStyle/>
          <a:p>
            <a:pPr algn="ctr">
              <a:lnSpc>
                <a:spcPts val="3645"/>
              </a:lnSpc>
              <a:buNone/>
            </a:pPr>
            <a:r>
              <a:rPr lang="en-US" sz="2000" kern="0" spc="34" dirty="0">
                <a:solidFill>
                  <a:srgbClr val="00255B"/>
                </a:solidFill>
                <a:latin typeface="Montserrat ExtraBold" pitchFamily="2" charset="0"/>
                <a:ea typeface="Lato" panose="020B0604020202020204" charset="0"/>
                <a:cs typeface="Lato" panose="020B0604020202020204" charset="0"/>
              </a:rPr>
              <a:t>IPO</a:t>
            </a:r>
            <a:endParaRPr lang="en-US" sz="2000" dirty="0">
              <a:solidFill>
                <a:srgbClr val="00255B"/>
              </a:solidFill>
              <a:latin typeface="Montserrat ExtraBold" pitchFamily="2" charset="0"/>
              <a:cs typeface="Nahdi" panose="020A0503020102020204" pitchFamily="18" charset="-78"/>
            </a:endParaRPr>
          </a:p>
        </p:txBody>
      </p:sp>
      <p:sp>
        <p:nvSpPr>
          <p:cNvPr id="23" name="Object 4">
            <a:extLst>
              <a:ext uri="{FF2B5EF4-FFF2-40B4-BE49-F238E27FC236}">
                <a16:creationId xmlns:a16="http://schemas.microsoft.com/office/drawing/2014/main" id="{2B26DAEB-CF92-754C-7F5E-378CD1DC284B}"/>
              </a:ext>
            </a:extLst>
          </p:cNvPr>
          <p:cNvSpPr/>
          <p:nvPr/>
        </p:nvSpPr>
        <p:spPr>
          <a:xfrm>
            <a:off x="7706092" y="5236570"/>
            <a:ext cx="2010181" cy="462799"/>
          </a:xfrm>
          <a:prstGeom prst="rect">
            <a:avLst/>
          </a:prstGeom>
          <a:noFill/>
        </p:spPr>
        <p:txBody>
          <a:bodyPr wrap="square" lIns="0" tIns="0" rIns="0" bIns="0" rtlCol="0" anchor="t"/>
          <a:lstStyle/>
          <a:p>
            <a:pPr algn="ctr">
              <a:lnSpc>
                <a:spcPts val="3645"/>
              </a:lnSpc>
              <a:buNone/>
            </a:pPr>
            <a:r>
              <a:rPr lang="en-US" sz="2000" kern="0" spc="34" dirty="0">
                <a:solidFill>
                  <a:srgbClr val="00255B"/>
                </a:solidFill>
                <a:latin typeface="Montserrat ExtraBold" pitchFamily="2" charset="0"/>
                <a:ea typeface="Lato" panose="020B0604020202020204" charset="0"/>
                <a:cs typeface="Lato" panose="020B0604020202020204" charset="0"/>
              </a:rPr>
              <a:t>Investments</a:t>
            </a:r>
            <a:endParaRPr lang="en-US" sz="2000" dirty="0">
              <a:solidFill>
                <a:srgbClr val="00255B"/>
              </a:solidFill>
              <a:latin typeface="Montserrat ExtraBold" pitchFamily="2" charset="0"/>
              <a:cs typeface="Nahdi" panose="020A0503020102020204" pitchFamily="18" charset="-78"/>
            </a:endParaRPr>
          </a:p>
        </p:txBody>
      </p:sp>
      <p:sp>
        <p:nvSpPr>
          <p:cNvPr id="25" name="Object 4">
            <a:extLst>
              <a:ext uri="{FF2B5EF4-FFF2-40B4-BE49-F238E27FC236}">
                <a16:creationId xmlns:a16="http://schemas.microsoft.com/office/drawing/2014/main" id="{E39CB4B6-8CDA-8E8D-26FE-CCE139E2810E}"/>
              </a:ext>
            </a:extLst>
          </p:cNvPr>
          <p:cNvSpPr/>
          <p:nvPr/>
        </p:nvSpPr>
        <p:spPr>
          <a:xfrm>
            <a:off x="9508164" y="5236570"/>
            <a:ext cx="2010181" cy="462799"/>
          </a:xfrm>
          <a:prstGeom prst="rect">
            <a:avLst/>
          </a:prstGeom>
          <a:noFill/>
        </p:spPr>
        <p:txBody>
          <a:bodyPr wrap="square" lIns="0" tIns="0" rIns="0" bIns="0" rtlCol="0" anchor="t"/>
          <a:lstStyle/>
          <a:p>
            <a:pPr algn="ctr">
              <a:lnSpc>
                <a:spcPts val="3645"/>
              </a:lnSpc>
              <a:buNone/>
            </a:pPr>
            <a:r>
              <a:rPr lang="en-US" sz="2000" kern="0" spc="34" dirty="0">
                <a:solidFill>
                  <a:srgbClr val="00255B"/>
                </a:solidFill>
                <a:latin typeface="Montserrat ExtraBold" pitchFamily="2" charset="0"/>
                <a:ea typeface="Lato" panose="020B0604020202020204" charset="0"/>
                <a:cs typeface="Lato" panose="020B0604020202020204" charset="0"/>
              </a:rPr>
              <a:t>Real Estate</a:t>
            </a:r>
            <a:endParaRPr lang="en-US" sz="2000" dirty="0">
              <a:solidFill>
                <a:srgbClr val="00255B"/>
              </a:solidFill>
              <a:latin typeface="Montserrat ExtraBold" pitchFamily="2" charset="0"/>
              <a:cs typeface="Nahdi" panose="020A0503020102020204" pitchFamily="18" charset="-78"/>
            </a:endParaRPr>
          </a:p>
        </p:txBody>
      </p:sp>
      <p:pic>
        <p:nvPicPr>
          <p:cNvPr id="29" name="Picture 28">
            <a:extLst>
              <a:ext uri="{FF2B5EF4-FFF2-40B4-BE49-F238E27FC236}">
                <a16:creationId xmlns:a16="http://schemas.microsoft.com/office/drawing/2014/main" id="{A988A607-A1D6-0A81-03C6-99101148056B}"/>
              </a:ext>
            </a:extLst>
          </p:cNvPr>
          <p:cNvPicPr>
            <a:picLocks noChangeAspect="1"/>
          </p:cNvPicPr>
          <p:nvPr/>
        </p:nvPicPr>
        <p:blipFill>
          <a:blip r:embed="rId5"/>
          <a:stretch>
            <a:fillRect/>
          </a:stretch>
        </p:blipFill>
        <p:spPr>
          <a:xfrm>
            <a:off x="9716866" y="3418168"/>
            <a:ext cx="1500554" cy="1500554"/>
          </a:xfrm>
          <a:prstGeom prst="rect">
            <a:avLst/>
          </a:prstGeom>
        </p:spPr>
      </p:pic>
      <p:pic>
        <p:nvPicPr>
          <p:cNvPr id="34" name="Picture 33">
            <a:extLst>
              <a:ext uri="{FF2B5EF4-FFF2-40B4-BE49-F238E27FC236}">
                <a16:creationId xmlns:a16="http://schemas.microsoft.com/office/drawing/2014/main" id="{CE7F39CE-BB62-96A1-30E0-C7BF6E7735B6}"/>
              </a:ext>
            </a:extLst>
          </p:cNvPr>
          <p:cNvPicPr>
            <a:picLocks noChangeAspect="1"/>
          </p:cNvPicPr>
          <p:nvPr/>
        </p:nvPicPr>
        <p:blipFill>
          <a:blip r:embed="rId6"/>
          <a:stretch>
            <a:fillRect/>
          </a:stretch>
        </p:blipFill>
        <p:spPr>
          <a:xfrm>
            <a:off x="7929741" y="3418169"/>
            <a:ext cx="1510192" cy="1510192"/>
          </a:xfrm>
          <a:prstGeom prst="rect">
            <a:avLst/>
          </a:prstGeom>
        </p:spPr>
      </p:pic>
      <p:pic>
        <p:nvPicPr>
          <p:cNvPr id="48" name="Picture 47">
            <a:extLst>
              <a:ext uri="{FF2B5EF4-FFF2-40B4-BE49-F238E27FC236}">
                <a16:creationId xmlns:a16="http://schemas.microsoft.com/office/drawing/2014/main" id="{0B9D7BAF-FC88-FED2-6235-825B084DA4B8}"/>
              </a:ext>
            </a:extLst>
          </p:cNvPr>
          <p:cNvPicPr>
            <a:picLocks noChangeAspect="1"/>
          </p:cNvPicPr>
          <p:nvPr/>
        </p:nvPicPr>
        <p:blipFill>
          <a:blip r:embed="rId7"/>
          <a:stretch>
            <a:fillRect/>
          </a:stretch>
        </p:blipFill>
        <p:spPr>
          <a:xfrm>
            <a:off x="4355487" y="3418168"/>
            <a:ext cx="1510193" cy="1510193"/>
          </a:xfrm>
          <a:prstGeom prst="rect">
            <a:avLst/>
          </a:prstGeom>
        </p:spPr>
      </p:pic>
      <p:pic>
        <p:nvPicPr>
          <p:cNvPr id="52" name="Picture 51">
            <a:extLst>
              <a:ext uri="{FF2B5EF4-FFF2-40B4-BE49-F238E27FC236}">
                <a16:creationId xmlns:a16="http://schemas.microsoft.com/office/drawing/2014/main" id="{B738DFE3-AD9D-18C5-16A6-024C26183C9D}"/>
              </a:ext>
            </a:extLst>
          </p:cNvPr>
          <p:cNvPicPr>
            <a:picLocks noChangeAspect="1"/>
          </p:cNvPicPr>
          <p:nvPr/>
        </p:nvPicPr>
        <p:blipFill>
          <a:blip r:embed="rId8"/>
          <a:stretch>
            <a:fillRect/>
          </a:stretch>
        </p:blipFill>
        <p:spPr>
          <a:xfrm>
            <a:off x="6142614" y="3418168"/>
            <a:ext cx="1510193" cy="1510193"/>
          </a:xfrm>
          <a:prstGeom prst="rect">
            <a:avLst/>
          </a:prstGeom>
        </p:spPr>
      </p:pic>
      <p:pic>
        <p:nvPicPr>
          <p:cNvPr id="61" name="Picture 60">
            <a:extLst>
              <a:ext uri="{FF2B5EF4-FFF2-40B4-BE49-F238E27FC236}">
                <a16:creationId xmlns:a16="http://schemas.microsoft.com/office/drawing/2014/main" id="{98200C35-8ECA-5DE5-1C5A-AD6AA729FEEC}"/>
              </a:ext>
            </a:extLst>
          </p:cNvPr>
          <p:cNvPicPr>
            <a:picLocks noChangeAspect="1"/>
          </p:cNvPicPr>
          <p:nvPr/>
        </p:nvPicPr>
        <p:blipFill>
          <a:blip r:embed="rId9"/>
          <a:stretch>
            <a:fillRect/>
          </a:stretch>
        </p:blipFill>
        <p:spPr>
          <a:xfrm>
            <a:off x="2576813" y="3418168"/>
            <a:ext cx="1501740" cy="1501740"/>
          </a:xfrm>
          <a:prstGeom prst="rect">
            <a:avLst/>
          </a:prstGeom>
        </p:spPr>
      </p:pic>
      <p:pic>
        <p:nvPicPr>
          <p:cNvPr id="65" name="Picture 64">
            <a:extLst>
              <a:ext uri="{FF2B5EF4-FFF2-40B4-BE49-F238E27FC236}">
                <a16:creationId xmlns:a16="http://schemas.microsoft.com/office/drawing/2014/main" id="{70912BC3-939D-3ABB-24C5-0B24BEED4F41}"/>
              </a:ext>
            </a:extLst>
          </p:cNvPr>
          <p:cNvPicPr>
            <a:picLocks noChangeAspect="1"/>
          </p:cNvPicPr>
          <p:nvPr/>
        </p:nvPicPr>
        <p:blipFill>
          <a:blip r:embed="rId10"/>
          <a:stretch>
            <a:fillRect/>
          </a:stretch>
        </p:blipFill>
        <p:spPr>
          <a:xfrm>
            <a:off x="789687" y="3418168"/>
            <a:ext cx="1510192" cy="151019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3" name="Object 7">
            <a:extLst>
              <a:ext uri="{FF2B5EF4-FFF2-40B4-BE49-F238E27FC236}">
                <a16:creationId xmlns:a16="http://schemas.microsoft.com/office/drawing/2014/main" id="{54356186-B6AC-1908-3CED-D874E3CC8961}"/>
              </a:ext>
            </a:extLst>
          </p:cNvPr>
          <p:cNvSpPr/>
          <p:nvPr/>
        </p:nvSpPr>
        <p:spPr>
          <a:xfrm>
            <a:off x="6140970" y="5785196"/>
            <a:ext cx="3994781" cy="636050"/>
          </a:xfrm>
          <a:prstGeom prst="rect">
            <a:avLst/>
          </a:prstGeom>
          <a:solidFill>
            <a:srgbClr val="00B0F0">
              <a:alpha val="12000"/>
            </a:srgbClr>
          </a:solidFill>
          <a:ln w="25400">
            <a:noFill/>
            <a:prstDash val="solid"/>
            <a:miter lim="800000"/>
          </a:ln>
        </p:spPr>
        <p:txBody>
          <a:bodyPr/>
          <a:lstStyle/>
          <a:p>
            <a:endParaRPr lang="en-SA"/>
          </a:p>
        </p:txBody>
      </p:sp>
      <p:sp>
        <p:nvSpPr>
          <p:cNvPr id="22" name="Object 7">
            <a:extLst>
              <a:ext uri="{FF2B5EF4-FFF2-40B4-BE49-F238E27FC236}">
                <a16:creationId xmlns:a16="http://schemas.microsoft.com/office/drawing/2014/main" id="{69644DDA-43FA-7D7E-43B9-6CA9EBC02E68}"/>
              </a:ext>
            </a:extLst>
          </p:cNvPr>
          <p:cNvSpPr/>
          <p:nvPr/>
        </p:nvSpPr>
        <p:spPr>
          <a:xfrm>
            <a:off x="1865798" y="5808337"/>
            <a:ext cx="3994781" cy="636050"/>
          </a:xfrm>
          <a:prstGeom prst="rect">
            <a:avLst/>
          </a:prstGeom>
          <a:solidFill>
            <a:srgbClr val="00B0F0">
              <a:alpha val="12000"/>
            </a:srgbClr>
          </a:solidFill>
          <a:ln w="25400">
            <a:noFill/>
            <a:prstDash val="solid"/>
            <a:miter lim="800000"/>
          </a:ln>
        </p:spPr>
        <p:txBody>
          <a:bodyPr/>
          <a:lstStyle/>
          <a:p>
            <a:endParaRPr lang="en-SA"/>
          </a:p>
        </p:txBody>
      </p:sp>
      <p:sp>
        <p:nvSpPr>
          <p:cNvPr id="3" name="Object 2"/>
          <p:cNvSpPr/>
          <p:nvPr/>
        </p:nvSpPr>
        <p:spPr>
          <a:xfrm>
            <a:off x="641942" y="543463"/>
            <a:ext cx="12188952" cy="329006"/>
          </a:xfrm>
          <a:prstGeom prst="rect">
            <a:avLst/>
          </a:prstGeom>
          <a:noFill/>
        </p:spPr>
        <p:txBody>
          <a:bodyPr wrap="square" lIns="0" tIns="0" rIns="0" bIns="0" rtlCol="0" anchor="t"/>
          <a:lstStyle/>
          <a:p>
            <a:pPr algn="l">
              <a:lnSpc>
                <a:spcPts val="2592"/>
              </a:lnSpc>
              <a:buNone/>
            </a:pPr>
            <a:r>
              <a:rPr lang="en-US" sz="3200" b="1" kern="0" spc="22" dirty="0">
                <a:solidFill>
                  <a:srgbClr val="00255B"/>
                </a:solidFill>
                <a:latin typeface="Montserrat Bold"/>
                <a:ea typeface="Lato" pitchFamily="34" charset="-122"/>
                <a:cs typeface="Lato" pitchFamily="34" charset="-120"/>
              </a:rPr>
              <a:t>PROBLEM</a:t>
            </a:r>
            <a:endParaRPr lang="en-US" sz="3200" dirty="0">
              <a:solidFill>
                <a:srgbClr val="00255B"/>
              </a:solidFill>
              <a:latin typeface="Montserrat Bold"/>
            </a:endParaRPr>
          </a:p>
        </p:txBody>
      </p:sp>
      <p:sp>
        <p:nvSpPr>
          <p:cNvPr id="5" name="Object 4"/>
          <p:cNvSpPr/>
          <p:nvPr/>
        </p:nvSpPr>
        <p:spPr>
          <a:xfrm>
            <a:off x="5465217" y="1313881"/>
            <a:ext cx="6134302" cy="3890959"/>
          </a:xfrm>
          <a:prstGeom prst="rect">
            <a:avLst/>
          </a:prstGeom>
          <a:noFill/>
        </p:spPr>
        <p:txBody>
          <a:bodyPr wrap="square" lIns="0" tIns="0" rIns="0" bIns="0" rtlCol="0" anchor="t"/>
          <a:lstStyle/>
          <a:p>
            <a:pPr algn="just">
              <a:lnSpc>
                <a:spcPts val="2161"/>
              </a:lnSpc>
              <a:buSzPct val="100000"/>
            </a:pPr>
            <a:r>
              <a:rPr lang="en-US" sz="1600" b="1" kern="0" spc="32" dirty="0">
                <a:solidFill>
                  <a:srgbClr val="00B0F0"/>
                </a:solidFill>
                <a:latin typeface="Montserrat" panose="00000500000000000000" pitchFamily="50" charset="0"/>
                <a:ea typeface="Lato" pitchFamily="34" charset="-122"/>
                <a:cs typeface="Lato" pitchFamily="34" charset="-120"/>
              </a:rPr>
              <a:t>	Fragmented Portfolio Management</a:t>
            </a:r>
          </a:p>
          <a:p>
            <a:pPr lvl="1" algn="just">
              <a:lnSpc>
                <a:spcPts val="1744"/>
              </a:lnSpc>
              <a:spcBef>
                <a:spcPts val="30"/>
              </a:spcBef>
              <a:buNone/>
            </a:pPr>
            <a:r>
              <a:rPr lang="en-US" sz="1211" kern="0" spc="24" dirty="0">
                <a:solidFill>
                  <a:srgbClr val="0D0234"/>
                </a:solidFill>
                <a:latin typeface="Montserrat" panose="00000500000000000000" pitchFamily="50" charset="0"/>
                <a:ea typeface="Lato" pitchFamily="34" charset="-122"/>
                <a:cs typeface="Lato" pitchFamily="34" charset="-120"/>
              </a:rPr>
              <a:t>Investors In The Saudi Market Struggle To Manage Multiple Portfolios Across Various Brokers Efficiently. </a:t>
            </a:r>
            <a:r>
              <a:rPr lang="en-US" sz="1211" kern="0" spc="24" dirty="0" err="1">
                <a:solidFill>
                  <a:srgbClr val="0D0234"/>
                </a:solidFill>
                <a:latin typeface="Montserrat" panose="00000500000000000000" pitchFamily="50" charset="0"/>
                <a:ea typeface="Lato" pitchFamily="34" charset="-122"/>
                <a:cs typeface="Lato" pitchFamily="34" charset="-120"/>
              </a:rPr>
              <a:t>Qannas</a:t>
            </a:r>
            <a:r>
              <a:rPr lang="en-US" sz="1211" kern="0" spc="24" dirty="0">
                <a:solidFill>
                  <a:srgbClr val="0D0234"/>
                </a:solidFill>
                <a:latin typeface="Montserrat" panose="00000500000000000000" pitchFamily="50" charset="0"/>
                <a:ea typeface="Lato" pitchFamily="34" charset="-122"/>
                <a:cs typeface="Lato" pitchFamily="34" charset="-120"/>
              </a:rPr>
              <a:t> Streamlines This Process, Providing A Unified Platform For Comprehensive Portfolio Management, Analysis, And Reporting.</a:t>
            </a:r>
          </a:p>
          <a:p>
            <a:pPr algn="just">
              <a:lnSpc>
                <a:spcPts val="2161"/>
              </a:lnSpc>
              <a:spcBef>
                <a:spcPts val="1361"/>
              </a:spcBef>
              <a:buSzPct val="100000"/>
            </a:pPr>
            <a:r>
              <a:rPr lang="en-US" sz="1600" b="1" kern="0" spc="32" dirty="0">
                <a:solidFill>
                  <a:srgbClr val="00B0F0"/>
                </a:solidFill>
                <a:latin typeface="Montserrat" panose="00000500000000000000" pitchFamily="50" charset="0"/>
                <a:ea typeface="Lato" pitchFamily="34" charset="-122"/>
                <a:cs typeface="Lato" pitchFamily="34" charset="-120"/>
              </a:rPr>
              <a:t>	Limited Access To Brokerage Platforms</a:t>
            </a:r>
          </a:p>
          <a:p>
            <a:pPr lvl="1" algn="just">
              <a:lnSpc>
                <a:spcPts val="1744"/>
              </a:lnSpc>
              <a:spcBef>
                <a:spcPts val="30"/>
              </a:spcBef>
              <a:buNone/>
            </a:pPr>
            <a:r>
              <a:rPr lang="en-US" sz="1211" kern="0" spc="24" dirty="0">
                <a:solidFill>
                  <a:srgbClr val="0D0234"/>
                </a:solidFill>
                <a:latin typeface="Montserrat" panose="00000500000000000000" pitchFamily="50" charset="0"/>
                <a:ea typeface="Lato" pitchFamily="34" charset="-122"/>
                <a:cs typeface="Lato" pitchFamily="34" charset="-120"/>
              </a:rPr>
              <a:t>Accessing Brokerage Platforms In Both KSA And USA Markets Can Be Cumbersome And Time-consuming. </a:t>
            </a:r>
            <a:r>
              <a:rPr lang="en-US" sz="1211" kern="0" spc="24" dirty="0" err="1">
                <a:solidFill>
                  <a:srgbClr val="0D0234"/>
                </a:solidFill>
                <a:latin typeface="Montserrat" panose="00000500000000000000" pitchFamily="50" charset="0"/>
                <a:ea typeface="Lato" pitchFamily="34" charset="-122"/>
                <a:cs typeface="Lato" pitchFamily="34" charset="-120"/>
              </a:rPr>
              <a:t>Qannas</a:t>
            </a:r>
            <a:r>
              <a:rPr lang="en-US" sz="1211" kern="0" spc="24" dirty="0">
                <a:solidFill>
                  <a:srgbClr val="0D0234"/>
                </a:solidFill>
                <a:latin typeface="Montserrat" panose="00000500000000000000" pitchFamily="50" charset="0"/>
                <a:ea typeface="Lato" pitchFamily="34" charset="-122"/>
                <a:cs typeface="Lato" pitchFamily="34" charset="-120"/>
              </a:rPr>
              <a:t> Integrates With Stock Market Brokers, Offering Users Seamless Trading Capabilities Across Borders, Enhancing Accessibility And Convenience.</a:t>
            </a:r>
          </a:p>
          <a:p>
            <a:pPr algn="just">
              <a:lnSpc>
                <a:spcPts val="2161"/>
              </a:lnSpc>
              <a:spcBef>
                <a:spcPts val="1361"/>
              </a:spcBef>
              <a:buSzPct val="100000"/>
            </a:pPr>
            <a:r>
              <a:rPr lang="en-US" sz="1600" b="1" kern="0" spc="32" dirty="0">
                <a:solidFill>
                  <a:srgbClr val="00B0F0"/>
                </a:solidFill>
                <a:latin typeface="Montserrat" panose="00000500000000000000" pitchFamily="50" charset="0"/>
                <a:ea typeface="Lato" pitchFamily="34" charset="-122"/>
                <a:cs typeface="Lato" pitchFamily="34" charset="-120"/>
              </a:rPr>
              <a:t>	Lack Of Investment Community Engagement</a:t>
            </a:r>
          </a:p>
          <a:p>
            <a:pPr lvl="1" algn="just">
              <a:spcBef>
                <a:spcPts val="30"/>
              </a:spcBef>
              <a:buNone/>
            </a:pPr>
            <a:r>
              <a:rPr lang="en-US" sz="1211" kern="0" spc="24" dirty="0">
                <a:solidFill>
                  <a:srgbClr val="0D0234"/>
                </a:solidFill>
                <a:latin typeface="Montserrat" panose="00000500000000000000" pitchFamily="50" charset="0"/>
                <a:ea typeface="Lato" pitchFamily="34" charset="-122"/>
                <a:cs typeface="Lato" pitchFamily="34" charset="-120"/>
              </a:rPr>
              <a:t>Many Investors Lack A Platform To Share Experiences And Recommendations, Hindering Their Ability To Make Informed Decisions. </a:t>
            </a:r>
            <a:r>
              <a:rPr lang="en-US" sz="1211" kern="0" spc="24" dirty="0" err="1">
                <a:solidFill>
                  <a:srgbClr val="0D0234"/>
                </a:solidFill>
                <a:latin typeface="Montserrat" panose="00000500000000000000" pitchFamily="50" charset="0"/>
                <a:ea typeface="Lato" pitchFamily="34" charset="-122"/>
                <a:cs typeface="Lato" pitchFamily="34" charset="-120"/>
              </a:rPr>
              <a:t>Qannas</a:t>
            </a:r>
            <a:r>
              <a:rPr lang="en-US" sz="1211" kern="0" spc="24" dirty="0">
                <a:solidFill>
                  <a:srgbClr val="0D0234"/>
                </a:solidFill>
                <a:latin typeface="Montserrat" panose="00000500000000000000" pitchFamily="50" charset="0"/>
                <a:ea typeface="Lato" pitchFamily="34" charset="-122"/>
                <a:cs typeface="Lato" pitchFamily="34" charset="-120"/>
              </a:rPr>
              <a:t> Fosters A Vibrant Investment Community Where Users Can Interact, Share Insights, And Collaborate, Empowering Them To Make Smarter Investment Choices.</a:t>
            </a:r>
            <a:endParaRPr lang="en-US" dirty="0">
              <a:solidFill>
                <a:srgbClr val="0D0234"/>
              </a:solidFill>
              <a:latin typeface="Montserrat" panose="00000500000000000000" pitchFamily="50" charset="0"/>
            </a:endParaRPr>
          </a:p>
        </p:txBody>
      </p:sp>
      <p:sp>
        <p:nvSpPr>
          <p:cNvPr id="9" name="Object 8"/>
          <p:cNvSpPr/>
          <p:nvPr/>
        </p:nvSpPr>
        <p:spPr>
          <a:xfrm>
            <a:off x="2393052" y="5460250"/>
            <a:ext cx="2910295" cy="300796"/>
          </a:xfrm>
          <a:prstGeom prst="rect">
            <a:avLst/>
          </a:prstGeom>
          <a:noFill/>
        </p:spPr>
        <p:txBody>
          <a:bodyPr wrap="square" lIns="0" tIns="0" rIns="0" bIns="0" rtlCol="0" anchor="t"/>
          <a:lstStyle/>
          <a:p>
            <a:pPr algn="ctr">
              <a:lnSpc>
                <a:spcPts val="2369"/>
              </a:lnSpc>
              <a:buNone/>
            </a:pPr>
            <a:r>
              <a:rPr lang="en-US" sz="2194" b="1" kern="0" spc="22" dirty="0">
                <a:solidFill>
                  <a:srgbClr val="B9DF4A"/>
                </a:solidFill>
                <a:latin typeface="Montserrat" panose="00000500000000000000" pitchFamily="50" charset="0"/>
                <a:ea typeface="Lato" pitchFamily="34" charset="-122"/>
                <a:cs typeface="Nahdi" panose="020A0503020102020204" pitchFamily="18" charset="-78"/>
              </a:rPr>
              <a:t>51</a:t>
            </a:r>
            <a:r>
              <a:rPr lang="en-US" sz="2194" b="1" kern="0" spc="22" dirty="0">
                <a:solidFill>
                  <a:srgbClr val="B9DF4A"/>
                </a:solidFill>
                <a:latin typeface="Montserrat" panose="00000500000000000000" pitchFamily="50" charset="0"/>
                <a:ea typeface="Lato" pitchFamily="34" charset="-122"/>
                <a:cs typeface="Lato" pitchFamily="34" charset="-120"/>
              </a:rPr>
              <a:t>%</a:t>
            </a:r>
            <a:endParaRPr lang="en-US" dirty="0">
              <a:solidFill>
                <a:srgbClr val="B9DF4A"/>
              </a:solidFill>
              <a:latin typeface="Montserrat" panose="00000500000000000000" pitchFamily="50" charset="0"/>
            </a:endParaRPr>
          </a:p>
        </p:txBody>
      </p:sp>
      <p:sp>
        <p:nvSpPr>
          <p:cNvPr id="10" name="Object 9"/>
          <p:cNvSpPr/>
          <p:nvPr/>
        </p:nvSpPr>
        <p:spPr>
          <a:xfrm>
            <a:off x="2010802" y="5882177"/>
            <a:ext cx="3674794" cy="539069"/>
          </a:xfrm>
          <a:prstGeom prst="rect">
            <a:avLst/>
          </a:prstGeom>
          <a:noFill/>
        </p:spPr>
        <p:txBody>
          <a:bodyPr wrap="square" lIns="0" tIns="0" rIns="0" bIns="0" rtlCol="0" anchor="t"/>
          <a:lstStyle/>
          <a:p>
            <a:pPr algn="ctr">
              <a:lnSpc>
                <a:spcPts val="1201"/>
              </a:lnSpc>
              <a:spcBef>
                <a:spcPts val="781"/>
              </a:spcBef>
              <a:buNone/>
            </a:pPr>
            <a:r>
              <a:rPr lang="en-US" sz="877" kern="0" spc="17" dirty="0">
                <a:solidFill>
                  <a:srgbClr val="0D0234"/>
                </a:solidFill>
                <a:latin typeface="Montserrat" panose="00000500000000000000" pitchFamily="50" charset="0"/>
                <a:ea typeface="Lato" pitchFamily="34" charset="-122"/>
                <a:cs typeface="Lato" pitchFamily="34" charset="-120"/>
              </a:rPr>
              <a:t>Of Participants In The National Financial Technology Survey In Saudi Arabia Are Looking For Solutions That Help Them Invest More Easily.</a:t>
            </a:r>
            <a:endParaRPr lang="en-US" dirty="0">
              <a:solidFill>
                <a:srgbClr val="0D0234"/>
              </a:solidFill>
              <a:latin typeface="Montserrat" panose="00000500000000000000" pitchFamily="50" charset="0"/>
            </a:endParaRPr>
          </a:p>
        </p:txBody>
      </p:sp>
      <p:sp>
        <p:nvSpPr>
          <p:cNvPr id="12" name="Object 11"/>
          <p:cNvSpPr/>
          <p:nvPr/>
        </p:nvSpPr>
        <p:spPr>
          <a:xfrm>
            <a:off x="6690906" y="5460250"/>
            <a:ext cx="2910295" cy="300796"/>
          </a:xfrm>
          <a:prstGeom prst="rect">
            <a:avLst/>
          </a:prstGeom>
          <a:noFill/>
        </p:spPr>
        <p:txBody>
          <a:bodyPr wrap="square" lIns="0" tIns="0" rIns="0" bIns="0" rtlCol="0" anchor="t"/>
          <a:lstStyle/>
          <a:p>
            <a:pPr algn="ctr">
              <a:lnSpc>
                <a:spcPts val="2369"/>
              </a:lnSpc>
              <a:spcBef>
                <a:spcPts val="1025"/>
              </a:spcBef>
              <a:buNone/>
            </a:pPr>
            <a:r>
              <a:rPr lang="en-US" sz="2194" b="1" kern="0" spc="22" dirty="0">
                <a:solidFill>
                  <a:srgbClr val="B9DF4A"/>
                </a:solidFill>
                <a:latin typeface="Montserrat" panose="00000500000000000000" pitchFamily="50" charset="0"/>
                <a:ea typeface="Lato" pitchFamily="34" charset="-122"/>
                <a:cs typeface="Nahdi" panose="020A0503020102020204" pitchFamily="18" charset="-78"/>
              </a:rPr>
              <a:t>39</a:t>
            </a:r>
            <a:r>
              <a:rPr lang="en-US" sz="2194" b="1" kern="0" spc="22" dirty="0">
                <a:solidFill>
                  <a:srgbClr val="B9DF4A"/>
                </a:solidFill>
                <a:latin typeface="Montserrat" panose="00000500000000000000" pitchFamily="50" charset="0"/>
                <a:ea typeface="Lato" pitchFamily="34" charset="-122"/>
                <a:cs typeface="Lato" pitchFamily="34" charset="-120"/>
              </a:rPr>
              <a:t>%</a:t>
            </a:r>
            <a:endParaRPr lang="en-US" dirty="0">
              <a:solidFill>
                <a:srgbClr val="B9DF4A"/>
              </a:solidFill>
              <a:latin typeface="Montserrat" panose="00000500000000000000" pitchFamily="50" charset="0"/>
            </a:endParaRPr>
          </a:p>
        </p:txBody>
      </p:sp>
      <p:sp>
        <p:nvSpPr>
          <p:cNvPr id="13" name="Object 12"/>
          <p:cNvSpPr/>
          <p:nvPr/>
        </p:nvSpPr>
        <p:spPr>
          <a:xfrm>
            <a:off x="6308656" y="5882177"/>
            <a:ext cx="3674794" cy="539069"/>
          </a:xfrm>
          <a:prstGeom prst="rect">
            <a:avLst/>
          </a:prstGeom>
          <a:noFill/>
        </p:spPr>
        <p:txBody>
          <a:bodyPr wrap="square" lIns="0" tIns="0" rIns="0" bIns="0" rtlCol="0" anchor="t"/>
          <a:lstStyle/>
          <a:p>
            <a:pPr algn="ctr">
              <a:lnSpc>
                <a:spcPts val="1201"/>
              </a:lnSpc>
              <a:spcBef>
                <a:spcPts val="781"/>
              </a:spcBef>
              <a:buNone/>
            </a:pPr>
            <a:r>
              <a:rPr lang="en-US" sz="877" kern="0" spc="17" dirty="0">
                <a:solidFill>
                  <a:srgbClr val="0D0234"/>
                </a:solidFill>
                <a:latin typeface="Montserrat" panose="00000500000000000000" pitchFamily="50" charset="0"/>
                <a:ea typeface="Lato" pitchFamily="34" charset="-122"/>
                <a:cs typeface="Lato" pitchFamily="34" charset="-120"/>
              </a:rPr>
              <a:t>Of Individuals Participating In The National Fintech Survey In Saudi Arabia Searched For Solutions That Could Help Them Manage Budget/Savings.</a:t>
            </a:r>
            <a:endParaRPr lang="en-US" dirty="0">
              <a:solidFill>
                <a:srgbClr val="0D0234"/>
              </a:solidFill>
              <a:latin typeface="Montserrat" panose="00000500000000000000" pitchFamily="50" charset="0"/>
            </a:endParaRPr>
          </a:p>
        </p:txBody>
      </p:sp>
      <p:pic>
        <p:nvPicPr>
          <p:cNvPr id="15" name="Graphic 14">
            <a:extLst>
              <a:ext uri="{FF2B5EF4-FFF2-40B4-BE49-F238E27FC236}">
                <a16:creationId xmlns:a16="http://schemas.microsoft.com/office/drawing/2014/main" id="{9EEA08A3-C384-9583-3151-3BBDB8D7813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5543" y="428284"/>
            <a:ext cx="70588" cy="419505"/>
          </a:xfrm>
          <a:prstGeom prst="rect">
            <a:avLst/>
          </a:prstGeom>
        </p:spPr>
      </p:pic>
      <p:pic>
        <p:nvPicPr>
          <p:cNvPr id="17" name="Graphic 16">
            <a:extLst>
              <a:ext uri="{FF2B5EF4-FFF2-40B4-BE49-F238E27FC236}">
                <a16:creationId xmlns:a16="http://schemas.microsoft.com/office/drawing/2014/main" id="{E117D743-96F2-7A4A-DCB7-AF93041950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391735" y="198373"/>
            <a:ext cx="576077" cy="565716"/>
          </a:xfrm>
          <a:prstGeom prst="rect">
            <a:avLst/>
          </a:prstGeom>
        </p:spPr>
      </p:pic>
      <p:pic>
        <p:nvPicPr>
          <p:cNvPr id="18" name="Google Shape;121;p3">
            <a:extLst>
              <a:ext uri="{FF2B5EF4-FFF2-40B4-BE49-F238E27FC236}">
                <a16:creationId xmlns:a16="http://schemas.microsoft.com/office/drawing/2014/main" id="{CDDA9676-4E3B-4EAE-980A-48E4E7B46568}"/>
              </a:ext>
            </a:extLst>
          </p:cNvPr>
          <p:cNvPicPr preferRelativeResize="0">
            <a:picLocks/>
          </p:cNvPicPr>
          <p:nvPr/>
        </p:nvPicPr>
        <p:blipFill rotWithShape="1">
          <a:blip r:embed="rId8">
            <a:alphaModFix/>
          </a:blip>
          <a:srcRect t="149" b="149"/>
          <a:stretch/>
        </p:blipFill>
        <p:spPr>
          <a:xfrm>
            <a:off x="476131" y="1497960"/>
            <a:ext cx="4989085" cy="368488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7">
            <a:extLst>
              <a:ext uri="{FF2B5EF4-FFF2-40B4-BE49-F238E27FC236}">
                <a16:creationId xmlns:a16="http://schemas.microsoft.com/office/drawing/2014/main" id="{29F47E1F-D3BB-8716-9C5E-225863B663E2}"/>
              </a:ext>
            </a:extLst>
          </p:cNvPr>
          <p:cNvSpPr/>
          <p:nvPr/>
        </p:nvSpPr>
        <p:spPr>
          <a:xfrm>
            <a:off x="1596570" y="1898461"/>
            <a:ext cx="4279479" cy="1481334"/>
          </a:xfrm>
          <a:prstGeom prst="rect">
            <a:avLst/>
          </a:prstGeom>
          <a:solidFill>
            <a:srgbClr val="00B0F0">
              <a:alpha val="12000"/>
            </a:srgbClr>
          </a:solidFill>
          <a:ln w="25400">
            <a:noFill/>
            <a:prstDash val="solid"/>
            <a:miter lim="800000"/>
          </a:ln>
        </p:spPr>
        <p:txBody>
          <a:bodyPr/>
          <a:lstStyle/>
          <a:p>
            <a:endParaRPr lang="en-SA"/>
          </a:p>
        </p:txBody>
      </p:sp>
      <p:sp>
        <p:nvSpPr>
          <p:cNvPr id="4" name="Object 8">
            <a:extLst>
              <a:ext uri="{FF2B5EF4-FFF2-40B4-BE49-F238E27FC236}">
                <a16:creationId xmlns:a16="http://schemas.microsoft.com/office/drawing/2014/main" id="{3D42A046-10C9-6606-DFBA-8074FC8A3442}"/>
              </a:ext>
            </a:extLst>
          </p:cNvPr>
          <p:cNvSpPr/>
          <p:nvPr/>
        </p:nvSpPr>
        <p:spPr>
          <a:xfrm>
            <a:off x="1596569" y="1508450"/>
            <a:ext cx="4279480" cy="544137"/>
          </a:xfrm>
          <a:prstGeom prst="rect">
            <a:avLst/>
          </a:prstGeom>
          <a:noFill/>
        </p:spPr>
        <p:txBody>
          <a:bodyPr wrap="square" lIns="0" tIns="0" rIns="0" bIns="0" rtlCol="0" anchor="t"/>
          <a:lstStyle/>
          <a:p>
            <a:pPr algn="ctr">
              <a:lnSpc>
                <a:spcPts val="2369"/>
              </a:lnSpc>
              <a:buNone/>
            </a:pPr>
            <a:r>
              <a:rPr lang="en-US" sz="2850" b="1" dirty="0">
                <a:solidFill>
                  <a:srgbClr val="B9DF4A"/>
                </a:solidFill>
                <a:latin typeface="Montserrat" panose="00000500000000000000" pitchFamily="50" charset="0"/>
              </a:rPr>
              <a:t>Regulatory Constrains</a:t>
            </a:r>
          </a:p>
        </p:txBody>
      </p:sp>
      <p:sp>
        <p:nvSpPr>
          <p:cNvPr id="5" name="Object 9">
            <a:extLst>
              <a:ext uri="{FF2B5EF4-FFF2-40B4-BE49-F238E27FC236}">
                <a16:creationId xmlns:a16="http://schemas.microsoft.com/office/drawing/2014/main" id="{C895D098-8A85-6B50-E1E6-2C737086F9C3}"/>
              </a:ext>
            </a:extLst>
          </p:cNvPr>
          <p:cNvSpPr/>
          <p:nvPr/>
        </p:nvSpPr>
        <p:spPr>
          <a:xfrm>
            <a:off x="1898912" y="2221092"/>
            <a:ext cx="3674794" cy="990198"/>
          </a:xfrm>
          <a:prstGeom prst="rect">
            <a:avLst/>
          </a:prstGeom>
          <a:noFill/>
        </p:spPr>
        <p:txBody>
          <a:bodyPr wrap="square" lIns="0" tIns="0" rIns="0" bIns="0" rtlCol="0" anchor="t"/>
          <a:lstStyle/>
          <a:p>
            <a:pPr algn="just">
              <a:spcBef>
                <a:spcPts val="781"/>
              </a:spcBef>
            </a:pPr>
            <a:r>
              <a:rPr lang="en-US" sz="1400" kern="0" spc="17" dirty="0">
                <a:solidFill>
                  <a:srgbClr val="0D0234"/>
                </a:solidFill>
                <a:latin typeface="Montserrat" panose="00000500000000000000" pitchFamily="50" charset="0"/>
                <a:ea typeface="Lato" pitchFamily="34" charset="-122"/>
                <a:cs typeface="Lato" pitchFamily="34" charset="-120"/>
              </a:rPr>
              <a:t>Regulatory barriers in directly linking portfolios with financial institutions. This requires us to find alternative strategies to maintain our competitive edge.</a:t>
            </a:r>
          </a:p>
        </p:txBody>
      </p:sp>
      <p:sp>
        <p:nvSpPr>
          <p:cNvPr id="6" name="Object 11">
            <a:extLst>
              <a:ext uri="{FF2B5EF4-FFF2-40B4-BE49-F238E27FC236}">
                <a16:creationId xmlns:a16="http://schemas.microsoft.com/office/drawing/2014/main" id="{E39B1EB6-2368-B765-9151-59A5174A9B02}"/>
              </a:ext>
            </a:extLst>
          </p:cNvPr>
          <p:cNvSpPr/>
          <p:nvPr/>
        </p:nvSpPr>
        <p:spPr>
          <a:xfrm>
            <a:off x="6466553" y="1508450"/>
            <a:ext cx="4279479" cy="390011"/>
          </a:xfrm>
          <a:prstGeom prst="rect">
            <a:avLst/>
          </a:prstGeom>
          <a:noFill/>
        </p:spPr>
        <p:txBody>
          <a:bodyPr wrap="square" lIns="0" tIns="0" rIns="0" bIns="0" rtlCol="0" anchor="t"/>
          <a:lstStyle/>
          <a:p>
            <a:pPr algn="ctr">
              <a:lnSpc>
                <a:spcPts val="2369"/>
              </a:lnSpc>
              <a:spcBef>
                <a:spcPts val="1025"/>
              </a:spcBef>
              <a:buNone/>
            </a:pPr>
            <a:r>
              <a:rPr lang="en-US" sz="2850" b="1" kern="0" spc="300" dirty="0">
                <a:solidFill>
                  <a:srgbClr val="B9DF4A"/>
                </a:solidFill>
                <a:latin typeface="Montserrat" panose="00000500000000000000" pitchFamily="50" charset="0"/>
                <a:ea typeface="Lato" pitchFamily="34" charset="-122"/>
                <a:cs typeface="Nahdi" panose="020A0503020102020204" pitchFamily="18" charset="-78"/>
              </a:rPr>
              <a:t>Competitive Edge</a:t>
            </a:r>
            <a:endParaRPr lang="en-US" sz="2850" spc="300" dirty="0">
              <a:solidFill>
                <a:srgbClr val="B9DF4A"/>
              </a:solidFill>
              <a:latin typeface="Montserrat" panose="00000500000000000000" pitchFamily="50" charset="0"/>
            </a:endParaRPr>
          </a:p>
        </p:txBody>
      </p:sp>
      <p:sp>
        <p:nvSpPr>
          <p:cNvPr id="7" name="Object 12">
            <a:extLst>
              <a:ext uri="{FF2B5EF4-FFF2-40B4-BE49-F238E27FC236}">
                <a16:creationId xmlns:a16="http://schemas.microsoft.com/office/drawing/2014/main" id="{094E3AAC-BE6C-DD4C-9F1C-495A87C8D7EF}"/>
              </a:ext>
            </a:extLst>
          </p:cNvPr>
          <p:cNvSpPr/>
          <p:nvPr/>
        </p:nvSpPr>
        <p:spPr>
          <a:xfrm>
            <a:off x="6768895" y="2221092"/>
            <a:ext cx="3674794" cy="980481"/>
          </a:xfrm>
          <a:prstGeom prst="rect">
            <a:avLst/>
          </a:prstGeom>
          <a:noFill/>
        </p:spPr>
        <p:txBody>
          <a:bodyPr wrap="square" lIns="0" tIns="0" rIns="0" bIns="0" rtlCol="0" anchor="t"/>
          <a:lstStyle/>
          <a:p>
            <a:pPr algn="just">
              <a:spcBef>
                <a:spcPts val="781"/>
              </a:spcBef>
            </a:pPr>
            <a:r>
              <a:rPr lang="en-US" sz="1400" kern="0" spc="17" dirty="0">
                <a:solidFill>
                  <a:srgbClr val="0D0234"/>
                </a:solidFill>
                <a:latin typeface="Montserrat" panose="00000500000000000000" pitchFamily="50" charset="0"/>
                <a:ea typeface="Lato" pitchFamily="34" charset="-122"/>
                <a:cs typeface="Lato" pitchFamily="34" charset="-120"/>
              </a:rPr>
              <a:t>To differentiate ourselves in the market, we must find and leverage unique strengths that set </a:t>
            </a:r>
            <a:r>
              <a:rPr lang="en-US" sz="1400" kern="0" spc="17" dirty="0" err="1">
                <a:solidFill>
                  <a:srgbClr val="0D0234"/>
                </a:solidFill>
                <a:latin typeface="Montserrat" panose="00000500000000000000" pitchFamily="50" charset="0"/>
                <a:ea typeface="Lato" pitchFamily="34" charset="-122"/>
                <a:cs typeface="Lato" pitchFamily="34" charset="-120"/>
              </a:rPr>
              <a:t>Qannas</a:t>
            </a:r>
            <a:r>
              <a:rPr lang="en-US" sz="1400" kern="0" spc="17" dirty="0">
                <a:solidFill>
                  <a:srgbClr val="0D0234"/>
                </a:solidFill>
                <a:latin typeface="Montserrat" panose="00000500000000000000" pitchFamily="50" charset="0"/>
                <a:ea typeface="Lato" pitchFamily="34" charset="-122"/>
                <a:cs typeface="Lato" pitchFamily="34" charset="-120"/>
              </a:rPr>
              <a:t> apart from competitors.</a:t>
            </a:r>
          </a:p>
        </p:txBody>
      </p:sp>
      <p:pic>
        <p:nvPicPr>
          <p:cNvPr id="8" name="Graphic 7">
            <a:extLst>
              <a:ext uri="{FF2B5EF4-FFF2-40B4-BE49-F238E27FC236}">
                <a16:creationId xmlns:a16="http://schemas.microsoft.com/office/drawing/2014/main" id="{E02D0579-68BE-ACB5-6572-08AA2DE39B8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543" y="428284"/>
            <a:ext cx="70588" cy="419505"/>
          </a:xfrm>
          <a:prstGeom prst="rect">
            <a:avLst/>
          </a:prstGeom>
        </p:spPr>
      </p:pic>
      <p:pic>
        <p:nvPicPr>
          <p:cNvPr id="9" name="Graphic 8">
            <a:extLst>
              <a:ext uri="{FF2B5EF4-FFF2-40B4-BE49-F238E27FC236}">
                <a16:creationId xmlns:a16="http://schemas.microsoft.com/office/drawing/2014/main" id="{D18FAFB8-A13A-02BD-C800-F9FBE10C94D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391735" y="198373"/>
            <a:ext cx="576077" cy="565716"/>
          </a:xfrm>
          <a:prstGeom prst="rect">
            <a:avLst/>
          </a:prstGeom>
        </p:spPr>
      </p:pic>
      <p:graphicFrame>
        <p:nvGraphicFramePr>
          <p:cNvPr id="10" name="Table 9">
            <a:extLst>
              <a:ext uri="{FF2B5EF4-FFF2-40B4-BE49-F238E27FC236}">
                <a16:creationId xmlns:a16="http://schemas.microsoft.com/office/drawing/2014/main" id="{A1D6032F-7AC1-171A-8B42-83140067A21F}"/>
              </a:ext>
            </a:extLst>
          </p:cNvPr>
          <p:cNvGraphicFramePr>
            <a:graphicFrameLocks noGrp="1"/>
          </p:cNvGraphicFramePr>
          <p:nvPr>
            <p:extLst>
              <p:ext uri="{D42A27DB-BD31-4B8C-83A1-F6EECF244321}">
                <p14:modId xmlns:p14="http://schemas.microsoft.com/office/powerpoint/2010/main" val="1402344500"/>
              </p:ext>
            </p:extLst>
          </p:nvPr>
        </p:nvGraphicFramePr>
        <p:xfrm>
          <a:off x="679565" y="3856021"/>
          <a:ext cx="10836765" cy="2405239"/>
        </p:xfrm>
        <a:graphic>
          <a:graphicData uri="http://schemas.openxmlformats.org/drawingml/2006/table">
            <a:tbl>
              <a:tblPr/>
              <a:tblGrid>
                <a:gridCol w="2500792">
                  <a:extLst>
                    <a:ext uri="{9D8B030D-6E8A-4147-A177-3AD203B41FA5}">
                      <a16:colId xmlns:a16="http://schemas.microsoft.com/office/drawing/2014/main" val="1606731376"/>
                    </a:ext>
                  </a:extLst>
                </a:gridCol>
                <a:gridCol w="4463219">
                  <a:extLst>
                    <a:ext uri="{9D8B030D-6E8A-4147-A177-3AD203B41FA5}">
                      <a16:colId xmlns:a16="http://schemas.microsoft.com/office/drawing/2014/main" val="4212631666"/>
                    </a:ext>
                  </a:extLst>
                </a:gridCol>
                <a:gridCol w="3872754">
                  <a:extLst>
                    <a:ext uri="{9D8B030D-6E8A-4147-A177-3AD203B41FA5}">
                      <a16:colId xmlns:a16="http://schemas.microsoft.com/office/drawing/2014/main" val="660598772"/>
                    </a:ext>
                  </a:extLst>
                </a:gridCol>
              </a:tblGrid>
              <a:tr h="284193">
                <a:tc>
                  <a:txBody>
                    <a:bodyPr/>
                    <a:lstStyle/>
                    <a:p>
                      <a:pPr algn="ctr" rtl="0" fontAlgn="t">
                        <a:spcBef>
                          <a:spcPts val="0"/>
                        </a:spcBef>
                        <a:spcAft>
                          <a:spcPts val="0"/>
                        </a:spcAft>
                      </a:pPr>
                      <a:r>
                        <a:rPr lang="en-US" sz="1400" b="1" i="0" u="none" strike="noStrike" dirty="0">
                          <a:solidFill>
                            <a:schemeClr val="bg1"/>
                          </a:solidFill>
                          <a:effectLst/>
                          <a:latin typeface="Montserrat Bold" pitchFamily="2" charset="0"/>
                        </a:rPr>
                        <a:t>Initiative</a:t>
                      </a:r>
                      <a:endParaRPr lang="en-US" sz="2400" dirty="0">
                        <a:solidFill>
                          <a:schemeClr val="bg1"/>
                        </a:solidFill>
                        <a:effectLst/>
                        <a:latin typeface="Montserrat Bold"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55B"/>
                    </a:solidFill>
                  </a:tcPr>
                </a:tc>
                <a:tc>
                  <a:txBody>
                    <a:bodyPr/>
                    <a:lstStyle/>
                    <a:p>
                      <a:pPr algn="ctr" rtl="0" fontAlgn="t">
                        <a:spcBef>
                          <a:spcPts val="0"/>
                        </a:spcBef>
                        <a:spcAft>
                          <a:spcPts val="0"/>
                        </a:spcAft>
                      </a:pPr>
                      <a:r>
                        <a:rPr lang="en-US" sz="1400" b="1" i="0" u="none" strike="noStrike" dirty="0">
                          <a:solidFill>
                            <a:schemeClr val="bg1"/>
                          </a:solidFill>
                          <a:effectLst/>
                          <a:latin typeface="Montserrat Bold" pitchFamily="2" charset="0"/>
                        </a:rPr>
                        <a:t>Strategy</a:t>
                      </a:r>
                      <a:endParaRPr lang="en-US" sz="2400" dirty="0">
                        <a:solidFill>
                          <a:schemeClr val="bg1"/>
                        </a:solidFill>
                        <a:effectLst/>
                        <a:latin typeface="Montserrat Bold"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55B"/>
                    </a:solidFill>
                  </a:tcPr>
                </a:tc>
                <a:tc>
                  <a:txBody>
                    <a:bodyPr/>
                    <a:lstStyle/>
                    <a:p>
                      <a:pPr algn="ctr" rtl="0" fontAlgn="t">
                        <a:spcBef>
                          <a:spcPts val="0"/>
                        </a:spcBef>
                        <a:spcAft>
                          <a:spcPts val="0"/>
                        </a:spcAft>
                      </a:pPr>
                      <a:r>
                        <a:rPr lang="en-US" sz="1400" b="1" i="0" u="none" strike="noStrike" dirty="0">
                          <a:solidFill>
                            <a:schemeClr val="bg1"/>
                          </a:solidFill>
                          <a:effectLst/>
                          <a:latin typeface="Montserrat Bold" pitchFamily="2" charset="0"/>
                        </a:rPr>
                        <a:t>Benefit</a:t>
                      </a:r>
                      <a:endParaRPr lang="en-US" sz="2400" dirty="0">
                        <a:solidFill>
                          <a:schemeClr val="bg1"/>
                        </a:solidFill>
                        <a:effectLst/>
                        <a:latin typeface="Montserrat Bold"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55B"/>
                    </a:solidFill>
                  </a:tcPr>
                </a:tc>
                <a:extLst>
                  <a:ext uri="{0D108BD9-81ED-4DB2-BD59-A6C34878D82A}">
                    <a16:rowId xmlns:a16="http://schemas.microsoft.com/office/drawing/2014/main" val="2034452624"/>
                  </a:ext>
                </a:extLst>
              </a:tr>
              <a:tr h="445890">
                <a:tc>
                  <a:txBody>
                    <a:bodyPr/>
                    <a:lstStyle/>
                    <a:p>
                      <a:pPr marL="171450" indent="-171450" rtl="0" fontAlgn="t">
                        <a:spcBef>
                          <a:spcPts val="0"/>
                        </a:spcBef>
                        <a:spcAft>
                          <a:spcPts val="0"/>
                        </a:spcAft>
                        <a:buFont typeface="Arial" panose="020B0604020202020204" pitchFamily="34" charset="0"/>
                        <a:buChar char="•"/>
                      </a:pPr>
                      <a:r>
                        <a:rPr lang="en-US" sz="1100" b="1" i="0" u="none" strike="noStrike" dirty="0" err="1">
                          <a:solidFill>
                            <a:schemeClr val="bg1"/>
                          </a:solidFill>
                          <a:effectLst/>
                          <a:latin typeface="Montserrat Bold" pitchFamily="2" charset="0"/>
                        </a:rPr>
                        <a:t>Qannas</a:t>
                      </a:r>
                      <a:r>
                        <a:rPr lang="en-US" sz="1100" b="1" i="0" u="none" strike="noStrike" dirty="0">
                          <a:solidFill>
                            <a:schemeClr val="bg1"/>
                          </a:solidFill>
                          <a:effectLst/>
                          <a:latin typeface="Montserrat Bold" pitchFamily="2" charset="0"/>
                        </a:rPr>
                        <a:t> Community Focus</a:t>
                      </a:r>
                      <a:endParaRPr lang="en-US" dirty="0">
                        <a:solidFill>
                          <a:schemeClr val="bg1"/>
                        </a:solidFill>
                        <a:effectLst/>
                        <a:latin typeface="Montserrat Bold"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55B"/>
                    </a:solidFill>
                  </a:tcPr>
                </a:tc>
                <a:tc>
                  <a:txBody>
                    <a:bodyPr/>
                    <a:lstStyle/>
                    <a:p>
                      <a:pPr rtl="0" fontAlgn="t">
                        <a:spcBef>
                          <a:spcPts val="0"/>
                        </a:spcBef>
                        <a:spcAft>
                          <a:spcPts val="0"/>
                        </a:spcAft>
                      </a:pPr>
                      <a:r>
                        <a:rPr lang="en-US" sz="1100" b="0" i="0" u="none" strike="noStrike" dirty="0">
                          <a:solidFill>
                            <a:srgbClr val="000000"/>
                          </a:solidFill>
                          <a:effectLst/>
                          <a:latin typeface="Montserrat Medium" pitchFamily="2" charset="0"/>
                        </a:rPr>
                        <a:t>Build and nurture a vibrant investment community with educational resources and expert insights.</a:t>
                      </a:r>
                      <a:endParaRPr lang="en-US" dirty="0">
                        <a:effectLst/>
                        <a:latin typeface="Montserrat Medium"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1100" b="0" i="0" u="none" strike="noStrike" dirty="0">
                          <a:solidFill>
                            <a:srgbClr val="000000"/>
                          </a:solidFill>
                          <a:effectLst/>
                          <a:latin typeface="Montserrat Medium" pitchFamily="2" charset="0"/>
                        </a:rPr>
                        <a:t>Drives user engagement, builds a strong user base, and increases brand loyalty.</a:t>
                      </a:r>
                      <a:endParaRPr lang="en-US" dirty="0">
                        <a:effectLst/>
                        <a:latin typeface="Montserrat Medium"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2014506"/>
                  </a:ext>
                </a:extLst>
              </a:tr>
              <a:tr h="445890">
                <a:tc>
                  <a:txBody>
                    <a:bodyPr/>
                    <a:lstStyle/>
                    <a:p>
                      <a:pPr marL="171450" indent="-171450" rtl="0" fontAlgn="t">
                        <a:spcBef>
                          <a:spcPts val="0"/>
                        </a:spcBef>
                        <a:spcAft>
                          <a:spcPts val="0"/>
                        </a:spcAft>
                        <a:buFont typeface="Arial" panose="020B0604020202020204" pitchFamily="34" charset="0"/>
                        <a:buChar char="•"/>
                      </a:pPr>
                      <a:r>
                        <a:rPr lang="en-US" sz="1100" b="1" i="0" u="none" strike="noStrike" dirty="0">
                          <a:solidFill>
                            <a:schemeClr val="bg1"/>
                          </a:solidFill>
                          <a:effectLst/>
                          <a:latin typeface="Montserrat Bold" pitchFamily="2" charset="0"/>
                        </a:rPr>
                        <a:t>Secondary Market Emphasis</a:t>
                      </a:r>
                      <a:endParaRPr lang="en-US" dirty="0">
                        <a:solidFill>
                          <a:schemeClr val="bg1"/>
                        </a:solidFill>
                        <a:effectLst/>
                        <a:latin typeface="Montserrat Bold"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55B"/>
                    </a:solidFill>
                  </a:tcPr>
                </a:tc>
                <a:tc>
                  <a:txBody>
                    <a:bodyPr/>
                    <a:lstStyle/>
                    <a:p>
                      <a:pPr rtl="0" fontAlgn="t">
                        <a:spcBef>
                          <a:spcPts val="0"/>
                        </a:spcBef>
                        <a:spcAft>
                          <a:spcPts val="0"/>
                        </a:spcAft>
                      </a:pPr>
                      <a:r>
                        <a:rPr lang="en-US" sz="1100" b="0" i="0" u="none" strike="noStrike" dirty="0">
                          <a:solidFill>
                            <a:srgbClr val="000000"/>
                          </a:solidFill>
                          <a:effectLst/>
                          <a:latin typeface="Montserrat Medium" pitchFamily="2" charset="0"/>
                        </a:rPr>
                        <a:t>Offer a platform for trading shares and secondaries.</a:t>
                      </a:r>
                      <a:endParaRPr lang="en-US" dirty="0">
                        <a:effectLst/>
                        <a:latin typeface="Montserrat Medium"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1100" b="0" i="0" u="none" strike="noStrike">
                          <a:solidFill>
                            <a:srgbClr val="000000"/>
                          </a:solidFill>
                          <a:effectLst/>
                          <a:latin typeface="Montserrat Medium" pitchFamily="2" charset="0"/>
                        </a:rPr>
                        <a:t>Generates immediate revenue and reduces dependency on external integrations.</a:t>
                      </a:r>
                      <a:endParaRPr lang="en-US">
                        <a:effectLst/>
                        <a:latin typeface="Montserrat Medium"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51184725"/>
                  </a:ext>
                </a:extLst>
              </a:tr>
              <a:tr h="510399">
                <a:tc>
                  <a:txBody>
                    <a:bodyPr/>
                    <a:lstStyle/>
                    <a:p>
                      <a:pPr marL="171450" indent="-171450" rtl="0" fontAlgn="t">
                        <a:spcBef>
                          <a:spcPts val="0"/>
                        </a:spcBef>
                        <a:spcAft>
                          <a:spcPts val="0"/>
                        </a:spcAft>
                        <a:buFont typeface="Arial" panose="020B0604020202020204" pitchFamily="34" charset="0"/>
                        <a:buChar char="•"/>
                      </a:pPr>
                      <a:r>
                        <a:rPr lang="en-US" sz="1100" b="1" i="0" u="none" strike="noStrike" dirty="0">
                          <a:solidFill>
                            <a:schemeClr val="bg1"/>
                          </a:solidFill>
                          <a:effectLst/>
                          <a:latin typeface="Montserrat Bold" pitchFamily="2" charset="0"/>
                        </a:rPr>
                        <a:t>Enhanced Portfolio Management</a:t>
                      </a:r>
                      <a:endParaRPr lang="en-US" dirty="0">
                        <a:solidFill>
                          <a:schemeClr val="bg1"/>
                        </a:solidFill>
                        <a:effectLst/>
                        <a:latin typeface="Montserrat Bold"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55B"/>
                    </a:solidFill>
                  </a:tcPr>
                </a:tc>
                <a:tc>
                  <a:txBody>
                    <a:bodyPr/>
                    <a:lstStyle/>
                    <a:p>
                      <a:pPr rtl="0" fontAlgn="t">
                        <a:spcBef>
                          <a:spcPts val="0"/>
                        </a:spcBef>
                        <a:spcAft>
                          <a:spcPts val="0"/>
                        </a:spcAft>
                      </a:pPr>
                      <a:r>
                        <a:rPr lang="en-US" sz="1100" b="0" i="0" u="none" strike="noStrike" dirty="0">
                          <a:solidFill>
                            <a:srgbClr val="000000"/>
                          </a:solidFill>
                          <a:effectLst/>
                          <a:latin typeface="Montserrat Medium" pitchFamily="2" charset="0"/>
                        </a:rPr>
                        <a:t>Improve portfolio management features to provide better analytics and user experience.</a:t>
                      </a:r>
                      <a:endParaRPr lang="en-US" dirty="0">
                        <a:effectLst/>
                        <a:latin typeface="Montserrat Medium"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1100" b="0" i="0" u="none" strike="noStrike">
                          <a:solidFill>
                            <a:srgbClr val="000000"/>
                          </a:solidFill>
                          <a:effectLst/>
                          <a:latin typeface="Montserrat Medium" pitchFamily="2" charset="0"/>
                        </a:rPr>
                        <a:t>Keeps users engaged and provides immediate value while integration is pending.</a:t>
                      </a:r>
                      <a:endParaRPr lang="en-US">
                        <a:effectLst/>
                        <a:latin typeface="Montserrat Medium"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522349"/>
                  </a:ext>
                </a:extLst>
              </a:tr>
              <a:tr h="551890">
                <a:tc>
                  <a:txBody>
                    <a:bodyPr/>
                    <a:lstStyle/>
                    <a:p>
                      <a:pPr marL="171450" indent="-171450" rtl="0" fontAlgn="t">
                        <a:spcBef>
                          <a:spcPts val="0"/>
                        </a:spcBef>
                        <a:spcAft>
                          <a:spcPts val="0"/>
                        </a:spcAft>
                        <a:buFont typeface="Arial" panose="020B0604020202020204" pitchFamily="34" charset="0"/>
                        <a:buChar char="•"/>
                      </a:pPr>
                      <a:r>
                        <a:rPr lang="en-US" sz="1100" b="1" i="0" u="none" strike="noStrike" dirty="0">
                          <a:solidFill>
                            <a:schemeClr val="bg1"/>
                          </a:solidFill>
                          <a:effectLst/>
                          <a:latin typeface="Montserrat Bold" pitchFamily="2" charset="0"/>
                        </a:rPr>
                        <a:t>Opportunities Marketplace</a:t>
                      </a:r>
                      <a:endParaRPr lang="en-US" dirty="0">
                        <a:solidFill>
                          <a:schemeClr val="bg1"/>
                        </a:solidFill>
                        <a:effectLst/>
                        <a:latin typeface="Montserrat Bold"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55B"/>
                    </a:solidFill>
                  </a:tcPr>
                </a:tc>
                <a:tc>
                  <a:txBody>
                    <a:bodyPr/>
                    <a:lstStyle/>
                    <a:p>
                      <a:pPr rtl="0" fontAlgn="t">
                        <a:spcBef>
                          <a:spcPts val="0"/>
                        </a:spcBef>
                        <a:spcAft>
                          <a:spcPts val="0"/>
                        </a:spcAft>
                      </a:pPr>
                      <a:r>
                        <a:rPr lang="en-US" sz="1100" b="0" i="0" u="none" strike="noStrike" dirty="0">
                          <a:solidFill>
                            <a:srgbClr val="000000"/>
                          </a:solidFill>
                          <a:effectLst/>
                          <a:latin typeface="Montserrat Medium" pitchFamily="2" charset="0"/>
                        </a:rPr>
                        <a:t>Continue to engage customers by adding a marketplace of opportunities like stocks, IPOs, sukuk, etc.</a:t>
                      </a:r>
                      <a:endParaRPr lang="en-US" dirty="0">
                        <a:effectLst/>
                        <a:latin typeface="Montserrat Medium"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rtl="0" fontAlgn="t">
                        <a:spcBef>
                          <a:spcPts val="0"/>
                        </a:spcBef>
                        <a:spcAft>
                          <a:spcPts val="0"/>
                        </a:spcAft>
                      </a:pPr>
                      <a:r>
                        <a:rPr lang="en-US" sz="1100" b="0" i="0" u="none" strike="noStrike" dirty="0">
                          <a:solidFill>
                            <a:srgbClr val="000000"/>
                          </a:solidFill>
                          <a:effectLst/>
                          <a:latin typeface="Montserrat Medium" pitchFamily="2" charset="0"/>
                        </a:rPr>
                        <a:t>Provides diverse investment options, enhancing user engagement and creating additional revenue streams.</a:t>
                      </a:r>
                      <a:endParaRPr lang="en-US" dirty="0">
                        <a:effectLst/>
                        <a:latin typeface="Montserrat Medium" pitchFamily="2" charset="0"/>
                      </a:endParaRPr>
                    </a:p>
                  </a:txBody>
                  <a:tcPr marL="63500" marR="63500" marT="63500" marB="6350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0842102"/>
                  </a:ext>
                </a:extLst>
              </a:tr>
            </a:tbl>
          </a:graphicData>
        </a:graphic>
      </p:graphicFrame>
      <p:sp>
        <p:nvSpPr>
          <p:cNvPr id="11" name="Object 2">
            <a:extLst>
              <a:ext uri="{FF2B5EF4-FFF2-40B4-BE49-F238E27FC236}">
                <a16:creationId xmlns:a16="http://schemas.microsoft.com/office/drawing/2014/main" id="{4E927721-B61C-FDB0-70EF-E87AF863A6CC}"/>
              </a:ext>
            </a:extLst>
          </p:cNvPr>
          <p:cNvSpPr/>
          <p:nvPr/>
        </p:nvSpPr>
        <p:spPr>
          <a:xfrm>
            <a:off x="641942" y="543463"/>
            <a:ext cx="12188952" cy="329006"/>
          </a:xfrm>
          <a:prstGeom prst="rect">
            <a:avLst/>
          </a:prstGeom>
          <a:noFill/>
        </p:spPr>
        <p:txBody>
          <a:bodyPr wrap="square" lIns="0" tIns="0" rIns="0" bIns="0" rtlCol="0" anchor="t"/>
          <a:lstStyle/>
          <a:p>
            <a:pPr algn="l">
              <a:lnSpc>
                <a:spcPts val="2592"/>
              </a:lnSpc>
              <a:buNone/>
            </a:pPr>
            <a:r>
              <a:rPr lang="en-US" sz="3200" b="1" kern="0" spc="22" dirty="0">
                <a:solidFill>
                  <a:srgbClr val="00255B"/>
                </a:solidFill>
                <a:latin typeface="Montserrat Bold"/>
                <a:ea typeface="Lato" pitchFamily="34" charset="-122"/>
                <a:cs typeface="Lato" pitchFamily="34" charset="-120"/>
              </a:rPr>
              <a:t>Strategic Refinement</a:t>
            </a:r>
            <a:endParaRPr lang="en-US" sz="3200" dirty="0">
              <a:solidFill>
                <a:srgbClr val="00255B"/>
              </a:solidFill>
              <a:latin typeface="Montserrat Bold"/>
            </a:endParaRPr>
          </a:p>
        </p:txBody>
      </p:sp>
      <p:sp>
        <p:nvSpPr>
          <p:cNvPr id="13" name="Object 7">
            <a:extLst>
              <a:ext uri="{FF2B5EF4-FFF2-40B4-BE49-F238E27FC236}">
                <a16:creationId xmlns:a16="http://schemas.microsoft.com/office/drawing/2014/main" id="{3E53B1A4-37D6-F327-0FCD-C06F96DC841E}"/>
              </a:ext>
            </a:extLst>
          </p:cNvPr>
          <p:cNvSpPr/>
          <p:nvPr/>
        </p:nvSpPr>
        <p:spPr>
          <a:xfrm>
            <a:off x="6466553" y="1898461"/>
            <a:ext cx="4279479" cy="1481334"/>
          </a:xfrm>
          <a:prstGeom prst="rect">
            <a:avLst/>
          </a:prstGeom>
          <a:solidFill>
            <a:srgbClr val="00B0F0">
              <a:alpha val="12000"/>
            </a:srgbClr>
          </a:solidFill>
          <a:ln w="25400">
            <a:noFill/>
            <a:prstDash val="solid"/>
            <a:miter lim="800000"/>
          </a:ln>
        </p:spPr>
        <p:txBody>
          <a:bodyPr/>
          <a:lstStyle/>
          <a:p>
            <a:endParaRPr lang="en-SA"/>
          </a:p>
        </p:txBody>
      </p:sp>
    </p:spTree>
    <p:extLst>
      <p:ext uri="{BB962C8B-B14F-4D97-AF65-F5344CB8AC3E}">
        <p14:creationId xmlns:p14="http://schemas.microsoft.com/office/powerpoint/2010/main" val="3814106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219396A7-8BE9-49A4-7EFD-6E8137850FBA}"/>
              </a:ext>
            </a:extLst>
          </p:cNvPr>
          <p:cNvSpPr/>
          <p:nvPr/>
        </p:nvSpPr>
        <p:spPr>
          <a:xfrm>
            <a:off x="641942" y="659575"/>
            <a:ext cx="12188952" cy="329006"/>
          </a:xfrm>
          <a:prstGeom prst="rect">
            <a:avLst/>
          </a:prstGeom>
          <a:noFill/>
        </p:spPr>
        <p:txBody>
          <a:bodyPr wrap="square" lIns="0" tIns="0" rIns="0" bIns="0" rtlCol="0" anchor="t"/>
          <a:lstStyle/>
          <a:p>
            <a:pPr algn="l">
              <a:lnSpc>
                <a:spcPts val="2592"/>
              </a:lnSpc>
              <a:buNone/>
            </a:pPr>
            <a:r>
              <a:rPr lang="en-US" sz="3200" b="1" kern="0" spc="22" dirty="0">
                <a:solidFill>
                  <a:srgbClr val="00255B"/>
                </a:solidFill>
                <a:latin typeface="Montserrat Bold"/>
                <a:ea typeface="Lato" pitchFamily="34" charset="-122"/>
                <a:cs typeface="Lato" pitchFamily="34" charset="-120"/>
              </a:rPr>
              <a:t>Targets For The Next 6 Months</a:t>
            </a:r>
            <a:endParaRPr lang="en-US" sz="3200" dirty="0">
              <a:solidFill>
                <a:srgbClr val="00255B"/>
              </a:solidFill>
              <a:latin typeface="Montserrat Bold"/>
            </a:endParaRPr>
          </a:p>
        </p:txBody>
      </p:sp>
      <p:pic>
        <p:nvPicPr>
          <p:cNvPr id="4" name="Graphic 3">
            <a:extLst>
              <a:ext uri="{FF2B5EF4-FFF2-40B4-BE49-F238E27FC236}">
                <a16:creationId xmlns:a16="http://schemas.microsoft.com/office/drawing/2014/main" id="{948B7408-FEF2-A8A8-DE76-F3B7E15F8A7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543" y="544396"/>
            <a:ext cx="70588" cy="419505"/>
          </a:xfrm>
          <a:prstGeom prst="rect">
            <a:avLst/>
          </a:prstGeom>
        </p:spPr>
      </p:pic>
      <p:pic>
        <p:nvPicPr>
          <p:cNvPr id="5" name="Graphic 4">
            <a:extLst>
              <a:ext uri="{FF2B5EF4-FFF2-40B4-BE49-F238E27FC236}">
                <a16:creationId xmlns:a16="http://schemas.microsoft.com/office/drawing/2014/main" id="{B3533946-E889-ED21-45E2-F8936F4E45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391735" y="198373"/>
            <a:ext cx="576077" cy="565716"/>
          </a:xfrm>
          <a:prstGeom prst="rect">
            <a:avLst/>
          </a:prstGeom>
        </p:spPr>
      </p:pic>
      <p:sp>
        <p:nvSpPr>
          <p:cNvPr id="6" name="TextBox 5">
            <a:extLst>
              <a:ext uri="{FF2B5EF4-FFF2-40B4-BE49-F238E27FC236}">
                <a16:creationId xmlns:a16="http://schemas.microsoft.com/office/drawing/2014/main" id="{BF1EE38D-7B0D-D538-D3EB-DB7B9BCDC281}"/>
              </a:ext>
            </a:extLst>
          </p:cNvPr>
          <p:cNvSpPr txBox="1"/>
          <p:nvPr/>
        </p:nvSpPr>
        <p:spPr>
          <a:xfrm>
            <a:off x="641941" y="1420755"/>
            <a:ext cx="3733111" cy="4991110"/>
          </a:xfrm>
          <a:prstGeom prst="rect">
            <a:avLst/>
          </a:prstGeom>
          <a:noFill/>
        </p:spPr>
        <p:txBody>
          <a:bodyPr wrap="square">
            <a:spAutoFit/>
          </a:bodyPr>
          <a:lstStyle/>
          <a:p>
            <a:pPr rtl="0">
              <a:spcBef>
                <a:spcPts val="1400"/>
              </a:spcBef>
              <a:spcAft>
                <a:spcPts val="400"/>
              </a:spcAft>
            </a:pPr>
            <a:r>
              <a:rPr lang="en-US" sz="2000" b="1" i="0" u="none" strike="noStrike" dirty="0" err="1">
                <a:solidFill>
                  <a:srgbClr val="00B0F0"/>
                </a:solidFill>
                <a:effectLst/>
                <a:latin typeface="Arial" panose="020B0604020202020204" pitchFamily="34" charset="0"/>
              </a:rPr>
              <a:t>Qannas</a:t>
            </a:r>
            <a:r>
              <a:rPr lang="en-US" sz="2000" b="1" i="0" u="none" strike="noStrike" dirty="0">
                <a:solidFill>
                  <a:srgbClr val="00B0F0"/>
                </a:solidFill>
                <a:effectLst/>
                <a:latin typeface="Arial" panose="020B0604020202020204" pitchFamily="34" charset="0"/>
              </a:rPr>
              <a:t> Community</a:t>
            </a:r>
            <a:endParaRPr lang="en-US" sz="2000" b="1" dirty="0">
              <a:solidFill>
                <a:srgbClr val="00B0F0"/>
              </a:solidFill>
              <a:effectLst/>
            </a:endParaRPr>
          </a:p>
          <a:p>
            <a:pPr marL="285750" indent="-285750" rtl="0" fontAlgn="base">
              <a:spcBef>
                <a:spcPts val="1200"/>
              </a:spcBef>
              <a:spcAft>
                <a:spcPts val="0"/>
              </a:spcAft>
              <a:buClr>
                <a:srgbClr val="B9DF4A"/>
              </a:buClr>
              <a:buFont typeface="Wingdings" panose="05000000000000000000" pitchFamily="2" charset="2"/>
              <a:buChar char="Ø"/>
            </a:pPr>
            <a:r>
              <a:rPr lang="en-US" sz="1200" b="1" i="0" u="none" strike="noStrike" dirty="0">
                <a:solidFill>
                  <a:srgbClr val="00255B"/>
                </a:solidFill>
                <a:effectLst/>
                <a:latin typeface="Arial" panose="020B0604020202020204" pitchFamily="34" charset="0"/>
              </a:rPr>
              <a:t>User Engagement:</a:t>
            </a:r>
            <a:endParaRPr lang="ar-EG" sz="1200" b="1" i="0" u="none" strike="noStrike" dirty="0">
              <a:solidFill>
                <a:srgbClr val="00255B"/>
              </a:solidFill>
              <a:effectLst/>
              <a:latin typeface="Arial" panose="020B0604020202020204" pitchFamily="34" charset="0"/>
            </a:endParaRPr>
          </a:p>
          <a:p>
            <a:pPr rtl="0" fontAlgn="base">
              <a:spcBef>
                <a:spcPts val="1200"/>
              </a:spcBef>
              <a:spcAft>
                <a:spcPts val="0"/>
              </a:spcAft>
            </a:pPr>
            <a:endParaRPr lang="en-US" sz="100" b="1" i="0" u="none" strike="noStrike" dirty="0">
              <a:solidFill>
                <a:srgbClr val="00255B"/>
              </a:solidFill>
              <a:effectLst/>
              <a:latin typeface="Arial" panose="020B0604020202020204" pitchFamily="34" charset="0"/>
            </a:endParaRP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Montserrat Medium" pitchFamily="2" charset="0"/>
              </a:rPr>
              <a:t>Achieve a 15% growth in Monthly Active Users (MAU).</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Montserrat Medium" pitchFamily="2" charset="0"/>
              </a:rPr>
              <a:t>Increase post interactions (likes, comments, shares) by 20% per month.</a:t>
            </a:r>
            <a:endParaRPr lang="ar-EG" sz="1000" b="0" i="0" u="none" strike="noStrike" dirty="0">
              <a:solidFill>
                <a:srgbClr val="000000"/>
              </a:solidFill>
              <a:effectLst/>
              <a:latin typeface="Montserrat Medium" pitchFamily="2" charset="0"/>
            </a:endParaRPr>
          </a:p>
          <a:p>
            <a:pPr lvl="1" rtl="0" fontAlgn="base">
              <a:spcBef>
                <a:spcPts val="0"/>
              </a:spcBef>
              <a:spcAft>
                <a:spcPts val="0"/>
              </a:spcAft>
            </a:pPr>
            <a:endParaRPr lang="en-US" sz="900" b="0" i="0" u="none" strike="noStrike" dirty="0">
              <a:solidFill>
                <a:srgbClr val="000000"/>
              </a:solidFill>
              <a:effectLst/>
              <a:latin typeface="Arial" panose="020B0604020202020204" pitchFamily="34" charset="0"/>
            </a:endParaRPr>
          </a:p>
          <a:p>
            <a:pPr marL="285750" indent="-285750" rtl="0" fontAlgn="base">
              <a:spcBef>
                <a:spcPts val="0"/>
              </a:spcBef>
              <a:spcAft>
                <a:spcPts val="0"/>
              </a:spcAft>
              <a:buClr>
                <a:srgbClr val="B9DF4A"/>
              </a:buClr>
              <a:buFont typeface="Wingdings" panose="05000000000000000000" pitchFamily="2" charset="2"/>
              <a:buChar char="Ø"/>
            </a:pPr>
            <a:r>
              <a:rPr lang="en-US" sz="1200" b="1" i="0" u="none" strike="noStrike" dirty="0">
                <a:solidFill>
                  <a:srgbClr val="00255B"/>
                </a:solidFill>
                <a:effectLst/>
                <a:latin typeface="Arial" panose="020B0604020202020204" pitchFamily="34" charset="0"/>
              </a:rPr>
              <a:t>Content and Community Growth:</a:t>
            </a:r>
            <a:endParaRPr lang="ar-EG" sz="1200" b="1" i="0" u="none" strike="noStrike" dirty="0">
              <a:solidFill>
                <a:srgbClr val="00255B"/>
              </a:solidFill>
              <a:effectLst/>
              <a:latin typeface="Arial" panose="020B0604020202020204" pitchFamily="34" charset="0"/>
            </a:endParaRPr>
          </a:p>
          <a:p>
            <a:pPr rtl="0" fontAlgn="base">
              <a:spcBef>
                <a:spcPts val="0"/>
              </a:spcBef>
              <a:spcAft>
                <a:spcPts val="0"/>
              </a:spcAft>
            </a:pPr>
            <a:endParaRPr lang="en-US" sz="500" b="1" i="0" u="none" strike="noStrike" dirty="0">
              <a:solidFill>
                <a:srgbClr val="00255B"/>
              </a:solidFill>
              <a:effectLst/>
              <a:latin typeface="Arial" panose="020B0604020202020204" pitchFamily="34" charset="0"/>
            </a:endParaRP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Montserrat Medium" pitchFamily="2" charset="0"/>
              </a:rPr>
              <a:t>Generate 300 user-generated posts and 40 expert articles/videos.</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Montserrat Medium" pitchFamily="2" charset="0"/>
              </a:rPr>
              <a:t>Secure 1500 new member sign-ups and maintain an 85% retention rate.</a:t>
            </a:r>
            <a:endParaRPr lang="ar-EG" sz="1000" b="0" i="0" u="none" strike="noStrike" dirty="0">
              <a:solidFill>
                <a:srgbClr val="000000"/>
              </a:solidFill>
              <a:effectLst/>
              <a:latin typeface="Montserrat Medium" pitchFamily="2" charset="0"/>
            </a:endParaRPr>
          </a:p>
          <a:p>
            <a:pPr lvl="1" rtl="0" fontAlgn="base">
              <a:spcBef>
                <a:spcPts val="0"/>
              </a:spcBef>
              <a:spcAft>
                <a:spcPts val="0"/>
              </a:spcAft>
            </a:pPr>
            <a:endParaRPr lang="en-US" sz="900" b="0" i="0" u="none" strike="noStrike" dirty="0">
              <a:solidFill>
                <a:srgbClr val="000000"/>
              </a:solidFill>
              <a:effectLst/>
              <a:latin typeface="Arial" panose="020B0604020202020204" pitchFamily="34" charset="0"/>
            </a:endParaRPr>
          </a:p>
          <a:p>
            <a:pPr marL="285750" indent="-285750" rtl="0" fontAlgn="base">
              <a:spcBef>
                <a:spcPts val="0"/>
              </a:spcBef>
              <a:spcAft>
                <a:spcPts val="0"/>
              </a:spcAft>
              <a:buClr>
                <a:srgbClr val="B9DF4A"/>
              </a:buClr>
              <a:buFont typeface="Wingdings" panose="05000000000000000000" pitchFamily="2" charset="2"/>
              <a:buChar char="Ø"/>
            </a:pPr>
            <a:r>
              <a:rPr lang="en-US" sz="1200" b="1" i="0" u="none" strike="noStrike" dirty="0">
                <a:solidFill>
                  <a:srgbClr val="00255B"/>
                </a:solidFill>
                <a:effectLst/>
                <a:latin typeface="Arial" panose="020B0604020202020204" pitchFamily="34" charset="0"/>
              </a:rPr>
              <a:t>Event Participation and Revenue Generation:</a:t>
            </a:r>
            <a:endParaRPr lang="ar-EG" sz="1200" b="1" i="0" u="none" strike="noStrike" dirty="0">
              <a:solidFill>
                <a:srgbClr val="00255B"/>
              </a:solidFill>
              <a:effectLst/>
              <a:latin typeface="Arial" panose="020B0604020202020204" pitchFamily="34" charset="0"/>
            </a:endParaRPr>
          </a:p>
          <a:p>
            <a:pPr rtl="0" fontAlgn="base">
              <a:spcBef>
                <a:spcPts val="0"/>
              </a:spcBef>
              <a:spcAft>
                <a:spcPts val="0"/>
              </a:spcAft>
            </a:pPr>
            <a:endParaRPr lang="ar-EG" sz="400" b="1" i="0" u="none" strike="noStrike" dirty="0">
              <a:solidFill>
                <a:srgbClr val="00255B"/>
              </a:solidFill>
              <a:effectLst/>
              <a:latin typeface="Arial" panose="020B0604020202020204" pitchFamily="34" charset="0"/>
            </a:endParaRPr>
          </a:p>
          <a:p>
            <a:pPr rtl="0" fontAlgn="base">
              <a:spcBef>
                <a:spcPts val="0"/>
              </a:spcBef>
              <a:spcAft>
                <a:spcPts val="0"/>
              </a:spcAft>
            </a:pPr>
            <a:endParaRPr lang="en-US" sz="100" b="1" i="0" u="none" strike="noStrike" dirty="0">
              <a:solidFill>
                <a:srgbClr val="00255B"/>
              </a:solidFill>
              <a:effectLst/>
              <a:latin typeface="Arial" panose="020B0604020202020204" pitchFamily="34" charset="0"/>
            </a:endParaRP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Montserrat Medium" pitchFamily="2" charset="0"/>
              </a:rPr>
              <a:t>Host 6 webinars with a target of 300 participants total.</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Montserrat Medium" pitchFamily="2" charset="0"/>
              </a:rPr>
              <a:t>Generate SAR 15,000 in revenue from premium memberships and events.</a:t>
            </a:r>
            <a:endParaRPr lang="ar-EG" sz="1000" b="0" i="0" u="none" strike="noStrike" dirty="0">
              <a:solidFill>
                <a:srgbClr val="000000"/>
              </a:solidFill>
              <a:effectLst/>
              <a:latin typeface="Montserrat Medium" pitchFamily="2" charset="0"/>
            </a:endParaRPr>
          </a:p>
          <a:p>
            <a:pPr lvl="1" rtl="0" fontAlgn="base">
              <a:spcBef>
                <a:spcPts val="0"/>
              </a:spcBef>
              <a:spcAft>
                <a:spcPts val="0"/>
              </a:spcAft>
            </a:pPr>
            <a:endParaRPr lang="en-US" sz="900" b="0" i="0" u="none" strike="noStrike" dirty="0">
              <a:solidFill>
                <a:srgbClr val="000000"/>
              </a:solidFill>
              <a:effectLst/>
              <a:latin typeface="Arial" panose="020B0604020202020204" pitchFamily="34" charset="0"/>
            </a:endParaRPr>
          </a:p>
          <a:p>
            <a:pPr marL="285750" indent="-285750" rtl="0" fontAlgn="base">
              <a:spcBef>
                <a:spcPts val="0"/>
              </a:spcBef>
              <a:spcAft>
                <a:spcPts val="0"/>
              </a:spcAft>
              <a:buClr>
                <a:srgbClr val="B9DF4A"/>
              </a:buClr>
              <a:buFont typeface="Wingdings" panose="05000000000000000000" pitchFamily="2" charset="2"/>
              <a:buChar char="Ø"/>
            </a:pPr>
            <a:r>
              <a:rPr lang="en-US" sz="1200" b="1" i="0" u="none" strike="noStrike" dirty="0">
                <a:solidFill>
                  <a:srgbClr val="00255B"/>
                </a:solidFill>
                <a:effectLst/>
                <a:latin typeface="Arial" panose="020B0604020202020204" pitchFamily="34" charset="0"/>
              </a:rPr>
              <a:t>Partnerships and Influencer Engagement:</a:t>
            </a:r>
            <a:endParaRPr lang="ar-EG" sz="1200" b="1" i="0" u="none" strike="noStrike" dirty="0">
              <a:solidFill>
                <a:srgbClr val="00255B"/>
              </a:solidFill>
              <a:effectLst/>
              <a:latin typeface="Arial" panose="020B0604020202020204" pitchFamily="34" charset="0"/>
            </a:endParaRPr>
          </a:p>
          <a:p>
            <a:pPr rtl="0" fontAlgn="base">
              <a:spcBef>
                <a:spcPts val="0"/>
              </a:spcBef>
              <a:spcAft>
                <a:spcPts val="0"/>
              </a:spcAft>
            </a:pPr>
            <a:endParaRPr lang="en-US" sz="700" b="1" i="0" u="none" strike="noStrike" dirty="0">
              <a:solidFill>
                <a:srgbClr val="00255B"/>
              </a:solidFill>
              <a:effectLst/>
              <a:latin typeface="Arial" panose="020B0604020202020204" pitchFamily="34" charset="0"/>
            </a:endParaRPr>
          </a:p>
          <a:p>
            <a:pPr marL="742950" lvl="1" indent="-285750" algn="l" fontAlgn="base">
              <a:spcBef>
                <a:spcPts val="0"/>
              </a:spcBef>
              <a:buFont typeface="Arial" panose="020B0604020202020204" pitchFamily="34" charset="0"/>
              <a:buChar char="•"/>
            </a:pPr>
            <a:r>
              <a:rPr lang="en-US" sz="1000" b="0" i="0" u="none" strike="noStrike" dirty="0">
                <a:solidFill>
                  <a:srgbClr val="000000"/>
                </a:solidFill>
                <a:effectLst/>
                <a:latin typeface="Montserrat Medium" pitchFamily="2" charset="0"/>
              </a:rPr>
              <a:t>Onboard at least 20 influencers and industry experts.</a:t>
            </a:r>
            <a:endParaRPr lang="en-US" sz="1000" dirty="0">
              <a:solidFill>
                <a:srgbClr val="000000"/>
              </a:solidFill>
              <a:latin typeface="Montserrat Medium" pitchFamily="2" charset="0"/>
            </a:endParaRPr>
          </a:p>
          <a:p>
            <a:pPr marL="742950" lvl="1" indent="-285750" algn="l" fontAlgn="base">
              <a:spcBef>
                <a:spcPts val="0"/>
              </a:spcBef>
              <a:buFont typeface="Arial" panose="020B0604020202020204" pitchFamily="34" charset="0"/>
              <a:buChar char="•"/>
            </a:pPr>
            <a:r>
              <a:rPr lang="en-US" sz="1000" b="0" i="0" u="none" strike="noStrike" dirty="0">
                <a:solidFill>
                  <a:srgbClr val="000000"/>
                </a:solidFill>
                <a:effectLst/>
                <a:latin typeface="Montserrat Medium" pitchFamily="2" charset="0"/>
              </a:rPr>
              <a:t>Establish 3 strategic partnerships to enhance platform offerings and reach.</a:t>
            </a:r>
            <a:endParaRPr lang="ar-EG" sz="1000" b="0" i="0" u="none" strike="noStrike" dirty="0">
              <a:solidFill>
                <a:srgbClr val="000000"/>
              </a:solidFill>
              <a:effectLst/>
              <a:latin typeface="Montserrat Medium" pitchFamily="2" charset="0"/>
            </a:endParaRPr>
          </a:p>
          <a:p>
            <a:pPr lvl="1" algn="l" fontAlgn="base">
              <a:spcBef>
                <a:spcPts val="0"/>
              </a:spcBef>
            </a:pPr>
            <a:endParaRPr lang="en-US" sz="1000" b="0" i="0" u="none" strike="noStrike" dirty="0">
              <a:solidFill>
                <a:srgbClr val="000000"/>
              </a:solidFill>
              <a:effectLst/>
              <a:latin typeface="Montserrat Medium" pitchFamily="2" charset="0"/>
            </a:endParaRPr>
          </a:p>
        </p:txBody>
      </p:sp>
      <p:sp>
        <p:nvSpPr>
          <p:cNvPr id="3" name="TextBox 2">
            <a:extLst>
              <a:ext uri="{FF2B5EF4-FFF2-40B4-BE49-F238E27FC236}">
                <a16:creationId xmlns:a16="http://schemas.microsoft.com/office/drawing/2014/main" id="{6253D6FB-1969-7519-8A42-7F579941547C}"/>
              </a:ext>
            </a:extLst>
          </p:cNvPr>
          <p:cNvSpPr txBox="1"/>
          <p:nvPr/>
        </p:nvSpPr>
        <p:spPr>
          <a:xfrm>
            <a:off x="4375052" y="1420755"/>
            <a:ext cx="3733111" cy="2482731"/>
          </a:xfrm>
          <a:prstGeom prst="rect">
            <a:avLst/>
          </a:prstGeom>
          <a:noFill/>
        </p:spPr>
        <p:txBody>
          <a:bodyPr wrap="square">
            <a:spAutoFit/>
          </a:bodyPr>
          <a:lstStyle/>
          <a:p>
            <a:pPr rtl="0">
              <a:spcBef>
                <a:spcPts val="1400"/>
              </a:spcBef>
              <a:spcAft>
                <a:spcPts val="400"/>
              </a:spcAft>
            </a:pPr>
            <a:r>
              <a:rPr lang="en-US" sz="2000" b="1" i="0" u="none" strike="noStrike" dirty="0">
                <a:solidFill>
                  <a:srgbClr val="00B0F0"/>
                </a:solidFill>
                <a:effectLst/>
                <a:latin typeface="Arial" panose="020B0604020202020204" pitchFamily="34" charset="0"/>
              </a:rPr>
              <a:t>Opportunities</a:t>
            </a:r>
            <a:endParaRPr lang="en-US" sz="2000" b="1" dirty="0">
              <a:solidFill>
                <a:srgbClr val="00B0F0"/>
              </a:solidFill>
              <a:effectLst/>
            </a:endParaRPr>
          </a:p>
          <a:p>
            <a:pPr marL="285750" indent="-285750" fontAlgn="base">
              <a:spcBef>
                <a:spcPts val="1200"/>
              </a:spcBef>
              <a:buClr>
                <a:srgbClr val="B9DF4A"/>
              </a:buClr>
              <a:buFont typeface="Wingdings" panose="05000000000000000000" pitchFamily="2" charset="2"/>
              <a:buChar char="Ø"/>
            </a:pPr>
            <a:r>
              <a:rPr lang="en-US" sz="1200" b="1" dirty="0">
                <a:solidFill>
                  <a:srgbClr val="00255B"/>
                </a:solidFill>
                <a:latin typeface="Arial" panose="020B0604020202020204" pitchFamily="34" charset="0"/>
              </a:rPr>
              <a:t>Opportunities Added:</a:t>
            </a:r>
            <a:endParaRPr lang="ar-EG" sz="1200" b="1" dirty="0">
              <a:solidFill>
                <a:srgbClr val="00255B"/>
              </a:solidFill>
              <a:latin typeface="Arial" panose="020B0604020202020204" pitchFamily="34" charset="0"/>
            </a:endParaRPr>
          </a:p>
          <a:p>
            <a:pPr marL="742950" lvl="1" indent="-285750" fontAlgn="base">
              <a:buFont typeface="Arial" panose="020B0604020202020204" pitchFamily="34" charset="0"/>
              <a:buChar char="•"/>
            </a:pPr>
            <a:endParaRPr lang="en-US" sz="1000" dirty="0">
              <a:solidFill>
                <a:srgbClr val="000000"/>
              </a:solidFill>
              <a:latin typeface="Montserrat Medium" pitchFamily="2" charset="0"/>
            </a:endParaRPr>
          </a:p>
          <a:p>
            <a:pPr marL="742950" lvl="1" indent="-285750" fontAlgn="base">
              <a:buFont typeface="Arial" panose="020B0604020202020204" pitchFamily="34" charset="0"/>
              <a:buChar char="•"/>
            </a:pPr>
            <a:r>
              <a:rPr lang="en-US" sz="1000" dirty="0">
                <a:solidFill>
                  <a:srgbClr val="000000"/>
                </a:solidFill>
                <a:latin typeface="Montserrat Medium" pitchFamily="2" charset="0"/>
              </a:rPr>
              <a:t>Add 4,862 investment opportunities over 6 months.</a:t>
            </a:r>
          </a:p>
          <a:p>
            <a:pPr marL="285750" indent="-285750" fontAlgn="base">
              <a:spcBef>
                <a:spcPts val="1200"/>
              </a:spcBef>
              <a:spcAft>
                <a:spcPts val="0"/>
              </a:spcAft>
              <a:buClr>
                <a:srgbClr val="B9DF4A"/>
              </a:buClr>
              <a:buFont typeface="Wingdings" panose="05000000000000000000" pitchFamily="2" charset="2"/>
              <a:buChar char="Ø"/>
            </a:pPr>
            <a:r>
              <a:rPr lang="en-US" sz="1200" b="1" dirty="0">
                <a:solidFill>
                  <a:srgbClr val="00255B"/>
                </a:solidFill>
                <a:latin typeface="Arial" panose="020B0604020202020204" pitchFamily="34" charset="0"/>
              </a:rPr>
              <a:t>Revenue Target:</a:t>
            </a:r>
            <a:endParaRPr lang="ar-EG" sz="1200" b="1" dirty="0">
              <a:solidFill>
                <a:srgbClr val="00255B"/>
              </a:solidFill>
              <a:latin typeface="Arial" panose="020B0604020202020204" pitchFamily="34" charset="0"/>
            </a:endParaRPr>
          </a:p>
          <a:p>
            <a:pPr rtl="0" fontAlgn="base">
              <a:spcBef>
                <a:spcPts val="0"/>
              </a:spcBef>
              <a:spcAft>
                <a:spcPts val="0"/>
              </a:spcAft>
            </a:pPr>
            <a:endParaRPr lang="en-US" sz="500" b="1" i="0" u="none" strike="noStrike" dirty="0">
              <a:solidFill>
                <a:srgbClr val="00255B"/>
              </a:solidFill>
              <a:effectLst/>
              <a:latin typeface="Arial" panose="020B0604020202020204" pitchFamily="34" charset="0"/>
            </a:endParaRPr>
          </a:p>
          <a:p>
            <a:pPr marL="742950" lvl="1" indent="-285750" fontAlgn="base">
              <a:spcBef>
                <a:spcPts val="0"/>
              </a:spcBef>
              <a:spcAft>
                <a:spcPts val="0"/>
              </a:spcAft>
              <a:buFont typeface="Arial" panose="020B0604020202020204" pitchFamily="34" charset="0"/>
              <a:buChar char="•"/>
            </a:pPr>
            <a:r>
              <a:rPr lang="en-US" sz="1000" dirty="0">
                <a:solidFill>
                  <a:srgbClr val="000000"/>
                </a:solidFill>
                <a:latin typeface="Montserrat Medium" pitchFamily="2" charset="0"/>
              </a:rPr>
              <a:t>Generate SAR 120,000 in revenue from commissions on secondary market trades.</a:t>
            </a:r>
            <a:endParaRPr lang="en-US" sz="1200" b="1" dirty="0">
              <a:solidFill>
                <a:srgbClr val="00255B"/>
              </a:solidFill>
              <a:latin typeface="Arial" panose="020B0604020202020204" pitchFamily="34" charset="0"/>
            </a:endParaRPr>
          </a:p>
          <a:p>
            <a:pPr marL="285750" indent="-285750" fontAlgn="base">
              <a:spcBef>
                <a:spcPts val="1200"/>
              </a:spcBef>
              <a:buClr>
                <a:srgbClr val="B9DF4A"/>
              </a:buClr>
              <a:buFont typeface="Wingdings" panose="05000000000000000000" pitchFamily="2" charset="2"/>
              <a:buChar char="Ø"/>
            </a:pPr>
            <a:r>
              <a:rPr lang="en-US" sz="1200" b="1" dirty="0">
                <a:solidFill>
                  <a:srgbClr val="00255B"/>
                </a:solidFill>
                <a:latin typeface="Arial" panose="020B0604020202020204" pitchFamily="34" charset="0"/>
              </a:rPr>
              <a:t>Broker Partnerships:</a:t>
            </a:r>
            <a:endParaRPr lang="ar-EG" sz="1200" b="1" dirty="0">
              <a:solidFill>
                <a:srgbClr val="00255B"/>
              </a:solidFill>
              <a:latin typeface="Arial" panose="020B0604020202020204" pitchFamily="34" charset="0"/>
            </a:endParaRPr>
          </a:p>
          <a:p>
            <a:pPr rtl="0" fontAlgn="base">
              <a:spcBef>
                <a:spcPts val="0"/>
              </a:spcBef>
              <a:spcAft>
                <a:spcPts val="0"/>
              </a:spcAft>
            </a:pPr>
            <a:endParaRPr lang="en-US" sz="100" b="1" i="0" u="none" strike="noStrike" dirty="0">
              <a:solidFill>
                <a:srgbClr val="00255B"/>
              </a:solidFill>
              <a:effectLst/>
              <a:latin typeface="Arial" panose="020B0604020202020204" pitchFamily="34" charset="0"/>
            </a:endParaRPr>
          </a:p>
          <a:p>
            <a:pPr marL="742950" lvl="1" indent="-285750" fontAlgn="base">
              <a:buFont typeface="Arial" panose="020B0604020202020204" pitchFamily="34" charset="0"/>
              <a:buChar char="•"/>
            </a:pPr>
            <a:r>
              <a:rPr lang="en-US" sz="1000" dirty="0">
                <a:solidFill>
                  <a:srgbClr val="000000"/>
                </a:solidFill>
                <a:latin typeface="Montserrat Medium" pitchFamily="2" charset="0"/>
              </a:rPr>
              <a:t>Secure partnerships with 5 brokers.</a:t>
            </a:r>
          </a:p>
        </p:txBody>
      </p:sp>
      <p:sp>
        <p:nvSpPr>
          <p:cNvPr id="9" name="TextBox 8">
            <a:extLst>
              <a:ext uri="{FF2B5EF4-FFF2-40B4-BE49-F238E27FC236}">
                <a16:creationId xmlns:a16="http://schemas.microsoft.com/office/drawing/2014/main" id="{21D30462-37C8-F3EA-F881-50A22688F1E5}"/>
              </a:ext>
            </a:extLst>
          </p:cNvPr>
          <p:cNvSpPr txBox="1"/>
          <p:nvPr/>
        </p:nvSpPr>
        <p:spPr>
          <a:xfrm>
            <a:off x="8234701" y="1243749"/>
            <a:ext cx="3733111" cy="2405787"/>
          </a:xfrm>
          <a:prstGeom prst="rect">
            <a:avLst/>
          </a:prstGeom>
          <a:noFill/>
        </p:spPr>
        <p:txBody>
          <a:bodyPr wrap="square">
            <a:spAutoFit/>
          </a:bodyPr>
          <a:lstStyle/>
          <a:p>
            <a:pPr rtl="0">
              <a:spcBef>
                <a:spcPts val="1400"/>
              </a:spcBef>
              <a:spcAft>
                <a:spcPts val="400"/>
              </a:spcAft>
            </a:pPr>
            <a:r>
              <a:rPr lang="en-US" sz="2000" b="1" i="0" u="none" strike="noStrike" dirty="0">
                <a:solidFill>
                  <a:srgbClr val="00B0F0"/>
                </a:solidFill>
                <a:effectLst/>
                <a:latin typeface="Arial" panose="020B0604020202020204" pitchFamily="34" charset="0"/>
              </a:rPr>
              <a:t>Portfolio Management</a:t>
            </a:r>
            <a:endParaRPr lang="en-US" sz="2000" b="1" dirty="0">
              <a:solidFill>
                <a:srgbClr val="00B0F0"/>
              </a:solidFill>
              <a:effectLst/>
            </a:endParaRPr>
          </a:p>
          <a:p>
            <a:pPr marL="285750" indent="-285750" fontAlgn="base">
              <a:spcBef>
                <a:spcPts val="1200"/>
              </a:spcBef>
              <a:buClr>
                <a:srgbClr val="B9DF4A"/>
              </a:buClr>
              <a:buFont typeface="Wingdings" panose="05000000000000000000" pitchFamily="2" charset="2"/>
              <a:buChar char="Ø"/>
            </a:pPr>
            <a:r>
              <a:rPr lang="en-US" sz="1200" b="1" dirty="0">
                <a:solidFill>
                  <a:srgbClr val="00255B"/>
                </a:solidFill>
                <a:latin typeface="Arial" panose="020B0604020202020204" pitchFamily="34" charset="0"/>
              </a:rPr>
              <a:t>Opportunities Added:</a:t>
            </a:r>
            <a:endParaRPr lang="ar-EG" sz="1200" b="1" dirty="0">
              <a:solidFill>
                <a:srgbClr val="00255B"/>
              </a:solidFill>
              <a:latin typeface="Arial" panose="020B0604020202020204" pitchFamily="34" charset="0"/>
            </a:endParaRPr>
          </a:p>
          <a:p>
            <a:pPr marL="742950" lvl="1" indent="-285750" fontAlgn="base">
              <a:buFont typeface="Arial" panose="020B0604020202020204" pitchFamily="34" charset="0"/>
              <a:buChar char="•"/>
            </a:pPr>
            <a:endParaRPr lang="en-US" sz="1000" dirty="0">
              <a:solidFill>
                <a:srgbClr val="000000"/>
              </a:solidFill>
              <a:latin typeface="Montserrat Medium" pitchFamily="2" charset="0"/>
            </a:endParaRPr>
          </a:p>
          <a:p>
            <a:pPr marL="742950" lvl="1" indent="-285750" fontAlgn="base">
              <a:buFont typeface="Arial" panose="020B0604020202020204" pitchFamily="34" charset="0"/>
              <a:buChar char="•"/>
            </a:pPr>
            <a:r>
              <a:rPr lang="en-US" sz="1000" dirty="0">
                <a:solidFill>
                  <a:srgbClr val="000000"/>
                </a:solidFill>
                <a:latin typeface="Montserrat Medium" pitchFamily="2" charset="0"/>
              </a:rPr>
              <a:t>Add 500 new portfolios with a 10% increase monthly.</a:t>
            </a:r>
          </a:p>
          <a:p>
            <a:pPr marL="285750" indent="-285750" fontAlgn="base">
              <a:spcBef>
                <a:spcPts val="1200"/>
              </a:spcBef>
              <a:buClr>
                <a:srgbClr val="B9DF4A"/>
              </a:buClr>
              <a:buFont typeface="Wingdings" panose="05000000000000000000" pitchFamily="2" charset="2"/>
              <a:buChar char="Ø"/>
            </a:pPr>
            <a:r>
              <a:rPr lang="en-US" sz="1200" b="1" dirty="0">
                <a:solidFill>
                  <a:srgbClr val="00255B"/>
                </a:solidFill>
                <a:latin typeface="Arial" panose="020B0604020202020204" pitchFamily="34" charset="0"/>
              </a:rPr>
              <a:t>Retention:</a:t>
            </a:r>
            <a:endParaRPr lang="ar-EG" sz="1200" b="1" dirty="0">
              <a:solidFill>
                <a:srgbClr val="00255B"/>
              </a:solidFill>
              <a:latin typeface="Arial" panose="020B0604020202020204" pitchFamily="34" charset="0"/>
            </a:endParaRPr>
          </a:p>
          <a:p>
            <a:pPr marL="742950" lvl="1" indent="-285750" fontAlgn="base">
              <a:spcBef>
                <a:spcPts val="0"/>
              </a:spcBef>
              <a:spcAft>
                <a:spcPts val="0"/>
              </a:spcAft>
              <a:buFont typeface="Arial" panose="020B0604020202020204" pitchFamily="34" charset="0"/>
              <a:buChar char="•"/>
            </a:pPr>
            <a:r>
              <a:rPr lang="en-US" sz="1000" dirty="0">
                <a:solidFill>
                  <a:srgbClr val="000000"/>
                </a:solidFill>
                <a:latin typeface="Montserrat Medium" pitchFamily="2" charset="0"/>
              </a:rPr>
              <a:t>Maintain an 85% portfolio retention rate.</a:t>
            </a:r>
          </a:p>
          <a:p>
            <a:pPr marL="285750" indent="-285750" fontAlgn="base">
              <a:spcBef>
                <a:spcPts val="1200"/>
              </a:spcBef>
              <a:buClr>
                <a:srgbClr val="B9DF4A"/>
              </a:buClr>
              <a:buFont typeface="Wingdings" panose="05000000000000000000" pitchFamily="2" charset="2"/>
              <a:buChar char="Ø"/>
            </a:pPr>
            <a:r>
              <a:rPr lang="en-US" sz="1200" b="1" dirty="0">
                <a:solidFill>
                  <a:srgbClr val="00255B"/>
                </a:solidFill>
                <a:latin typeface="Arial" panose="020B0604020202020204" pitchFamily="34" charset="0"/>
              </a:rPr>
              <a:t>Satisfaction:</a:t>
            </a:r>
            <a:endParaRPr lang="ar-EG" sz="1200" b="1" dirty="0">
              <a:solidFill>
                <a:srgbClr val="00255B"/>
              </a:solidFill>
              <a:latin typeface="Arial" panose="020B0604020202020204" pitchFamily="34" charset="0"/>
            </a:endParaRPr>
          </a:p>
          <a:p>
            <a:pPr rtl="0" fontAlgn="base">
              <a:spcBef>
                <a:spcPts val="0"/>
              </a:spcBef>
              <a:spcAft>
                <a:spcPts val="0"/>
              </a:spcAft>
            </a:pPr>
            <a:endParaRPr lang="en-US" sz="100" b="1" i="0" u="none" strike="noStrike" dirty="0">
              <a:solidFill>
                <a:srgbClr val="00255B"/>
              </a:solidFill>
              <a:effectLst/>
              <a:latin typeface="Arial" panose="020B0604020202020204" pitchFamily="34" charset="0"/>
            </a:endParaRPr>
          </a:p>
          <a:p>
            <a:pPr marL="742950" lvl="1" indent="-285750" fontAlgn="base">
              <a:buFont typeface="Arial" panose="020B0604020202020204" pitchFamily="34" charset="0"/>
              <a:buChar char="•"/>
            </a:pPr>
            <a:r>
              <a:rPr lang="en-US" sz="1000" dirty="0">
                <a:solidFill>
                  <a:srgbClr val="000000"/>
                </a:solidFill>
                <a:latin typeface="Montserrat Medium" pitchFamily="2" charset="0"/>
              </a:rPr>
              <a:t>Achieve an 80% customer satisfaction score in portfolio management.</a:t>
            </a:r>
          </a:p>
        </p:txBody>
      </p:sp>
    </p:spTree>
    <p:extLst>
      <p:ext uri="{BB962C8B-B14F-4D97-AF65-F5344CB8AC3E}">
        <p14:creationId xmlns:p14="http://schemas.microsoft.com/office/powerpoint/2010/main" val="2632886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892F4B-B7F4-8877-72C8-12EBDD597087}"/>
              </a:ext>
            </a:extLst>
          </p:cNvPr>
          <p:cNvPicPr>
            <a:picLocks noChangeAspect="1"/>
          </p:cNvPicPr>
          <p:nvPr/>
        </p:nvPicPr>
        <p:blipFill>
          <a:blip r:embed="rId2"/>
          <a:stretch>
            <a:fillRect/>
          </a:stretch>
        </p:blipFill>
        <p:spPr>
          <a:xfrm>
            <a:off x="308596" y="1827350"/>
            <a:ext cx="11743624" cy="5729137"/>
          </a:xfrm>
          <a:prstGeom prst="rect">
            <a:avLst/>
          </a:prstGeom>
        </p:spPr>
      </p:pic>
      <p:pic>
        <p:nvPicPr>
          <p:cNvPr id="2" name="Graphic 1">
            <a:extLst>
              <a:ext uri="{FF2B5EF4-FFF2-40B4-BE49-F238E27FC236}">
                <a16:creationId xmlns:a16="http://schemas.microsoft.com/office/drawing/2014/main" id="{E91C6F32-FC9C-672B-F8BF-CE7E4EC489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91735" y="198373"/>
            <a:ext cx="576077" cy="565716"/>
          </a:xfrm>
          <a:prstGeom prst="rect">
            <a:avLst/>
          </a:prstGeom>
        </p:spPr>
      </p:pic>
      <p:sp>
        <p:nvSpPr>
          <p:cNvPr id="5" name="Object 2">
            <a:extLst>
              <a:ext uri="{FF2B5EF4-FFF2-40B4-BE49-F238E27FC236}">
                <a16:creationId xmlns:a16="http://schemas.microsoft.com/office/drawing/2014/main" id="{2BC3BF54-70C7-BBD6-BEF7-FE515A8D4158}"/>
              </a:ext>
            </a:extLst>
          </p:cNvPr>
          <p:cNvSpPr/>
          <p:nvPr/>
        </p:nvSpPr>
        <p:spPr>
          <a:xfrm>
            <a:off x="641942" y="543463"/>
            <a:ext cx="12188952" cy="329006"/>
          </a:xfrm>
          <a:prstGeom prst="rect">
            <a:avLst/>
          </a:prstGeom>
          <a:noFill/>
        </p:spPr>
        <p:txBody>
          <a:bodyPr wrap="square" lIns="0" tIns="0" rIns="0" bIns="0" rtlCol="0" anchor="t"/>
          <a:lstStyle/>
          <a:p>
            <a:pPr algn="l">
              <a:lnSpc>
                <a:spcPts val="2592"/>
              </a:lnSpc>
              <a:buNone/>
            </a:pPr>
            <a:r>
              <a:rPr lang="en-US" sz="3200" b="1" kern="0" spc="22" dirty="0">
                <a:solidFill>
                  <a:srgbClr val="00255B"/>
                </a:solidFill>
                <a:latin typeface="Montserrat Bold"/>
                <a:ea typeface="Lato" pitchFamily="34" charset="-122"/>
                <a:cs typeface="Lato" pitchFamily="34" charset="-120"/>
              </a:rPr>
              <a:t>Solution</a:t>
            </a:r>
            <a:endParaRPr lang="en-US" sz="3200" dirty="0">
              <a:solidFill>
                <a:srgbClr val="00255B"/>
              </a:solidFill>
              <a:latin typeface="Montserrat Bold"/>
            </a:endParaRPr>
          </a:p>
        </p:txBody>
      </p:sp>
      <p:sp>
        <p:nvSpPr>
          <p:cNvPr id="6" name="Object 4">
            <a:extLst>
              <a:ext uri="{FF2B5EF4-FFF2-40B4-BE49-F238E27FC236}">
                <a16:creationId xmlns:a16="http://schemas.microsoft.com/office/drawing/2014/main" id="{DE6128ED-3037-6B19-0A55-B75897EC0BF0}"/>
              </a:ext>
            </a:extLst>
          </p:cNvPr>
          <p:cNvSpPr/>
          <p:nvPr/>
        </p:nvSpPr>
        <p:spPr>
          <a:xfrm>
            <a:off x="308596" y="1223145"/>
            <a:ext cx="6134302" cy="513469"/>
          </a:xfrm>
          <a:prstGeom prst="rect">
            <a:avLst/>
          </a:prstGeom>
          <a:noFill/>
        </p:spPr>
        <p:txBody>
          <a:bodyPr wrap="square" lIns="0" tIns="0" rIns="0" bIns="0" rtlCol="0" anchor="t"/>
          <a:lstStyle/>
          <a:p>
            <a:pPr algn="just">
              <a:lnSpc>
                <a:spcPts val="2161"/>
              </a:lnSpc>
              <a:buSzPct val="100000"/>
            </a:pPr>
            <a:r>
              <a:rPr lang="en-US" sz="2000" b="1" kern="0" spc="32" dirty="0">
                <a:solidFill>
                  <a:srgbClr val="110345"/>
                </a:solidFill>
                <a:latin typeface="Montserrat" panose="00000500000000000000" pitchFamily="50" charset="0"/>
                <a:ea typeface="Lato" pitchFamily="34" charset="-122"/>
                <a:cs typeface="Lato" pitchFamily="34" charset="-120"/>
              </a:rPr>
              <a:t>	"</a:t>
            </a:r>
            <a:r>
              <a:rPr lang="en-US" sz="2400" b="1" kern="0" spc="32" dirty="0" err="1">
                <a:solidFill>
                  <a:srgbClr val="110345"/>
                </a:solidFill>
                <a:latin typeface="Montserrat" panose="00000500000000000000" pitchFamily="50" charset="0"/>
                <a:ea typeface="Lato" pitchFamily="34" charset="-122"/>
                <a:cs typeface="Lato" pitchFamily="34" charset="-120"/>
              </a:rPr>
              <a:t>Qannas</a:t>
            </a:r>
            <a:r>
              <a:rPr lang="en-US" sz="2000" b="1" kern="0" spc="32" dirty="0">
                <a:solidFill>
                  <a:srgbClr val="110345"/>
                </a:solidFill>
                <a:latin typeface="Montserrat" panose="00000500000000000000" pitchFamily="50" charset="0"/>
                <a:ea typeface="Lato" pitchFamily="34" charset="-122"/>
                <a:cs typeface="Lato" pitchFamily="34" charset="-120"/>
              </a:rPr>
              <a:t>: “</a:t>
            </a:r>
            <a:r>
              <a:rPr lang="en-US" sz="2000" kern="0" spc="32" dirty="0">
                <a:solidFill>
                  <a:srgbClr val="110345"/>
                </a:solidFill>
                <a:latin typeface="Montserrat SemiBold" pitchFamily="2" charset="0"/>
                <a:ea typeface="Lato" pitchFamily="34" charset="-122"/>
                <a:cs typeface="Lato" pitchFamily="34" charset="-120"/>
              </a:rPr>
              <a:t>Broker of brokers</a:t>
            </a:r>
            <a:endParaRPr lang="en-US" sz="2400" dirty="0">
              <a:solidFill>
                <a:srgbClr val="110345"/>
              </a:solidFill>
              <a:latin typeface="Montserrat SemiBold" pitchFamily="2" charset="0"/>
            </a:endParaRPr>
          </a:p>
        </p:txBody>
      </p:sp>
      <p:pic>
        <p:nvPicPr>
          <p:cNvPr id="7" name="Graphic 6">
            <a:extLst>
              <a:ext uri="{FF2B5EF4-FFF2-40B4-BE49-F238E27FC236}">
                <a16:creationId xmlns:a16="http://schemas.microsoft.com/office/drawing/2014/main" id="{39C27066-6DF0-C88F-832B-D86A0E67356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5543" y="428284"/>
            <a:ext cx="70588" cy="419505"/>
          </a:xfrm>
          <a:prstGeom prst="rect">
            <a:avLst/>
          </a:prstGeom>
        </p:spPr>
      </p:pic>
      <p:sp>
        <p:nvSpPr>
          <p:cNvPr id="8" name="Object 4">
            <a:extLst>
              <a:ext uri="{FF2B5EF4-FFF2-40B4-BE49-F238E27FC236}">
                <a16:creationId xmlns:a16="http://schemas.microsoft.com/office/drawing/2014/main" id="{F1624F73-89BF-0396-C901-79BA84F75113}"/>
              </a:ext>
            </a:extLst>
          </p:cNvPr>
          <p:cNvSpPr/>
          <p:nvPr/>
        </p:nvSpPr>
        <p:spPr>
          <a:xfrm>
            <a:off x="787792" y="1632279"/>
            <a:ext cx="10311617" cy="1059216"/>
          </a:xfrm>
          <a:prstGeom prst="rect">
            <a:avLst/>
          </a:prstGeom>
          <a:noFill/>
        </p:spPr>
        <p:txBody>
          <a:bodyPr wrap="square" lIns="0" tIns="0" rIns="0" bIns="0" rtlCol="0" anchor="t"/>
          <a:lstStyle/>
          <a:p>
            <a:pPr algn="just">
              <a:lnSpc>
                <a:spcPts val="2161"/>
              </a:lnSpc>
              <a:buSzPct val="100000"/>
            </a:pPr>
            <a:r>
              <a:rPr lang="en-US" sz="2000" kern="0" spc="32" dirty="0">
                <a:solidFill>
                  <a:schemeClr val="tx1">
                    <a:lumMod val="65000"/>
                    <a:lumOff val="35000"/>
                  </a:schemeClr>
                </a:solidFill>
                <a:latin typeface="Montserrat Medium" pitchFamily="2" charset="0"/>
                <a:ea typeface="Lato" pitchFamily="34" charset="-122"/>
                <a:cs typeface="Lato" pitchFamily="34" charset="-120"/>
              </a:rPr>
              <a:t>“Your One-Stop Investment Hub for Managing, Learning, and Investing in Stocks, Funds, and More! Empowering you to make better investment decisions with streamlined asset management and personalized portfolio analysis for tailored insights."</a:t>
            </a:r>
            <a:endParaRPr lang="en-US" sz="2400" dirty="0">
              <a:solidFill>
                <a:schemeClr val="tx1">
                  <a:lumMod val="65000"/>
                  <a:lumOff val="35000"/>
                </a:schemeClr>
              </a:solidFill>
              <a:latin typeface="Montserrat Medium" pitchFamily="2" charset="0"/>
            </a:endParaRPr>
          </a:p>
        </p:txBody>
      </p:sp>
      <p:sp>
        <p:nvSpPr>
          <p:cNvPr id="9" name="Object 4">
            <a:extLst>
              <a:ext uri="{FF2B5EF4-FFF2-40B4-BE49-F238E27FC236}">
                <a16:creationId xmlns:a16="http://schemas.microsoft.com/office/drawing/2014/main" id="{62ECFA82-3EE8-6B51-CEE6-947DB60B9E77}"/>
              </a:ext>
            </a:extLst>
          </p:cNvPr>
          <p:cNvSpPr/>
          <p:nvPr/>
        </p:nvSpPr>
        <p:spPr>
          <a:xfrm>
            <a:off x="1571788" y="3533249"/>
            <a:ext cx="1494970" cy="532314"/>
          </a:xfrm>
          <a:prstGeom prst="rect">
            <a:avLst/>
          </a:prstGeom>
          <a:noFill/>
        </p:spPr>
        <p:txBody>
          <a:bodyPr wrap="square" lIns="0" tIns="0" rIns="0" bIns="0" rtlCol="0" anchor="t"/>
          <a:lstStyle/>
          <a:p>
            <a:pPr algn="just">
              <a:lnSpc>
                <a:spcPts val="2161"/>
              </a:lnSpc>
              <a:buSzPct val="100000"/>
            </a:pPr>
            <a:r>
              <a:rPr lang="en-US" sz="1600" b="1" kern="0" spc="32" dirty="0">
                <a:solidFill>
                  <a:srgbClr val="0D0234"/>
                </a:solidFill>
                <a:latin typeface="Montserrat ExtraBold" pitchFamily="2" charset="0"/>
                <a:ea typeface="Lato" pitchFamily="34" charset="-122"/>
                <a:cs typeface="Lato" pitchFamily="34" charset="-120"/>
              </a:rPr>
              <a:t>Investors</a:t>
            </a:r>
            <a:endParaRPr lang="en-US" b="1" dirty="0">
              <a:solidFill>
                <a:srgbClr val="0D0234"/>
              </a:solidFill>
              <a:latin typeface="Montserrat ExtraBold" pitchFamily="2" charset="0"/>
            </a:endParaRPr>
          </a:p>
        </p:txBody>
      </p:sp>
      <p:sp>
        <p:nvSpPr>
          <p:cNvPr id="10" name="Object 4">
            <a:extLst>
              <a:ext uri="{FF2B5EF4-FFF2-40B4-BE49-F238E27FC236}">
                <a16:creationId xmlns:a16="http://schemas.microsoft.com/office/drawing/2014/main" id="{D9578783-22A6-D1AC-3B37-83DAE18B703D}"/>
              </a:ext>
            </a:extLst>
          </p:cNvPr>
          <p:cNvSpPr/>
          <p:nvPr/>
        </p:nvSpPr>
        <p:spPr>
          <a:xfrm>
            <a:off x="5001958" y="3519181"/>
            <a:ext cx="2289795" cy="532314"/>
          </a:xfrm>
          <a:prstGeom prst="rect">
            <a:avLst/>
          </a:prstGeom>
          <a:noFill/>
        </p:spPr>
        <p:txBody>
          <a:bodyPr wrap="square" lIns="0" tIns="0" rIns="0" bIns="0" rtlCol="0" anchor="t"/>
          <a:lstStyle/>
          <a:p>
            <a:pPr algn="just">
              <a:lnSpc>
                <a:spcPts val="2161"/>
              </a:lnSpc>
              <a:buSzPct val="100000"/>
            </a:pPr>
            <a:r>
              <a:rPr lang="en-US" sz="1600" b="1" kern="0" spc="32" dirty="0" err="1">
                <a:solidFill>
                  <a:srgbClr val="0D0234"/>
                </a:solidFill>
                <a:latin typeface="Montserrat ExtraBold" pitchFamily="2" charset="0"/>
                <a:ea typeface="Lato" pitchFamily="34" charset="-122"/>
                <a:cs typeface="Lato" pitchFamily="34" charset="-120"/>
              </a:rPr>
              <a:t>Qannas</a:t>
            </a:r>
            <a:r>
              <a:rPr lang="en-US" sz="1600" b="1" kern="0" spc="32" dirty="0">
                <a:solidFill>
                  <a:srgbClr val="0D0234"/>
                </a:solidFill>
                <a:latin typeface="Montserrat ExtraBold" pitchFamily="2" charset="0"/>
                <a:ea typeface="Lato" pitchFamily="34" charset="-122"/>
                <a:cs typeface="Lato" pitchFamily="34" charset="-120"/>
              </a:rPr>
              <a:t> Platform</a:t>
            </a:r>
            <a:endParaRPr lang="en-US" b="1" dirty="0">
              <a:solidFill>
                <a:srgbClr val="0D0234"/>
              </a:solidFill>
              <a:latin typeface="Montserrat ExtraBold" pitchFamily="2" charset="0"/>
            </a:endParaRPr>
          </a:p>
        </p:txBody>
      </p:sp>
      <p:sp>
        <p:nvSpPr>
          <p:cNvPr id="11" name="Object 4">
            <a:extLst>
              <a:ext uri="{FF2B5EF4-FFF2-40B4-BE49-F238E27FC236}">
                <a16:creationId xmlns:a16="http://schemas.microsoft.com/office/drawing/2014/main" id="{9DAEEA27-5654-52B5-DDAE-A34533A0B316}"/>
              </a:ext>
            </a:extLst>
          </p:cNvPr>
          <p:cNvSpPr/>
          <p:nvPr/>
        </p:nvSpPr>
        <p:spPr>
          <a:xfrm>
            <a:off x="8952638" y="3533249"/>
            <a:ext cx="1494970" cy="532314"/>
          </a:xfrm>
          <a:prstGeom prst="rect">
            <a:avLst/>
          </a:prstGeom>
          <a:noFill/>
        </p:spPr>
        <p:txBody>
          <a:bodyPr wrap="square" lIns="0" tIns="0" rIns="0" bIns="0" rtlCol="0" anchor="t"/>
          <a:lstStyle/>
          <a:p>
            <a:pPr algn="just">
              <a:lnSpc>
                <a:spcPts val="2161"/>
              </a:lnSpc>
              <a:buSzPct val="100000"/>
            </a:pPr>
            <a:r>
              <a:rPr lang="en-US" sz="1600" b="1" kern="0" spc="32" dirty="0">
                <a:solidFill>
                  <a:srgbClr val="0D0234"/>
                </a:solidFill>
                <a:latin typeface="Montserrat ExtraBold" pitchFamily="2" charset="0"/>
                <a:ea typeface="Lato" pitchFamily="34" charset="-122"/>
                <a:cs typeface="Lato" pitchFamily="34" charset="-120"/>
              </a:rPr>
              <a:t>Brokers</a:t>
            </a:r>
            <a:endParaRPr lang="en-US" b="1" dirty="0">
              <a:solidFill>
                <a:srgbClr val="0D0234"/>
              </a:solidFill>
              <a:latin typeface="Montserrat ExtraBold" pitchFamily="2" charset="0"/>
            </a:endParaRPr>
          </a:p>
        </p:txBody>
      </p:sp>
      <p:sp>
        <p:nvSpPr>
          <p:cNvPr id="12" name="Object 4">
            <a:extLst>
              <a:ext uri="{FF2B5EF4-FFF2-40B4-BE49-F238E27FC236}">
                <a16:creationId xmlns:a16="http://schemas.microsoft.com/office/drawing/2014/main" id="{927DBA0C-5234-AE5F-181F-48836F2BF953}"/>
              </a:ext>
            </a:extLst>
          </p:cNvPr>
          <p:cNvSpPr/>
          <p:nvPr/>
        </p:nvSpPr>
        <p:spPr>
          <a:xfrm>
            <a:off x="1194156" y="4380366"/>
            <a:ext cx="2730731" cy="1059216"/>
          </a:xfrm>
          <a:prstGeom prst="rect">
            <a:avLst/>
          </a:prstGeom>
          <a:noFill/>
        </p:spPr>
        <p:txBody>
          <a:bodyPr wrap="square" lIns="0" tIns="0" rIns="0" bIns="0" rtlCol="0" anchor="t"/>
          <a:lstStyle/>
          <a:p>
            <a:pPr algn="just">
              <a:lnSpc>
                <a:spcPct val="200000"/>
              </a:lnSpc>
              <a:buSzPct val="100000"/>
            </a:pPr>
            <a:r>
              <a:rPr lang="en-US" sz="1200" kern="0" spc="32" dirty="0">
                <a:solidFill>
                  <a:srgbClr val="0D0234"/>
                </a:solidFill>
                <a:latin typeface="Montserrat Medium" pitchFamily="2" charset="0"/>
                <a:ea typeface="Lato" pitchFamily="34" charset="-122"/>
                <a:cs typeface="Lato" pitchFamily="34" charset="-120"/>
              </a:rPr>
              <a:t>Single Dashboard</a:t>
            </a:r>
          </a:p>
          <a:p>
            <a:pPr algn="just">
              <a:lnSpc>
                <a:spcPct val="200000"/>
              </a:lnSpc>
              <a:buSzPct val="100000"/>
            </a:pPr>
            <a:r>
              <a:rPr lang="en-US" sz="1200" kern="0" spc="32" dirty="0">
                <a:solidFill>
                  <a:srgbClr val="0D0234"/>
                </a:solidFill>
                <a:latin typeface="Montserrat Medium" pitchFamily="2" charset="0"/>
                <a:ea typeface="Lato" pitchFamily="34" charset="-122"/>
                <a:cs typeface="Lato" pitchFamily="34" charset="-120"/>
              </a:rPr>
              <a:t>Single KYC</a:t>
            </a:r>
          </a:p>
          <a:p>
            <a:pPr algn="just">
              <a:lnSpc>
                <a:spcPct val="200000"/>
              </a:lnSpc>
              <a:buSzPct val="100000"/>
            </a:pPr>
            <a:r>
              <a:rPr lang="en-US" sz="1200" kern="0" spc="32" dirty="0">
                <a:solidFill>
                  <a:srgbClr val="0D0234"/>
                </a:solidFill>
                <a:latin typeface="Montserrat Medium" pitchFamily="2" charset="0"/>
                <a:ea typeface="Lato" pitchFamily="34" charset="-122"/>
                <a:cs typeface="Lato" pitchFamily="34" charset="-120"/>
              </a:rPr>
              <a:t>Personalized portfolio analysis</a:t>
            </a:r>
            <a:endParaRPr lang="en-US" sz="1400" dirty="0">
              <a:solidFill>
                <a:srgbClr val="0D0234"/>
              </a:solidFill>
              <a:latin typeface="Montserrat Medium" pitchFamily="2" charset="0"/>
            </a:endParaRPr>
          </a:p>
        </p:txBody>
      </p:sp>
      <p:sp>
        <p:nvSpPr>
          <p:cNvPr id="13" name="Oval 12">
            <a:extLst>
              <a:ext uri="{FF2B5EF4-FFF2-40B4-BE49-F238E27FC236}">
                <a16:creationId xmlns:a16="http://schemas.microsoft.com/office/drawing/2014/main" id="{B7E44D44-5983-3A4E-FB06-DE47F4DE7C49}"/>
              </a:ext>
            </a:extLst>
          </p:cNvPr>
          <p:cNvSpPr/>
          <p:nvPr/>
        </p:nvSpPr>
        <p:spPr>
          <a:xfrm>
            <a:off x="998805" y="4571999"/>
            <a:ext cx="70339" cy="70339"/>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89848C4-FEE4-2C40-1B46-A49C9BEFD647}"/>
              </a:ext>
            </a:extLst>
          </p:cNvPr>
          <p:cNvSpPr/>
          <p:nvPr/>
        </p:nvSpPr>
        <p:spPr>
          <a:xfrm>
            <a:off x="998805" y="4928767"/>
            <a:ext cx="70339" cy="70339"/>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970EB91F-308C-86F1-55A3-926256561641}"/>
              </a:ext>
            </a:extLst>
          </p:cNvPr>
          <p:cNvSpPr/>
          <p:nvPr/>
        </p:nvSpPr>
        <p:spPr>
          <a:xfrm>
            <a:off x="998805" y="5285536"/>
            <a:ext cx="70339" cy="70339"/>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0EA1F970-7E18-CF2D-06B5-F987297E9218}"/>
              </a:ext>
            </a:extLst>
          </p:cNvPr>
          <p:cNvSpPr/>
          <p:nvPr/>
        </p:nvSpPr>
        <p:spPr>
          <a:xfrm>
            <a:off x="4499315" y="4571999"/>
            <a:ext cx="70339" cy="70339"/>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EE03C5F3-BE73-B5B6-8CB3-8F9142BDB31E}"/>
              </a:ext>
            </a:extLst>
          </p:cNvPr>
          <p:cNvSpPr/>
          <p:nvPr/>
        </p:nvSpPr>
        <p:spPr>
          <a:xfrm>
            <a:off x="4499315" y="4928767"/>
            <a:ext cx="70339" cy="70339"/>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25158F9-4300-1B8E-ECC1-3B09F3A05F0B}"/>
              </a:ext>
            </a:extLst>
          </p:cNvPr>
          <p:cNvSpPr/>
          <p:nvPr/>
        </p:nvSpPr>
        <p:spPr>
          <a:xfrm>
            <a:off x="4499315" y="5285536"/>
            <a:ext cx="70339" cy="70339"/>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bject 4">
            <a:extLst>
              <a:ext uri="{FF2B5EF4-FFF2-40B4-BE49-F238E27FC236}">
                <a16:creationId xmlns:a16="http://schemas.microsoft.com/office/drawing/2014/main" id="{4F117B8F-049E-B070-7571-92EA990688CB}"/>
              </a:ext>
            </a:extLst>
          </p:cNvPr>
          <p:cNvSpPr/>
          <p:nvPr/>
        </p:nvSpPr>
        <p:spPr>
          <a:xfrm>
            <a:off x="4730634" y="4377709"/>
            <a:ext cx="2730731" cy="1059216"/>
          </a:xfrm>
          <a:prstGeom prst="rect">
            <a:avLst/>
          </a:prstGeom>
          <a:noFill/>
        </p:spPr>
        <p:txBody>
          <a:bodyPr wrap="square" lIns="0" tIns="0" rIns="0" bIns="0" rtlCol="0" anchor="t"/>
          <a:lstStyle/>
          <a:p>
            <a:pPr algn="just">
              <a:lnSpc>
                <a:spcPct val="200000"/>
              </a:lnSpc>
              <a:buSzPct val="100000"/>
            </a:pPr>
            <a:r>
              <a:rPr lang="en-US" sz="1200" kern="0" spc="32" dirty="0">
                <a:solidFill>
                  <a:srgbClr val="0D0234"/>
                </a:solidFill>
                <a:latin typeface="Montserrat Medium" pitchFamily="2" charset="0"/>
                <a:ea typeface="Lato" pitchFamily="34" charset="-122"/>
                <a:cs typeface="Lato" pitchFamily="34" charset="-120"/>
              </a:rPr>
              <a:t>Open Multi Portfolios</a:t>
            </a:r>
          </a:p>
          <a:p>
            <a:pPr algn="just">
              <a:lnSpc>
                <a:spcPct val="200000"/>
              </a:lnSpc>
              <a:buSzPct val="100000"/>
            </a:pPr>
            <a:r>
              <a:rPr lang="en-US" sz="1200" kern="0" spc="32" dirty="0">
                <a:solidFill>
                  <a:srgbClr val="0D0234"/>
                </a:solidFill>
                <a:latin typeface="Montserrat Medium" pitchFamily="2" charset="0"/>
                <a:ea typeface="Lato" pitchFamily="34" charset="-122"/>
                <a:cs typeface="Lato" pitchFamily="34" charset="-120"/>
              </a:rPr>
              <a:t>Link your Portfolios</a:t>
            </a:r>
          </a:p>
          <a:p>
            <a:pPr algn="just">
              <a:lnSpc>
                <a:spcPct val="200000"/>
              </a:lnSpc>
              <a:buSzPct val="100000"/>
            </a:pPr>
            <a:r>
              <a:rPr lang="en-US" sz="1200" kern="0" spc="32" dirty="0">
                <a:solidFill>
                  <a:srgbClr val="0D0234"/>
                </a:solidFill>
                <a:latin typeface="Montserrat Medium" pitchFamily="2" charset="0"/>
                <a:ea typeface="Lato" pitchFamily="34" charset="-122"/>
                <a:cs typeface="Lato" pitchFamily="34" charset="-120"/>
              </a:rPr>
              <a:t>Request an Transactions</a:t>
            </a:r>
            <a:endParaRPr lang="en-US" sz="1400" dirty="0">
              <a:solidFill>
                <a:srgbClr val="0D0234"/>
              </a:solidFill>
              <a:latin typeface="Montserrat Medium" pitchFamily="2" charset="0"/>
            </a:endParaRPr>
          </a:p>
        </p:txBody>
      </p:sp>
      <p:pic>
        <p:nvPicPr>
          <p:cNvPr id="21" name="Picture 20">
            <a:extLst>
              <a:ext uri="{FF2B5EF4-FFF2-40B4-BE49-F238E27FC236}">
                <a16:creationId xmlns:a16="http://schemas.microsoft.com/office/drawing/2014/main" id="{A4047017-E07E-72D0-2B1D-EBE156674DA1}"/>
              </a:ext>
            </a:extLst>
          </p:cNvPr>
          <p:cNvPicPr>
            <a:picLocks noChangeAspect="1"/>
          </p:cNvPicPr>
          <p:nvPr/>
        </p:nvPicPr>
        <p:blipFill>
          <a:blip r:embed="rId7"/>
          <a:stretch>
            <a:fillRect/>
          </a:stretch>
        </p:blipFill>
        <p:spPr>
          <a:xfrm>
            <a:off x="8412372" y="3929916"/>
            <a:ext cx="2888089" cy="2062921"/>
          </a:xfrm>
          <a:prstGeom prst="rect">
            <a:avLst/>
          </a:prstGeom>
        </p:spPr>
      </p:pic>
      <p:sp>
        <p:nvSpPr>
          <p:cNvPr id="22" name="Object 4">
            <a:extLst>
              <a:ext uri="{FF2B5EF4-FFF2-40B4-BE49-F238E27FC236}">
                <a16:creationId xmlns:a16="http://schemas.microsoft.com/office/drawing/2014/main" id="{20795D63-AD6C-A034-D310-DFFB4F19F307}"/>
              </a:ext>
            </a:extLst>
          </p:cNvPr>
          <p:cNvSpPr/>
          <p:nvPr/>
        </p:nvSpPr>
        <p:spPr>
          <a:xfrm>
            <a:off x="7288142" y="3329471"/>
            <a:ext cx="2730731" cy="1059216"/>
          </a:xfrm>
          <a:prstGeom prst="rect">
            <a:avLst/>
          </a:prstGeom>
          <a:noFill/>
        </p:spPr>
        <p:txBody>
          <a:bodyPr wrap="square" lIns="0" tIns="0" rIns="0" bIns="0" rtlCol="0" anchor="t"/>
          <a:lstStyle/>
          <a:p>
            <a:pPr algn="just">
              <a:buSzPct val="100000"/>
            </a:pPr>
            <a:r>
              <a:rPr lang="en-US" sz="700" kern="0" spc="32" dirty="0">
                <a:solidFill>
                  <a:srgbClr val="0D0234"/>
                </a:solidFill>
                <a:latin typeface="Montserrat ExtraBold" pitchFamily="2" charset="0"/>
                <a:ea typeface="Lato" pitchFamily="34" charset="-122"/>
                <a:cs typeface="Lato" pitchFamily="34" charset="-120"/>
              </a:rPr>
              <a:t>Real Time</a:t>
            </a:r>
          </a:p>
          <a:p>
            <a:pPr algn="just">
              <a:buSzPct val="100000"/>
            </a:pPr>
            <a:r>
              <a:rPr lang="en-US" sz="700" kern="0" spc="32" dirty="0">
                <a:solidFill>
                  <a:srgbClr val="0D0234"/>
                </a:solidFill>
                <a:latin typeface="Montserrat ExtraBold" pitchFamily="2" charset="0"/>
                <a:ea typeface="Lato" pitchFamily="34" charset="-122"/>
                <a:cs typeface="Lato" pitchFamily="34" charset="-120"/>
              </a:rPr>
              <a:t>Connections</a:t>
            </a:r>
            <a:endParaRPr lang="en-US" sz="800" dirty="0">
              <a:solidFill>
                <a:srgbClr val="0D0234"/>
              </a:solidFill>
              <a:latin typeface="Montserrat ExtraBold" pitchFamily="2" charset="0"/>
            </a:endParaRPr>
          </a:p>
        </p:txBody>
      </p:sp>
      <p:sp>
        <p:nvSpPr>
          <p:cNvPr id="23" name="Object 4">
            <a:extLst>
              <a:ext uri="{FF2B5EF4-FFF2-40B4-BE49-F238E27FC236}">
                <a16:creationId xmlns:a16="http://schemas.microsoft.com/office/drawing/2014/main" id="{8E5134B4-4C16-1BB4-395F-0D19382F4C8A}"/>
              </a:ext>
            </a:extLst>
          </p:cNvPr>
          <p:cNvSpPr/>
          <p:nvPr/>
        </p:nvSpPr>
        <p:spPr>
          <a:xfrm>
            <a:off x="7522734" y="4734804"/>
            <a:ext cx="2730731" cy="1059216"/>
          </a:xfrm>
          <a:prstGeom prst="rect">
            <a:avLst/>
          </a:prstGeom>
          <a:noFill/>
        </p:spPr>
        <p:txBody>
          <a:bodyPr wrap="square" lIns="0" tIns="0" rIns="0" bIns="0" rtlCol="0" anchor="t"/>
          <a:lstStyle/>
          <a:p>
            <a:pPr algn="just">
              <a:lnSpc>
                <a:spcPct val="200000"/>
              </a:lnSpc>
              <a:buSzPct val="100000"/>
            </a:pPr>
            <a:r>
              <a:rPr lang="en-US" sz="700" kern="0" spc="32" dirty="0">
                <a:solidFill>
                  <a:srgbClr val="0D0234"/>
                </a:solidFill>
                <a:latin typeface="Montserrat ExtraBold" pitchFamily="2" charset="0"/>
                <a:ea typeface="Lato" pitchFamily="34" charset="-122"/>
                <a:cs typeface="Lato" pitchFamily="34" charset="-120"/>
              </a:rPr>
              <a:t>Getting Data</a:t>
            </a:r>
          </a:p>
          <a:p>
            <a:pPr algn="just">
              <a:lnSpc>
                <a:spcPct val="200000"/>
              </a:lnSpc>
              <a:buSzPct val="100000"/>
            </a:pPr>
            <a:r>
              <a:rPr lang="en-US" sz="700" kern="0" spc="32" dirty="0">
                <a:solidFill>
                  <a:srgbClr val="0D0234"/>
                </a:solidFill>
                <a:latin typeface="Montserrat ExtraBold" pitchFamily="2" charset="0"/>
                <a:ea typeface="Lato" pitchFamily="34" charset="-122"/>
                <a:cs typeface="Lato" pitchFamily="34" charset="-120"/>
              </a:rPr>
              <a:t>Send Data</a:t>
            </a:r>
            <a:endParaRPr lang="en-US" sz="800" dirty="0">
              <a:solidFill>
                <a:srgbClr val="0D0234"/>
              </a:solidFill>
              <a:latin typeface="Montserrat ExtraBold" pitchFamily="2" charset="0"/>
            </a:endParaRPr>
          </a:p>
        </p:txBody>
      </p:sp>
    </p:spTree>
    <p:extLst>
      <p:ext uri="{BB962C8B-B14F-4D97-AF65-F5344CB8AC3E}">
        <p14:creationId xmlns:p14="http://schemas.microsoft.com/office/powerpoint/2010/main" val="2508220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1" name="Picture 20" descr="A black square with a white line in the middle&#10;&#10;Description automatically generated">
            <a:extLst>
              <a:ext uri="{FF2B5EF4-FFF2-40B4-BE49-F238E27FC236}">
                <a16:creationId xmlns:a16="http://schemas.microsoft.com/office/drawing/2014/main" id="{385A47FD-1A4B-4004-862F-2E02BF3C01F1}"/>
              </a:ext>
            </a:extLst>
          </p:cNvPr>
          <p:cNvPicPr>
            <a:picLocks noChangeAspect="1"/>
          </p:cNvPicPr>
          <p:nvPr/>
        </p:nvPicPr>
        <p:blipFill>
          <a:blip r:embed="rId4"/>
          <a:stretch>
            <a:fillRect/>
          </a:stretch>
        </p:blipFill>
        <p:spPr>
          <a:xfrm>
            <a:off x="7250289" y="1047980"/>
            <a:ext cx="803788" cy="803788"/>
          </a:xfrm>
          <a:prstGeom prst="rect">
            <a:avLst/>
          </a:prstGeom>
        </p:spPr>
      </p:pic>
      <p:pic>
        <p:nvPicPr>
          <p:cNvPr id="31" name="Picture 30">
            <a:extLst>
              <a:ext uri="{FF2B5EF4-FFF2-40B4-BE49-F238E27FC236}">
                <a16:creationId xmlns:a16="http://schemas.microsoft.com/office/drawing/2014/main" id="{2E661C79-97AA-E96E-6BD0-E0353FDA858C}"/>
              </a:ext>
            </a:extLst>
          </p:cNvPr>
          <p:cNvPicPr>
            <a:picLocks noChangeAspect="1"/>
          </p:cNvPicPr>
          <p:nvPr/>
        </p:nvPicPr>
        <p:blipFill>
          <a:blip r:embed="rId5"/>
          <a:stretch>
            <a:fillRect/>
          </a:stretch>
        </p:blipFill>
        <p:spPr>
          <a:xfrm>
            <a:off x="8943743" y="1007179"/>
            <a:ext cx="1508929" cy="905626"/>
          </a:xfrm>
          <a:prstGeom prst="rect">
            <a:avLst/>
          </a:prstGeom>
        </p:spPr>
      </p:pic>
      <p:pic>
        <p:nvPicPr>
          <p:cNvPr id="35" name="Picture 34">
            <a:extLst>
              <a:ext uri="{FF2B5EF4-FFF2-40B4-BE49-F238E27FC236}">
                <a16:creationId xmlns:a16="http://schemas.microsoft.com/office/drawing/2014/main" id="{16EA5799-5F9B-BE0E-BDCC-3C5D7147E674}"/>
              </a:ext>
            </a:extLst>
          </p:cNvPr>
          <p:cNvPicPr>
            <a:picLocks noChangeAspect="1"/>
          </p:cNvPicPr>
          <p:nvPr/>
        </p:nvPicPr>
        <p:blipFill>
          <a:blip r:embed="rId6"/>
          <a:stretch>
            <a:fillRect/>
          </a:stretch>
        </p:blipFill>
        <p:spPr>
          <a:xfrm>
            <a:off x="8186315" y="1193055"/>
            <a:ext cx="963997" cy="578570"/>
          </a:xfrm>
          <a:prstGeom prst="rect">
            <a:avLst/>
          </a:prstGeom>
        </p:spPr>
      </p:pic>
      <p:grpSp>
        <p:nvGrpSpPr>
          <p:cNvPr id="74" name="Group 73">
            <a:extLst>
              <a:ext uri="{FF2B5EF4-FFF2-40B4-BE49-F238E27FC236}">
                <a16:creationId xmlns:a16="http://schemas.microsoft.com/office/drawing/2014/main" id="{94A9035B-6706-70BA-F7A6-650588DB80BC}"/>
              </a:ext>
            </a:extLst>
          </p:cNvPr>
          <p:cNvGrpSpPr/>
          <p:nvPr/>
        </p:nvGrpSpPr>
        <p:grpSpPr>
          <a:xfrm>
            <a:off x="4217571" y="1047925"/>
            <a:ext cx="6883821" cy="801910"/>
            <a:chOff x="4217571" y="1047925"/>
            <a:chExt cx="6883821" cy="801910"/>
          </a:xfrm>
          <a:noFill/>
        </p:grpSpPr>
        <p:sp>
          <p:nvSpPr>
            <p:cNvPr id="67" name="Speech Bubble: Rectangle with Corners Rounded 66">
              <a:extLst>
                <a:ext uri="{FF2B5EF4-FFF2-40B4-BE49-F238E27FC236}">
                  <a16:creationId xmlns:a16="http://schemas.microsoft.com/office/drawing/2014/main" id="{21636385-9EE1-EA69-D30B-B1236A91A519}"/>
                </a:ext>
              </a:extLst>
            </p:cNvPr>
            <p:cNvSpPr/>
            <p:nvPr/>
          </p:nvSpPr>
          <p:spPr>
            <a:xfrm>
              <a:off x="4217571" y="1047925"/>
              <a:ext cx="826486" cy="801910"/>
            </a:xfrm>
            <a:prstGeom prst="wedgeRoundRectCallout">
              <a:avLst>
                <a:gd name="adj1" fmla="val 2348"/>
                <a:gd name="adj2" fmla="val 78400"/>
                <a:gd name="adj3" fmla="val 16667"/>
              </a:avLst>
            </a:prstGeom>
            <a:grpFill/>
            <a:ln w="28575" cap="flat" cmpd="sng" algn="ctr">
              <a:solidFill>
                <a:srgbClr val="00255B"/>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ar-EG" dirty="0"/>
                <a:t> </a:t>
              </a:r>
              <a:endParaRPr lang="en-US" dirty="0"/>
            </a:p>
          </p:txBody>
        </p:sp>
        <p:sp>
          <p:nvSpPr>
            <p:cNvPr id="68" name="Speech Bubble: Rectangle with Corners Rounded 67">
              <a:extLst>
                <a:ext uri="{FF2B5EF4-FFF2-40B4-BE49-F238E27FC236}">
                  <a16:creationId xmlns:a16="http://schemas.microsoft.com/office/drawing/2014/main" id="{7D74F3FA-35EA-2BA3-57E0-04912E6647C8}"/>
                </a:ext>
              </a:extLst>
            </p:cNvPr>
            <p:cNvSpPr/>
            <p:nvPr/>
          </p:nvSpPr>
          <p:spPr>
            <a:xfrm>
              <a:off x="5227127" y="1047925"/>
              <a:ext cx="826486" cy="801910"/>
            </a:xfrm>
            <a:prstGeom prst="wedgeRoundRectCallout">
              <a:avLst>
                <a:gd name="adj1" fmla="val 2348"/>
                <a:gd name="adj2" fmla="val 78400"/>
                <a:gd name="adj3" fmla="val 16667"/>
              </a:avLst>
            </a:prstGeom>
            <a:grpFill/>
            <a:ln w="28575" cap="flat" cmpd="sng" algn="ctr">
              <a:solidFill>
                <a:srgbClr val="00255B"/>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ar-EG" dirty="0"/>
                <a:t> </a:t>
              </a:r>
              <a:endParaRPr lang="en-US" dirty="0"/>
            </a:p>
          </p:txBody>
        </p:sp>
        <p:sp>
          <p:nvSpPr>
            <p:cNvPr id="69" name="Speech Bubble: Rectangle with Corners Rounded 68">
              <a:extLst>
                <a:ext uri="{FF2B5EF4-FFF2-40B4-BE49-F238E27FC236}">
                  <a16:creationId xmlns:a16="http://schemas.microsoft.com/office/drawing/2014/main" id="{67B8E463-466F-ACA9-0B39-F9D005AC68D2}"/>
                </a:ext>
              </a:extLst>
            </p:cNvPr>
            <p:cNvSpPr/>
            <p:nvPr/>
          </p:nvSpPr>
          <p:spPr>
            <a:xfrm>
              <a:off x="6236683" y="1047925"/>
              <a:ext cx="826486" cy="801910"/>
            </a:xfrm>
            <a:prstGeom prst="wedgeRoundRectCallout">
              <a:avLst>
                <a:gd name="adj1" fmla="val 2348"/>
                <a:gd name="adj2" fmla="val 78400"/>
                <a:gd name="adj3" fmla="val 16667"/>
              </a:avLst>
            </a:prstGeom>
            <a:grpFill/>
            <a:ln w="28575" cap="flat" cmpd="sng" algn="ctr">
              <a:solidFill>
                <a:srgbClr val="00255B"/>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ar-EG" dirty="0"/>
                <a:t> </a:t>
              </a:r>
              <a:endParaRPr lang="en-US" dirty="0"/>
            </a:p>
          </p:txBody>
        </p:sp>
        <p:sp>
          <p:nvSpPr>
            <p:cNvPr id="70" name="Speech Bubble: Rectangle with Corners Rounded 69">
              <a:extLst>
                <a:ext uri="{FF2B5EF4-FFF2-40B4-BE49-F238E27FC236}">
                  <a16:creationId xmlns:a16="http://schemas.microsoft.com/office/drawing/2014/main" id="{2DA72903-16ED-EAF6-3EF6-A110D44480C9}"/>
                </a:ext>
              </a:extLst>
            </p:cNvPr>
            <p:cNvSpPr/>
            <p:nvPr/>
          </p:nvSpPr>
          <p:spPr>
            <a:xfrm>
              <a:off x="7246239" y="1047925"/>
              <a:ext cx="826486" cy="801910"/>
            </a:xfrm>
            <a:prstGeom prst="wedgeRoundRectCallout">
              <a:avLst>
                <a:gd name="adj1" fmla="val 2348"/>
                <a:gd name="adj2" fmla="val 78400"/>
                <a:gd name="adj3" fmla="val 16667"/>
              </a:avLst>
            </a:prstGeom>
            <a:grpFill/>
            <a:ln w="28575" cap="flat" cmpd="sng" algn="ctr">
              <a:solidFill>
                <a:srgbClr val="00255B"/>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ar-EG" dirty="0"/>
                <a:t> </a:t>
              </a:r>
              <a:endParaRPr lang="en-US" dirty="0"/>
            </a:p>
          </p:txBody>
        </p:sp>
        <p:sp>
          <p:nvSpPr>
            <p:cNvPr id="71" name="Speech Bubble: Rectangle with Corners Rounded 70">
              <a:extLst>
                <a:ext uri="{FF2B5EF4-FFF2-40B4-BE49-F238E27FC236}">
                  <a16:creationId xmlns:a16="http://schemas.microsoft.com/office/drawing/2014/main" id="{45E91AB5-C921-8861-173A-2058B847951F}"/>
                </a:ext>
              </a:extLst>
            </p:cNvPr>
            <p:cNvSpPr/>
            <p:nvPr/>
          </p:nvSpPr>
          <p:spPr>
            <a:xfrm>
              <a:off x="8255795" y="1047925"/>
              <a:ext cx="826486" cy="801910"/>
            </a:xfrm>
            <a:prstGeom prst="wedgeRoundRectCallout">
              <a:avLst>
                <a:gd name="adj1" fmla="val 2348"/>
                <a:gd name="adj2" fmla="val 78400"/>
                <a:gd name="adj3" fmla="val 16667"/>
              </a:avLst>
            </a:prstGeom>
            <a:grpFill/>
            <a:ln w="28575" cap="flat" cmpd="sng" algn="ctr">
              <a:solidFill>
                <a:srgbClr val="00255B"/>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ar-EG" dirty="0"/>
                <a:t> </a:t>
              </a:r>
              <a:endParaRPr lang="en-US" dirty="0"/>
            </a:p>
          </p:txBody>
        </p:sp>
        <p:sp>
          <p:nvSpPr>
            <p:cNvPr id="72" name="Speech Bubble: Rectangle with Corners Rounded 71">
              <a:extLst>
                <a:ext uri="{FF2B5EF4-FFF2-40B4-BE49-F238E27FC236}">
                  <a16:creationId xmlns:a16="http://schemas.microsoft.com/office/drawing/2014/main" id="{4D660CAE-9D76-7ED2-E2CE-4E562BE02BB9}"/>
                </a:ext>
              </a:extLst>
            </p:cNvPr>
            <p:cNvSpPr/>
            <p:nvPr/>
          </p:nvSpPr>
          <p:spPr>
            <a:xfrm>
              <a:off x="9265351" y="1047925"/>
              <a:ext cx="826486" cy="801910"/>
            </a:xfrm>
            <a:prstGeom prst="wedgeRoundRectCallout">
              <a:avLst>
                <a:gd name="adj1" fmla="val 2348"/>
                <a:gd name="adj2" fmla="val 78400"/>
                <a:gd name="adj3" fmla="val 16667"/>
              </a:avLst>
            </a:prstGeom>
            <a:grpFill/>
            <a:ln w="28575" cap="flat" cmpd="sng" algn="ctr">
              <a:solidFill>
                <a:srgbClr val="00255B"/>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ar-EG" dirty="0"/>
                <a:t> </a:t>
              </a:r>
              <a:endParaRPr lang="en-US" dirty="0"/>
            </a:p>
          </p:txBody>
        </p:sp>
        <p:sp>
          <p:nvSpPr>
            <p:cNvPr id="73" name="Speech Bubble: Rectangle with Corners Rounded 72">
              <a:extLst>
                <a:ext uri="{FF2B5EF4-FFF2-40B4-BE49-F238E27FC236}">
                  <a16:creationId xmlns:a16="http://schemas.microsoft.com/office/drawing/2014/main" id="{932171E0-C57C-229F-7717-EE26E70F3314}"/>
                </a:ext>
              </a:extLst>
            </p:cNvPr>
            <p:cNvSpPr/>
            <p:nvPr/>
          </p:nvSpPr>
          <p:spPr>
            <a:xfrm>
              <a:off x="10274906" y="1047925"/>
              <a:ext cx="826486" cy="801910"/>
            </a:xfrm>
            <a:prstGeom prst="wedgeRoundRectCallout">
              <a:avLst>
                <a:gd name="adj1" fmla="val 2348"/>
                <a:gd name="adj2" fmla="val 78400"/>
                <a:gd name="adj3" fmla="val 16667"/>
              </a:avLst>
            </a:prstGeom>
            <a:grpFill/>
            <a:ln w="28575" cap="flat" cmpd="sng" algn="ctr">
              <a:solidFill>
                <a:srgbClr val="00255B"/>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r>
                <a:rPr lang="ar-EG" dirty="0"/>
                <a:t> </a:t>
              </a:r>
              <a:endParaRPr lang="en-US" dirty="0"/>
            </a:p>
          </p:txBody>
        </p:sp>
      </p:grpSp>
      <p:sp>
        <p:nvSpPr>
          <p:cNvPr id="55" name="Rectangle: Rounded Corners 54">
            <a:extLst>
              <a:ext uri="{FF2B5EF4-FFF2-40B4-BE49-F238E27FC236}">
                <a16:creationId xmlns:a16="http://schemas.microsoft.com/office/drawing/2014/main" id="{8A681BFB-604D-FFF0-C74F-2F505382B659}"/>
              </a:ext>
            </a:extLst>
          </p:cNvPr>
          <p:cNvSpPr/>
          <p:nvPr/>
        </p:nvSpPr>
        <p:spPr>
          <a:xfrm>
            <a:off x="462887" y="2148727"/>
            <a:ext cx="10901464" cy="352354"/>
          </a:xfrm>
          <a:prstGeom prst="roundRect">
            <a:avLst/>
          </a:prstGeom>
          <a:solidFill>
            <a:srgbClr val="00255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F52A5D5E-238A-C235-0EB1-25C9EE7B55D5}"/>
              </a:ext>
            </a:extLst>
          </p:cNvPr>
          <p:cNvSpPr/>
          <p:nvPr/>
        </p:nvSpPr>
        <p:spPr>
          <a:xfrm>
            <a:off x="462887" y="2622389"/>
            <a:ext cx="10901464" cy="352354"/>
          </a:xfrm>
          <a:prstGeom prst="roundRect">
            <a:avLst/>
          </a:prstGeom>
          <a:solidFill>
            <a:srgbClr val="00255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7" name="Rectangle: Rounded Corners 56">
            <a:extLst>
              <a:ext uri="{FF2B5EF4-FFF2-40B4-BE49-F238E27FC236}">
                <a16:creationId xmlns:a16="http://schemas.microsoft.com/office/drawing/2014/main" id="{F04EF9A2-9C01-BB94-A5B2-462ACD7CE2AD}"/>
              </a:ext>
            </a:extLst>
          </p:cNvPr>
          <p:cNvSpPr/>
          <p:nvPr/>
        </p:nvSpPr>
        <p:spPr>
          <a:xfrm>
            <a:off x="462887" y="3096051"/>
            <a:ext cx="10901464" cy="352354"/>
          </a:xfrm>
          <a:prstGeom prst="roundRect">
            <a:avLst/>
          </a:prstGeom>
          <a:solidFill>
            <a:srgbClr val="00255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8" name="Rectangle: Rounded Corners 57">
            <a:extLst>
              <a:ext uri="{FF2B5EF4-FFF2-40B4-BE49-F238E27FC236}">
                <a16:creationId xmlns:a16="http://schemas.microsoft.com/office/drawing/2014/main" id="{32E55F1D-0CAC-5A75-EBCB-EEAFC72DF392}"/>
              </a:ext>
            </a:extLst>
          </p:cNvPr>
          <p:cNvSpPr/>
          <p:nvPr/>
        </p:nvSpPr>
        <p:spPr>
          <a:xfrm>
            <a:off x="462887" y="3569713"/>
            <a:ext cx="10901464" cy="352354"/>
          </a:xfrm>
          <a:prstGeom prst="roundRect">
            <a:avLst/>
          </a:prstGeom>
          <a:solidFill>
            <a:srgbClr val="00255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9" name="Rectangle: Rounded Corners 58">
            <a:extLst>
              <a:ext uri="{FF2B5EF4-FFF2-40B4-BE49-F238E27FC236}">
                <a16:creationId xmlns:a16="http://schemas.microsoft.com/office/drawing/2014/main" id="{561B74BE-B482-6A40-650D-2B98775A7A65}"/>
              </a:ext>
            </a:extLst>
          </p:cNvPr>
          <p:cNvSpPr/>
          <p:nvPr/>
        </p:nvSpPr>
        <p:spPr>
          <a:xfrm>
            <a:off x="462887" y="4043375"/>
            <a:ext cx="10901464" cy="352354"/>
          </a:xfrm>
          <a:prstGeom prst="roundRect">
            <a:avLst/>
          </a:prstGeom>
          <a:solidFill>
            <a:srgbClr val="00255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0" name="Rectangle: Rounded Corners 59">
            <a:extLst>
              <a:ext uri="{FF2B5EF4-FFF2-40B4-BE49-F238E27FC236}">
                <a16:creationId xmlns:a16="http://schemas.microsoft.com/office/drawing/2014/main" id="{EDDBED97-193A-D2A2-2E90-29DB9DC79052}"/>
              </a:ext>
            </a:extLst>
          </p:cNvPr>
          <p:cNvSpPr/>
          <p:nvPr/>
        </p:nvSpPr>
        <p:spPr>
          <a:xfrm>
            <a:off x="462887" y="4517037"/>
            <a:ext cx="10901464" cy="352354"/>
          </a:xfrm>
          <a:prstGeom prst="roundRect">
            <a:avLst/>
          </a:prstGeom>
          <a:solidFill>
            <a:srgbClr val="00255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1" name="Rectangle: Rounded Corners 60">
            <a:extLst>
              <a:ext uri="{FF2B5EF4-FFF2-40B4-BE49-F238E27FC236}">
                <a16:creationId xmlns:a16="http://schemas.microsoft.com/office/drawing/2014/main" id="{A823B3A2-01E9-B34A-5A47-E137BCC8A7A9}"/>
              </a:ext>
            </a:extLst>
          </p:cNvPr>
          <p:cNvSpPr/>
          <p:nvPr/>
        </p:nvSpPr>
        <p:spPr>
          <a:xfrm>
            <a:off x="462887" y="4990699"/>
            <a:ext cx="10901464" cy="352354"/>
          </a:xfrm>
          <a:prstGeom prst="roundRect">
            <a:avLst/>
          </a:prstGeom>
          <a:solidFill>
            <a:srgbClr val="00255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2" name="Rectangle: Rounded Corners 61">
            <a:extLst>
              <a:ext uri="{FF2B5EF4-FFF2-40B4-BE49-F238E27FC236}">
                <a16:creationId xmlns:a16="http://schemas.microsoft.com/office/drawing/2014/main" id="{45FD65EF-F20C-A3DD-292C-9F400101529A}"/>
              </a:ext>
            </a:extLst>
          </p:cNvPr>
          <p:cNvSpPr/>
          <p:nvPr/>
        </p:nvSpPr>
        <p:spPr>
          <a:xfrm>
            <a:off x="462887" y="5464361"/>
            <a:ext cx="10901464" cy="352354"/>
          </a:xfrm>
          <a:prstGeom prst="roundRect">
            <a:avLst/>
          </a:prstGeom>
          <a:solidFill>
            <a:srgbClr val="00255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3" name="Rectangle: Rounded Corners 62">
            <a:extLst>
              <a:ext uri="{FF2B5EF4-FFF2-40B4-BE49-F238E27FC236}">
                <a16:creationId xmlns:a16="http://schemas.microsoft.com/office/drawing/2014/main" id="{383CB69F-6D29-11A4-BE24-5673839EE6B7}"/>
              </a:ext>
            </a:extLst>
          </p:cNvPr>
          <p:cNvSpPr/>
          <p:nvPr/>
        </p:nvSpPr>
        <p:spPr>
          <a:xfrm>
            <a:off x="462887" y="5938023"/>
            <a:ext cx="10901464" cy="352354"/>
          </a:xfrm>
          <a:prstGeom prst="roundRect">
            <a:avLst/>
          </a:prstGeom>
          <a:solidFill>
            <a:srgbClr val="00255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Object 2"/>
          <p:cNvSpPr/>
          <p:nvPr/>
        </p:nvSpPr>
        <p:spPr>
          <a:xfrm>
            <a:off x="698027" y="444569"/>
            <a:ext cx="12188952" cy="329006"/>
          </a:xfrm>
          <a:prstGeom prst="rect">
            <a:avLst/>
          </a:prstGeom>
          <a:noFill/>
        </p:spPr>
        <p:txBody>
          <a:bodyPr wrap="square" lIns="0" tIns="0" rIns="0" bIns="0" rtlCol="0" anchor="t"/>
          <a:lstStyle/>
          <a:p>
            <a:pPr algn="l">
              <a:lnSpc>
                <a:spcPts val="2592"/>
              </a:lnSpc>
              <a:buNone/>
            </a:pPr>
            <a:r>
              <a:rPr lang="en-US" sz="3200" b="1" kern="0" spc="22" dirty="0">
                <a:solidFill>
                  <a:srgbClr val="00255B"/>
                </a:solidFill>
                <a:latin typeface="Montserrat Bold"/>
                <a:ea typeface="Lato" pitchFamily="34" charset="-122"/>
                <a:cs typeface="Lato" pitchFamily="34" charset="-120"/>
              </a:rPr>
              <a:t>THE COMPETITORS</a:t>
            </a:r>
            <a:r>
              <a:rPr lang="ar-EG" sz="3200" b="1" kern="0" spc="22" dirty="0">
                <a:solidFill>
                  <a:srgbClr val="00255B"/>
                </a:solidFill>
                <a:latin typeface="Montserrat Bold"/>
                <a:ea typeface="Lato" pitchFamily="34" charset="-122"/>
                <a:cs typeface="Lato" pitchFamily="34" charset="-120"/>
              </a:rPr>
              <a:t> </a:t>
            </a:r>
            <a:endParaRPr lang="en-US" sz="3200" dirty="0">
              <a:solidFill>
                <a:srgbClr val="00255B"/>
              </a:solidFill>
              <a:latin typeface="Montserrat Bold"/>
            </a:endParaRPr>
          </a:p>
        </p:txBody>
      </p:sp>
      <p:pic>
        <p:nvPicPr>
          <p:cNvPr id="210" name="Graphic 209">
            <a:extLst>
              <a:ext uri="{FF2B5EF4-FFF2-40B4-BE49-F238E27FC236}">
                <a16:creationId xmlns:a16="http://schemas.microsoft.com/office/drawing/2014/main" id="{C667397C-257D-2E95-55A0-10D22C1C36B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5543" y="338344"/>
            <a:ext cx="70588" cy="419505"/>
          </a:xfrm>
          <a:prstGeom prst="rect">
            <a:avLst/>
          </a:prstGeom>
        </p:spPr>
      </p:pic>
      <p:pic>
        <p:nvPicPr>
          <p:cNvPr id="212" name="Graphic 211">
            <a:extLst>
              <a:ext uri="{FF2B5EF4-FFF2-40B4-BE49-F238E27FC236}">
                <a16:creationId xmlns:a16="http://schemas.microsoft.com/office/drawing/2014/main" id="{6B88E4CD-DF74-6990-3979-2824BF0FE75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391735" y="198373"/>
            <a:ext cx="576077" cy="565716"/>
          </a:xfrm>
          <a:prstGeom prst="rect">
            <a:avLst/>
          </a:prstGeom>
        </p:spPr>
      </p:pic>
      <p:sp>
        <p:nvSpPr>
          <p:cNvPr id="48" name="Object 47"/>
          <p:cNvSpPr/>
          <p:nvPr/>
        </p:nvSpPr>
        <p:spPr>
          <a:xfrm>
            <a:off x="2724217" y="2397254"/>
            <a:ext cx="977767" cy="447414"/>
          </a:xfrm>
          <a:prstGeom prst="rect">
            <a:avLst/>
          </a:prstGeom>
          <a:noFill/>
        </p:spPr>
        <p:txBody>
          <a:bodyPr/>
          <a:lstStyle/>
          <a:p>
            <a:endParaRPr lang="en-SA"/>
          </a:p>
        </p:txBody>
      </p:sp>
      <p:pic>
        <p:nvPicPr>
          <p:cNvPr id="5" name="Picture 4" descr="A black background with a black square&#10;&#10;Description automatically generated with medium confidence">
            <a:extLst>
              <a:ext uri="{FF2B5EF4-FFF2-40B4-BE49-F238E27FC236}">
                <a16:creationId xmlns:a16="http://schemas.microsoft.com/office/drawing/2014/main" id="{871C8A92-8F20-4805-8772-DDC6A10E7DE6}"/>
              </a:ext>
            </a:extLst>
          </p:cNvPr>
          <p:cNvPicPr>
            <a:picLocks noChangeAspect="1"/>
          </p:cNvPicPr>
          <p:nvPr/>
        </p:nvPicPr>
        <p:blipFill>
          <a:blip r:embed="rId11"/>
          <a:stretch>
            <a:fillRect/>
          </a:stretch>
        </p:blipFill>
        <p:spPr>
          <a:xfrm>
            <a:off x="5245690" y="1126346"/>
            <a:ext cx="802531" cy="717784"/>
          </a:xfrm>
          <a:prstGeom prst="rect">
            <a:avLst/>
          </a:prstGeom>
        </p:spPr>
      </p:pic>
      <p:pic>
        <p:nvPicPr>
          <p:cNvPr id="18" name="Picture 17" descr="A black background with blue letters&#10;&#10;Description automatically generated">
            <a:extLst>
              <a:ext uri="{FF2B5EF4-FFF2-40B4-BE49-F238E27FC236}">
                <a16:creationId xmlns:a16="http://schemas.microsoft.com/office/drawing/2014/main" id="{F3CF18F4-FDC5-454A-B550-325FC677EF38}"/>
              </a:ext>
            </a:extLst>
          </p:cNvPr>
          <p:cNvPicPr>
            <a:picLocks noChangeAspect="1"/>
          </p:cNvPicPr>
          <p:nvPr/>
        </p:nvPicPr>
        <p:blipFill>
          <a:blip r:embed="rId12"/>
          <a:stretch>
            <a:fillRect/>
          </a:stretch>
        </p:blipFill>
        <p:spPr>
          <a:xfrm>
            <a:off x="6279688" y="1307491"/>
            <a:ext cx="753015" cy="281565"/>
          </a:xfrm>
          <a:prstGeom prst="rect">
            <a:avLst/>
          </a:prstGeom>
        </p:spPr>
      </p:pic>
      <p:pic>
        <p:nvPicPr>
          <p:cNvPr id="27" name="Picture 26">
            <a:extLst>
              <a:ext uri="{FF2B5EF4-FFF2-40B4-BE49-F238E27FC236}">
                <a16:creationId xmlns:a16="http://schemas.microsoft.com/office/drawing/2014/main" id="{9F779F5A-3483-1EB5-2DFF-EBBBEB740329}"/>
              </a:ext>
            </a:extLst>
          </p:cNvPr>
          <p:cNvPicPr>
            <a:picLocks noChangeAspect="1"/>
          </p:cNvPicPr>
          <p:nvPr/>
        </p:nvPicPr>
        <p:blipFill>
          <a:blip r:embed="rId13"/>
          <a:stretch>
            <a:fillRect/>
          </a:stretch>
        </p:blipFill>
        <p:spPr>
          <a:xfrm>
            <a:off x="9973204" y="1032049"/>
            <a:ext cx="1362572" cy="817786"/>
          </a:xfrm>
          <a:prstGeom prst="rect">
            <a:avLst/>
          </a:prstGeom>
        </p:spPr>
      </p:pic>
      <p:pic>
        <p:nvPicPr>
          <p:cNvPr id="80" name="Graphic 79">
            <a:extLst>
              <a:ext uri="{FF2B5EF4-FFF2-40B4-BE49-F238E27FC236}">
                <a16:creationId xmlns:a16="http://schemas.microsoft.com/office/drawing/2014/main" id="{8038C499-22DB-4574-2579-9251EF7B12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07444" y="1129179"/>
            <a:ext cx="644514" cy="632922"/>
          </a:xfrm>
          <a:prstGeom prst="rect">
            <a:avLst/>
          </a:prstGeom>
        </p:spPr>
      </p:pic>
      <p:grpSp>
        <p:nvGrpSpPr>
          <p:cNvPr id="52" name="Group 51">
            <a:extLst>
              <a:ext uri="{FF2B5EF4-FFF2-40B4-BE49-F238E27FC236}">
                <a16:creationId xmlns:a16="http://schemas.microsoft.com/office/drawing/2014/main" id="{363DE32B-7DBA-66BC-A205-7967BA3A5B0C}"/>
              </a:ext>
            </a:extLst>
          </p:cNvPr>
          <p:cNvGrpSpPr/>
          <p:nvPr/>
        </p:nvGrpSpPr>
        <p:grpSpPr>
          <a:xfrm>
            <a:off x="519363" y="2563918"/>
            <a:ext cx="10410860" cy="447414"/>
            <a:chOff x="514270" y="2745986"/>
            <a:chExt cx="10410860" cy="447414"/>
          </a:xfrm>
        </p:grpSpPr>
        <p:sp>
          <p:nvSpPr>
            <p:cNvPr id="7" name="Object 6"/>
            <p:cNvSpPr/>
            <p:nvPr/>
          </p:nvSpPr>
          <p:spPr>
            <a:xfrm>
              <a:off x="514270" y="2745986"/>
              <a:ext cx="2583217" cy="447414"/>
            </a:xfrm>
            <a:prstGeom prst="rect">
              <a:avLst/>
            </a:prstGeom>
            <a:noFill/>
          </p:spPr>
          <p:txBody>
            <a:bodyPr wrap="square" rtlCol="0" anchor="ctr">
              <a:noAutofit/>
            </a:bodyPr>
            <a:lstStyle/>
            <a:p>
              <a:pPr>
                <a:buNone/>
              </a:pPr>
              <a:r>
                <a:rPr lang="en-US" sz="1400" dirty="0">
                  <a:solidFill>
                    <a:schemeClr val="bg1"/>
                  </a:solidFill>
                  <a:latin typeface="Montserrat SemiBold" pitchFamily="2" charset="0"/>
                  <a:ea typeface="Lato Regular" pitchFamily="34" charset="-122"/>
                  <a:cs typeface="Lato Regular" pitchFamily="34" charset="-120"/>
                </a:rPr>
                <a:t>⁠Investment</a:t>
              </a:r>
              <a:r>
                <a:rPr lang="ar-SA" sz="1400" dirty="0">
                  <a:solidFill>
                    <a:schemeClr val="bg1"/>
                  </a:solidFill>
                  <a:latin typeface="Montserrat SemiBold" pitchFamily="2" charset="0"/>
                  <a:ea typeface="Lato Regular" pitchFamily="34" charset="-122"/>
                  <a:cs typeface="Lato Regular" pitchFamily="34" charset="-120"/>
                </a:rPr>
                <a:t> </a:t>
              </a:r>
              <a:r>
                <a:rPr lang="en-US" sz="1400" dirty="0">
                  <a:solidFill>
                    <a:schemeClr val="bg1"/>
                  </a:solidFill>
                  <a:latin typeface="Montserrat SemiBold" pitchFamily="2" charset="0"/>
                  <a:ea typeface="Lato Regular" pitchFamily="34" charset="-122"/>
                  <a:cs typeface="Lato Regular" pitchFamily="34" charset="-120"/>
                </a:rPr>
                <a:t>Community </a:t>
              </a:r>
              <a:endParaRPr lang="en-US" sz="1400" dirty="0">
                <a:solidFill>
                  <a:schemeClr val="bg1"/>
                </a:solidFill>
                <a:latin typeface="Montserrat SemiBold" pitchFamily="2" charset="0"/>
              </a:endParaRPr>
            </a:p>
          </p:txBody>
        </p:sp>
        <p:pic>
          <p:nvPicPr>
            <p:cNvPr id="100" name="Picture 99">
              <a:extLst>
                <a:ext uri="{FF2B5EF4-FFF2-40B4-BE49-F238E27FC236}">
                  <a16:creationId xmlns:a16="http://schemas.microsoft.com/office/drawing/2014/main" id="{2CF8EC21-B4F7-3975-3B74-F5837F6D8B6E}"/>
                </a:ext>
              </a:extLst>
            </p:cNvPr>
            <p:cNvPicPr>
              <a:picLocks noChangeAspect="1"/>
            </p:cNvPicPr>
            <p:nvPr/>
          </p:nvPicPr>
          <p:blipFill>
            <a:blip r:embed="rId14"/>
            <a:stretch>
              <a:fillRect/>
            </a:stretch>
          </p:blipFill>
          <p:spPr>
            <a:xfrm>
              <a:off x="7501658" y="2802299"/>
              <a:ext cx="344069" cy="334788"/>
            </a:xfrm>
            <a:prstGeom prst="rect">
              <a:avLst/>
            </a:prstGeom>
          </p:spPr>
        </p:pic>
        <p:pic>
          <p:nvPicPr>
            <p:cNvPr id="104" name="Picture 103">
              <a:extLst>
                <a:ext uri="{FF2B5EF4-FFF2-40B4-BE49-F238E27FC236}">
                  <a16:creationId xmlns:a16="http://schemas.microsoft.com/office/drawing/2014/main" id="{10F71572-2B64-35CE-0E6B-F587ACC1A838}"/>
                </a:ext>
              </a:extLst>
            </p:cNvPr>
            <p:cNvPicPr>
              <a:picLocks noChangeAspect="1"/>
            </p:cNvPicPr>
            <p:nvPr/>
          </p:nvPicPr>
          <p:blipFill>
            <a:blip r:embed="rId14"/>
            <a:stretch>
              <a:fillRect/>
            </a:stretch>
          </p:blipFill>
          <p:spPr>
            <a:xfrm>
              <a:off x="10581049" y="2802293"/>
              <a:ext cx="344081" cy="334800"/>
            </a:xfrm>
            <a:prstGeom prst="rect">
              <a:avLst/>
            </a:prstGeom>
          </p:spPr>
        </p:pic>
        <p:pic>
          <p:nvPicPr>
            <p:cNvPr id="129" name="Picture 128">
              <a:extLst>
                <a:ext uri="{FF2B5EF4-FFF2-40B4-BE49-F238E27FC236}">
                  <a16:creationId xmlns:a16="http://schemas.microsoft.com/office/drawing/2014/main" id="{D2C6999E-1FDB-89C8-A2B8-B21FA9DA32DD}"/>
                </a:ext>
              </a:extLst>
            </p:cNvPr>
            <p:cNvPicPr>
              <a:picLocks noChangeAspect="1"/>
            </p:cNvPicPr>
            <p:nvPr/>
          </p:nvPicPr>
          <p:blipFill>
            <a:blip r:embed="rId15"/>
            <a:stretch>
              <a:fillRect/>
            </a:stretch>
          </p:blipFill>
          <p:spPr>
            <a:xfrm>
              <a:off x="9528914" y="2798499"/>
              <a:ext cx="364456" cy="342389"/>
            </a:xfrm>
            <a:prstGeom prst="rect">
              <a:avLst/>
            </a:prstGeom>
          </p:spPr>
        </p:pic>
        <p:pic>
          <p:nvPicPr>
            <p:cNvPr id="140" name="Picture 139">
              <a:extLst>
                <a:ext uri="{FF2B5EF4-FFF2-40B4-BE49-F238E27FC236}">
                  <a16:creationId xmlns:a16="http://schemas.microsoft.com/office/drawing/2014/main" id="{08380CDE-782C-1109-CA7C-7DE4AADC37D4}"/>
                </a:ext>
              </a:extLst>
            </p:cNvPr>
            <p:cNvPicPr>
              <a:picLocks noChangeAspect="1"/>
            </p:cNvPicPr>
            <p:nvPr/>
          </p:nvPicPr>
          <p:blipFill>
            <a:blip r:embed="rId15"/>
            <a:stretch>
              <a:fillRect/>
            </a:stretch>
          </p:blipFill>
          <p:spPr>
            <a:xfrm>
              <a:off x="8520546" y="2798499"/>
              <a:ext cx="364456" cy="342389"/>
            </a:xfrm>
            <a:prstGeom prst="rect">
              <a:avLst/>
            </a:prstGeom>
          </p:spPr>
        </p:pic>
        <p:pic>
          <p:nvPicPr>
            <p:cNvPr id="155" name="Picture 154">
              <a:extLst>
                <a:ext uri="{FF2B5EF4-FFF2-40B4-BE49-F238E27FC236}">
                  <a16:creationId xmlns:a16="http://schemas.microsoft.com/office/drawing/2014/main" id="{C61CC7F5-91F4-6B1E-CE4C-7DAA54F33309}"/>
                </a:ext>
              </a:extLst>
            </p:cNvPr>
            <p:cNvPicPr>
              <a:picLocks noChangeAspect="1"/>
            </p:cNvPicPr>
            <p:nvPr/>
          </p:nvPicPr>
          <p:blipFill>
            <a:blip r:embed="rId15"/>
            <a:stretch>
              <a:fillRect/>
            </a:stretch>
          </p:blipFill>
          <p:spPr>
            <a:xfrm>
              <a:off x="6469230" y="2798499"/>
              <a:ext cx="364456" cy="342389"/>
            </a:xfrm>
            <a:prstGeom prst="rect">
              <a:avLst/>
            </a:prstGeom>
          </p:spPr>
        </p:pic>
        <p:pic>
          <p:nvPicPr>
            <p:cNvPr id="6" name="Picture 5">
              <a:extLst>
                <a:ext uri="{FF2B5EF4-FFF2-40B4-BE49-F238E27FC236}">
                  <a16:creationId xmlns:a16="http://schemas.microsoft.com/office/drawing/2014/main" id="{17A1D890-D9EC-CC2B-279F-4F55DE9F9563}"/>
                </a:ext>
              </a:extLst>
            </p:cNvPr>
            <p:cNvPicPr>
              <a:picLocks noChangeAspect="1"/>
            </p:cNvPicPr>
            <p:nvPr/>
          </p:nvPicPr>
          <p:blipFill>
            <a:blip r:embed="rId14"/>
            <a:stretch>
              <a:fillRect/>
            </a:stretch>
          </p:blipFill>
          <p:spPr>
            <a:xfrm>
              <a:off x="4527193" y="2802299"/>
              <a:ext cx="344069" cy="334788"/>
            </a:xfrm>
            <a:prstGeom prst="rect">
              <a:avLst/>
            </a:prstGeom>
          </p:spPr>
        </p:pic>
        <p:pic>
          <p:nvPicPr>
            <p:cNvPr id="19" name="Picture 18">
              <a:extLst>
                <a:ext uri="{FF2B5EF4-FFF2-40B4-BE49-F238E27FC236}">
                  <a16:creationId xmlns:a16="http://schemas.microsoft.com/office/drawing/2014/main" id="{E8F4A357-37D9-B2E1-C7DE-AF6643513FD8}"/>
                </a:ext>
              </a:extLst>
            </p:cNvPr>
            <p:cNvPicPr>
              <a:picLocks noChangeAspect="1"/>
            </p:cNvPicPr>
            <p:nvPr/>
          </p:nvPicPr>
          <p:blipFill>
            <a:blip r:embed="rId15"/>
            <a:stretch>
              <a:fillRect/>
            </a:stretch>
          </p:blipFill>
          <p:spPr>
            <a:xfrm>
              <a:off x="5451578" y="2798499"/>
              <a:ext cx="364456" cy="342389"/>
            </a:xfrm>
            <a:prstGeom prst="rect">
              <a:avLst/>
            </a:prstGeom>
          </p:spPr>
        </p:pic>
      </p:grpSp>
      <p:grpSp>
        <p:nvGrpSpPr>
          <p:cNvPr id="29" name="Group 28">
            <a:extLst>
              <a:ext uri="{FF2B5EF4-FFF2-40B4-BE49-F238E27FC236}">
                <a16:creationId xmlns:a16="http://schemas.microsoft.com/office/drawing/2014/main" id="{1085745C-9A22-E944-FCFA-0981D4A9C332}"/>
              </a:ext>
            </a:extLst>
          </p:cNvPr>
          <p:cNvGrpSpPr/>
          <p:nvPr/>
        </p:nvGrpSpPr>
        <p:grpSpPr>
          <a:xfrm>
            <a:off x="519367" y="4938548"/>
            <a:ext cx="10410853" cy="446132"/>
            <a:chOff x="514271" y="4960858"/>
            <a:chExt cx="10410853" cy="446132"/>
          </a:xfrm>
        </p:grpSpPr>
        <p:sp>
          <p:nvSpPr>
            <p:cNvPr id="12" name="Object 11"/>
            <p:cNvSpPr/>
            <p:nvPr/>
          </p:nvSpPr>
          <p:spPr>
            <a:xfrm>
              <a:off x="514271" y="4960858"/>
              <a:ext cx="3053115" cy="446132"/>
            </a:xfrm>
            <a:prstGeom prst="rect">
              <a:avLst/>
            </a:prstGeom>
            <a:noFill/>
          </p:spPr>
          <p:txBody>
            <a:bodyPr wrap="square" rtlCol="0" anchor="ctr">
              <a:noAutofit/>
            </a:bodyPr>
            <a:lstStyle/>
            <a:p>
              <a:pPr>
                <a:buNone/>
              </a:pPr>
              <a:r>
                <a:rPr lang="en-US" sz="1400" dirty="0">
                  <a:solidFill>
                    <a:schemeClr val="bg1"/>
                  </a:solidFill>
                  <a:latin typeface="Montserrat SemiBold" pitchFamily="2" charset="0"/>
                  <a:ea typeface="Lato Regular" pitchFamily="34" charset="-122"/>
                  <a:cs typeface="Lato Regular" pitchFamily="34" charset="-120"/>
                </a:rPr>
                <a:t>Easy To Use </a:t>
              </a:r>
              <a:endParaRPr lang="en-US" sz="1400" dirty="0">
                <a:solidFill>
                  <a:schemeClr val="bg1"/>
                </a:solidFill>
                <a:latin typeface="Montserrat SemiBold" pitchFamily="2" charset="0"/>
              </a:endParaRPr>
            </a:p>
          </p:txBody>
        </p:sp>
        <p:pic>
          <p:nvPicPr>
            <p:cNvPr id="109" name="Picture 108">
              <a:extLst>
                <a:ext uri="{FF2B5EF4-FFF2-40B4-BE49-F238E27FC236}">
                  <a16:creationId xmlns:a16="http://schemas.microsoft.com/office/drawing/2014/main" id="{7212B204-6151-6B8C-2798-D9658B46EE9F}"/>
                </a:ext>
              </a:extLst>
            </p:cNvPr>
            <p:cNvPicPr>
              <a:picLocks noChangeAspect="1"/>
            </p:cNvPicPr>
            <p:nvPr/>
          </p:nvPicPr>
          <p:blipFill>
            <a:blip r:embed="rId14"/>
            <a:stretch>
              <a:fillRect/>
            </a:stretch>
          </p:blipFill>
          <p:spPr>
            <a:xfrm>
              <a:off x="4527193" y="5016530"/>
              <a:ext cx="344069" cy="334788"/>
            </a:xfrm>
            <a:prstGeom prst="rect">
              <a:avLst/>
            </a:prstGeom>
          </p:spPr>
        </p:pic>
        <p:pic>
          <p:nvPicPr>
            <p:cNvPr id="125" name="Picture 124">
              <a:extLst>
                <a:ext uri="{FF2B5EF4-FFF2-40B4-BE49-F238E27FC236}">
                  <a16:creationId xmlns:a16="http://schemas.microsoft.com/office/drawing/2014/main" id="{7B73AB8E-D0A6-9CF8-EC70-FF7BA393492B}"/>
                </a:ext>
              </a:extLst>
            </p:cNvPr>
            <p:cNvPicPr>
              <a:picLocks noChangeAspect="1"/>
            </p:cNvPicPr>
            <p:nvPr/>
          </p:nvPicPr>
          <p:blipFill>
            <a:blip r:embed="rId14"/>
            <a:stretch>
              <a:fillRect/>
            </a:stretch>
          </p:blipFill>
          <p:spPr>
            <a:xfrm>
              <a:off x="10581055" y="5016530"/>
              <a:ext cx="344069" cy="334788"/>
            </a:xfrm>
            <a:prstGeom prst="rect">
              <a:avLst/>
            </a:prstGeom>
          </p:spPr>
        </p:pic>
        <p:pic>
          <p:nvPicPr>
            <p:cNvPr id="135" name="Picture 134">
              <a:extLst>
                <a:ext uri="{FF2B5EF4-FFF2-40B4-BE49-F238E27FC236}">
                  <a16:creationId xmlns:a16="http://schemas.microsoft.com/office/drawing/2014/main" id="{7DD9CB3B-6E7A-0E90-95D6-27FCE6B8C762}"/>
                </a:ext>
              </a:extLst>
            </p:cNvPr>
            <p:cNvPicPr>
              <a:picLocks noChangeAspect="1"/>
            </p:cNvPicPr>
            <p:nvPr/>
          </p:nvPicPr>
          <p:blipFill>
            <a:blip r:embed="rId14"/>
            <a:stretch>
              <a:fillRect/>
            </a:stretch>
          </p:blipFill>
          <p:spPr>
            <a:xfrm>
              <a:off x="9539108" y="5016530"/>
              <a:ext cx="344069" cy="334788"/>
            </a:xfrm>
            <a:prstGeom prst="rect">
              <a:avLst/>
            </a:prstGeom>
          </p:spPr>
        </p:pic>
        <p:pic>
          <p:nvPicPr>
            <p:cNvPr id="148" name="Picture 147">
              <a:extLst>
                <a:ext uri="{FF2B5EF4-FFF2-40B4-BE49-F238E27FC236}">
                  <a16:creationId xmlns:a16="http://schemas.microsoft.com/office/drawing/2014/main" id="{FC131EA0-4D87-7B99-041E-8702B0E85780}"/>
                </a:ext>
              </a:extLst>
            </p:cNvPr>
            <p:cNvPicPr>
              <a:picLocks noChangeAspect="1"/>
            </p:cNvPicPr>
            <p:nvPr/>
          </p:nvPicPr>
          <p:blipFill>
            <a:blip r:embed="rId14"/>
            <a:stretch>
              <a:fillRect/>
            </a:stretch>
          </p:blipFill>
          <p:spPr>
            <a:xfrm>
              <a:off x="8530740" y="5016530"/>
              <a:ext cx="344069" cy="334788"/>
            </a:xfrm>
            <a:prstGeom prst="rect">
              <a:avLst/>
            </a:prstGeom>
          </p:spPr>
        </p:pic>
        <p:pic>
          <p:nvPicPr>
            <p:cNvPr id="150" name="Picture 149">
              <a:extLst>
                <a:ext uri="{FF2B5EF4-FFF2-40B4-BE49-F238E27FC236}">
                  <a16:creationId xmlns:a16="http://schemas.microsoft.com/office/drawing/2014/main" id="{A2238317-A5E0-0861-EAE0-55CA68DF1A75}"/>
                </a:ext>
              </a:extLst>
            </p:cNvPr>
            <p:cNvPicPr>
              <a:picLocks noChangeAspect="1"/>
            </p:cNvPicPr>
            <p:nvPr/>
          </p:nvPicPr>
          <p:blipFill>
            <a:blip r:embed="rId15"/>
            <a:stretch>
              <a:fillRect/>
            </a:stretch>
          </p:blipFill>
          <p:spPr>
            <a:xfrm>
              <a:off x="7491464" y="5012730"/>
              <a:ext cx="364456" cy="342389"/>
            </a:xfrm>
            <a:prstGeom prst="rect">
              <a:avLst/>
            </a:prstGeom>
          </p:spPr>
        </p:pic>
        <p:pic>
          <p:nvPicPr>
            <p:cNvPr id="10" name="Picture 9">
              <a:extLst>
                <a:ext uri="{FF2B5EF4-FFF2-40B4-BE49-F238E27FC236}">
                  <a16:creationId xmlns:a16="http://schemas.microsoft.com/office/drawing/2014/main" id="{B7E1B8F0-9D1D-AF36-D098-85B5B642CFF6}"/>
                </a:ext>
              </a:extLst>
            </p:cNvPr>
            <p:cNvPicPr>
              <a:picLocks noChangeAspect="1"/>
            </p:cNvPicPr>
            <p:nvPr/>
          </p:nvPicPr>
          <p:blipFill>
            <a:blip r:embed="rId14"/>
            <a:stretch>
              <a:fillRect/>
            </a:stretch>
          </p:blipFill>
          <p:spPr>
            <a:xfrm>
              <a:off x="5461772" y="5016530"/>
              <a:ext cx="344069" cy="334788"/>
            </a:xfrm>
            <a:prstGeom prst="rect">
              <a:avLst/>
            </a:prstGeom>
          </p:spPr>
        </p:pic>
        <p:pic>
          <p:nvPicPr>
            <p:cNvPr id="25" name="Picture 24">
              <a:extLst>
                <a:ext uri="{FF2B5EF4-FFF2-40B4-BE49-F238E27FC236}">
                  <a16:creationId xmlns:a16="http://schemas.microsoft.com/office/drawing/2014/main" id="{39956866-8029-2D14-EB15-BD4288216DAD}"/>
                </a:ext>
              </a:extLst>
            </p:cNvPr>
            <p:cNvPicPr>
              <a:picLocks noChangeAspect="1"/>
            </p:cNvPicPr>
            <p:nvPr/>
          </p:nvPicPr>
          <p:blipFill>
            <a:blip r:embed="rId14"/>
            <a:stretch>
              <a:fillRect/>
            </a:stretch>
          </p:blipFill>
          <p:spPr>
            <a:xfrm>
              <a:off x="6479424" y="5016530"/>
              <a:ext cx="344069" cy="334788"/>
            </a:xfrm>
            <a:prstGeom prst="rect">
              <a:avLst/>
            </a:prstGeom>
          </p:spPr>
        </p:pic>
      </p:grpSp>
      <p:grpSp>
        <p:nvGrpSpPr>
          <p:cNvPr id="49" name="Group 48">
            <a:extLst>
              <a:ext uri="{FF2B5EF4-FFF2-40B4-BE49-F238E27FC236}">
                <a16:creationId xmlns:a16="http://schemas.microsoft.com/office/drawing/2014/main" id="{5BA801B7-7244-EB65-79FE-06FFAF1C4BFC}"/>
              </a:ext>
            </a:extLst>
          </p:cNvPr>
          <p:cNvGrpSpPr/>
          <p:nvPr/>
        </p:nvGrpSpPr>
        <p:grpSpPr>
          <a:xfrm>
            <a:off x="514270" y="3474289"/>
            <a:ext cx="10421046" cy="536897"/>
            <a:chOff x="514271" y="3578996"/>
            <a:chExt cx="10421046" cy="536897"/>
          </a:xfrm>
        </p:grpSpPr>
        <p:sp>
          <p:nvSpPr>
            <p:cNvPr id="11" name="Object 10"/>
            <p:cNvSpPr/>
            <p:nvPr/>
          </p:nvSpPr>
          <p:spPr>
            <a:xfrm>
              <a:off x="514271" y="3578996"/>
              <a:ext cx="3789666" cy="536897"/>
            </a:xfrm>
            <a:prstGeom prst="rect">
              <a:avLst/>
            </a:prstGeom>
            <a:noFill/>
          </p:spPr>
          <p:txBody>
            <a:bodyPr wrap="square" rtlCol="0" anchor="ctr">
              <a:normAutofit/>
            </a:bodyPr>
            <a:lstStyle/>
            <a:p>
              <a:pPr>
                <a:buNone/>
              </a:pPr>
              <a:r>
                <a:rPr lang="en-US" sz="1400" dirty="0">
                  <a:solidFill>
                    <a:schemeClr val="bg1"/>
                  </a:solidFill>
                  <a:latin typeface="Montserrat SemiBold" pitchFamily="2" charset="0"/>
                  <a:ea typeface="Lato Regular" pitchFamily="34" charset="-122"/>
                  <a:cs typeface="Lato Regular" pitchFamily="34" charset="-120"/>
                </a:rPr>
                <a:t>Sell &amp; Buy Orders </a:t>
              </a:r>
              <a:endParaRPr lang="en-US" sz="1400" dirty="0">
                <a:solidFill>
                  <a:schemeClr val="bg1"/>
                </a:solidFill>
                <a:latin typeface="Montserrat SemiBold" pitchFamily="2" charset="0"/>
              </a:endParaRPr>
            </a:p>
          </p:txBody>
        </p:sp>
        <p:pic>
          <p:nvPicPr>
            <p:cNvPr id="107" name="Picture 106">
              <a:extLst>
                <a:ext uri="{FF2B5EF4-FFF2-40B4-BE49-F238E27FC236}">
                  <a16:creationId xmlns:a16="http://schemas.microsoft.com/office/drawing/2014/main" id="{214044D5-0612-0ABB-1F64-22D824C7A489}"/>
                </a:ext>
              </a:extLst>
            </p:cNvPr>
            <p:cNvPicPr>
              <a:picLocks noChangeAspect="1"/>
            </p:cNvPicPr>
            <p:nvPr/>
          </p:nvPicPr>
          <p:blipFill>
            <a:blip r:embed="rId14"/>
            <a:stretch>
              <a:fillRect/>
            </a:stretch>
          </p:blipFill>
          <p:spPr>
            <a:xfrm>
              <a:off x="4527193" y="3680050"/>
              <a:ext cx="344069" cy="334788"/>
            </a:xfrm>
            <a:prstGeom prst="rect">
              <a:avLst/>
            </a:prstGeom>
          </p:spPr>
        </p:pic>
        <p:pic>
          <p:nvPicPr>
            <p:cNvPr id="121" name="Picture 120">
              <a:extLst>
                <a:ext uri="{FF2B5EF4-FFF2-40B4-BE49-F238E27FC236}">
                  <a16:creationId xmlns:a16="http://schemas.microsoft.com/office/drawing/2014/main" id="{744F2915-8084-659F-C1AE-0221536E0040}"/>
                </a:ext>
              </a:extLst>
            </p:cNvPr>
            <p:cNvPicPr>
              <a:picLocks noChangeAspect="1"/>
            </p:cNvPicPr>
            <p:nvPr/>
          </p:nvPicPr>
          <p:blipFill>
            <a:blip r:embed="rId15"/>
            <a:stretch>
              <a:fillRect/>
            </a:stretch>
          </p:blipFill>
          <p:spPr>
            <a:xfrm>
              <a:off x="10570861" y="3676250"/>
              <a:ext cx="364456" cy="342389"/>
            </a:xfrm>
            <a:prstGeom prst="rect">
              <a:avLst/>
            </a:prstGeom>
          </p:spPr>
        </p:pic>
        <p:pic>
          <p:nvPicPr>
            <p:cNvPr id="130" name="Picture 129">
              <a:extLst>
                <a:ext uri="{FF2B5EF4-FFF2-40B4-BE49-F238E27FC236}">
                  <a16:creationId xmlns:a16="http://schemas.microsoft.com/office/drawing/2014/main" id="{6BD6BBB4-E4A9-B31C-B983-5B129D95B6DB}"/>
                </a:ext>
              </a:extLst>
            </p:cNvPr>
            <p:cNvPicPr>
              <a:picLocks noChangeAspect="1"/>
            </p:cNvPicPr>
            <p:nvPr/>
          </p:nvPicPr>
          <p:blipFill>
            <a:blip r:embed="rId15"/>
            <a:stretch>
              <a:fillRect/>
            </a:stretch>
          </p:blipFill>
          <p:spPr>
            <a:xfrm>
              <a:off x="9528914" y="3676250"/>
              <a:ext cx="364456" cy="342389"/>
            </a:xfrm>
            <a:prstGeom prst="rect">
              <a:avLst/>
            </a:prstGeom>
          </p:spPr>
        </p:pic>
        <p:pic>
          <p:nvPicPr>
            <p:cNvPr id="141" name="Picture 140">
              <a:extLst>
                <a:ext uri="{FF2B5EF4-FFF2-40B4-BE49-F238E27FC236}">
                  <a16:creationId xmlns:a16="http://schemas.microsoft.com/office/drawing/2014/main" id="{068E3684-0C76-63F1-0720-EA4F47C749AB}"/>
                </a:ext>
              </a:extLst>
            </p:cNvPr>
            <p:cNvPicPr>
              <a:picLocks noChangeAspect="1"/>
            </p:cNvPicPr>
            <p:nvPr/>
          </p:nvPicPr>
          <p:blipFill>
            <a:blip r:embed="rId15"/>
            <a:stretch>
              <a:fillRect/>
            </a:stretch>
          </p:blipFill>
          <p:spPr>
            <a:xfrm>
              <a:off x="8520546" y="3676250"/>
              <a:ext cx="364456" cy="342389"/>
            </a:xfrm>
            <a:prstGeom prst="rect">
              <a:avLst/>
            </a:prstGeom>
          </p:spPr>
        </p:pic>
        <p:pic>
          <p:nvPicPr>
            <p:cNvPr id="167" name="Picture 166">
              <a:extLst>
                <a:ext uri="{FF2B5EF4-FFF2-40B4-BE49-F238E27FC236}">
                  <a16:creationId xmlns:a16="http://schemas.microsoft.com/office/drawing/2014/main" id="{C86C3ECA-6BB2-A68B-290E-F71604F13703}"/>
                </a:ext>
              </a:extLst>
            </p:cNvPr>
            <p:cNvPicPr>
              <a:picLocks noChangeAspect="1"/>
            </p:cNvPicPr>
            <p:nvPr/>
          </p:nvPicPr>
          <p:blipFill>
            <a:blip r:embed="rId15"/>
            <a:stretch>
              <a:fillRect/>
            </a:stretch>
          </p:blipFill>
          <p:spPr>
            <a:xfrm>
              <a:off x="5451578" y="3676250"/>
              <a:ext cx="364456" cy="342389"/>
            </a:xfrm>
            <a:prstGeom prst="rect">
              <a:avLst/>
            </a:prstGeom>
          </p:spPr>
        </p:pic>
        <p:pic>
          <p:nvPicPr>
            <p:cNvPr id="24" name="Picture 23">
              <a:extLst>
                <a:ext uri="{FF2B5EF4-FFF2-40B4-BE49-F238E27FC236}">
                  <a16:creationId xmlns:a16="http://schemas.microsoft.com/office/drawing/2014/main" id="{471513DA-1490-9554-D685-6B556EDE7680}"/>
                </a:ext>
              </a:extLst>
            </p:cNvPr>
            <p:cNvPicPr>
              <a:picLocks noChangeAspect="1"/>
            </p:cNvPicPr>
            <p:nvPr/>
          </p:nvPicPr>
          <p:blipFill>
            <a:blip r:embed="rId14"/>
            <a:stretch>
              <a:fillRect/>
            </a:stretch>
          </p:blipFill>
          <p:spPr>
            <a:xfrm>
              <a:off x="6479424" y="3680050"/>
              <a:ext cx="344069" cy="334788"/>
            </a:xfrm>
            <a:prstGeom prst="rect">
              <a:avLst/>
            </a:prstGeom>
          </p:spPr>
        </p:pic>
        <p:pic>
          <p:nvPicPr>
            <p:cNvPr id="30" name="Picture 29">
              <a:extLst>
                <a:ext uri="{FF2B5EF4-FFF2-40B4-BE49-F238E27FC236}">
                  <a16:creationId xmlns:a16="http://schemas.microsoft.com/office/drawing/2014/main" id="{562D9768-2349-66DB-234E-3071CB0A8CAC}"/>
                </a:ext>
              </a:extLst>
            </p:cNvPr>
            <p:cNvPicPr>
              <a:picLocks noChangeAspect="1"/>
            </p:cNvPicPr>
            <p:nvPr/>
          </p:nvPicPr>
          <p:blipFill>
            <a:blip r:embed="rId14"/>
            <a:stretch>
              <a:fillRect/>
            </a:stretch>
          </p:blipFill>
          <p:spPr>
            <a:xfrm>
              <a:off x="7501658" y="3680050"/>
              <a:ext cx="344069" cy="334788"/>
            </a:xfrm>
            <a:prstGeom prst="rect">
              <a:avLst/>
            </a:prstGeom>
          </p:spPr>
        </p:pic>
      </p:grpSp>
      <p:grpSp>
        <p:nvGrpSpPr>
          <p:cNvPr id="50" name="Group 49">
            <a:extLst>
              <a:ext uri="{FF2B5EF4-FFF2-40B4-BE49-F238E27FC236}">
                <a16:creationId xmlns:a16="http://schemas.microsoft.com/office/drawing/2014/main" id="{B356EDD1-ADF5-140B-4B0F-E217C45C35AC}"/>
              </a:ext>
            </a:extLst>
          </p:cNvPr>
          <p:cNvGrpSpPr/>
          <p:nvPr/>
        </p:nvGrpSpPr>
        <p:grpSpPr>
          <a:xfrm>
            <a:off x="514374" y="3004412"/>
            <a:ext cx="10420839" cy="519001"/>
            <a:chOff x="514271" y="3119082"/>
            <a:chExt cx="10420839" cy="519001"/>
          </a:xfrm>
        </p:grpSpPr>
        <p:sp>
          <p:nvSpPr>
            <p:cNvPr id="8" name="Object 7"/>
            <p:cNvSpPr/>
            <p:nvPr/>
          </p:nvSpPr>
          <p:spPr>
            <a:xfrm>
              <a:off x="514271" y="3119082"/>
              <a:ext cx="3286845" cy="519001"/>
            </a:xfrm>
            <a:prstGeom prst="rect">
              <a:avLst/>
            </a:prstGeom>
            <a:noFill/>
          </p:spPr>
          <p:txBody>
            <a:bodyPr wrap="square" rtlCol="0" anchor="ctr">
              <a:noAutofit/>
            </a:bodyPr>
            <a:lstStyle/>
            <a:p>
              <a:pPr>
                <a:buNone/>
              </a:pPr>
              <a:r>
                <a:rPr lang="en-US" sz="1400" dirty="0">
                  <a:solidFill>
                    <a:schemeClr val="bg1"/>
                  </a:solidFill>
                  <a:latin typeface="Montserrat SemiBold" pitchFamily="2" charset="0"/>
                  <a:ea typeface="Lato Regular" pitchFamily="34" charset="-122"/>
                  <a:cs typeface="Lato Regular" pitchFamily="34" charset="-120"/>
                </a:rPr>
                <a:t>Marketplace Of Opportunities</a:t>
              </a:r>
              <a:endParaRPr lang="en-US" sz="1400" dirty="0">
                <a:solidFill>
                  <a:schemeClr val="bg1"/>
                </a:solidFill>
                <a:latin typeface="Montserrat SemiBold" pitchFamily="2" charset="0"/>
              </a:endParaRPr>
            </a:p>
          </p:txBody>
        </p:sp>
        <p:pic>
          <p:nvPicPr>
            <p:cNvPr id="106" name="Picture 105">
              <a:extLst>
                <a:ext uri="{FF2B5EF4-FFF2-40B4-BE49-F238E27FC236}">
                  <a16:creationId xmlns:a16="http://schemas.microsoft.com/office/drawing/2014/main" id="{2B88E42A-1B41-7997-56A2-DA08FFAF6365}"/>
                </a:ext>
              </a:extLst>
            </p:cNvPr>
            <p:cNvPicPr>
              <a:picLocks noChangeAspect="1"/>
            </p:cNvPicPr>
            <p:nvPr/>
          </p:nvPicPr>
          <p:blipFill>
            <a:blip r:embed="rId14"/>
            <a:stretch>
              <a:fillRect/>
            </a:stretch>
          </p:blipFill>
          <p:spPr>
            <a:xfrm>
              <a:off x="4527193" y="3211188"/>
              <a:ext cx="344069" cy="334788"/>
            </a:xfrm>
            <a:prstGeom prst="rect">
              <a:avLst/>
            </a:prstGeom>
          </p:spPr>
        </p:pic>
        <p:pic>
          <p:nvPicPr>
            <p:cNvPr id="119" name="Picture 118">
              <a:extLst>
                <a:ext uri="{FF2B5EF4-FFF2-40B4-BE49-F238E27FC236}">
                  <a16:creationId xmlns:a16="http://schemas.microsoft.com/office/drawing/2014/main" id="{E3162959-5906-7912-2C44-E5520E86250A}"/>
                </a:ext>
              </a:extLst>
            </p:cNvPr>
            <p:cNvPicPr>
              <a:picLocks noChangeAspect="1"/>
            </p:cNvPicPr>
            <p:nvPr/>
          </p:nvPicPr>
          <p:blipFill>
            <a:blip r:embed="rId15"/>
            <a:stretch>
              <a:fillRect/>
            </a:stretch>
          </p:blipFill>
          <p:spPr>
            <a:xfrm>
              <a:off x="10571068" y="3207582"/>
              <a:ext cx="364042" cy="342000"/>
            </a:xfrm>
            <a:prstGeom prst="rect">
              <a:avLst/>
            </a:prstGeom>
          </p:spPr>
        </p:pic>
        <p:pic>
          <p:nvPicPr>
            <p:cNvPr id="137" name="Picture 136">
              <a:extLst>
                <a:ext uri="{FF2B5EF4-FFF2-40B4-BE49-F238E27FC236}">
                  <a16:creationId xmlns:a16="http://schemas.microsoft.com/office/drawing/2014/main" id="{C5D1B03E-8038-95E1-E3F5-A8D99728674D}"/>
                </a:ext>
              </a:extLst>
            </p:cNvPr>
            <p:cNvPicPr>
              <a:picLocks noChangeAspect="1"/>
            </p:cNvPicPr>
            <p:nvPr/>
          </p:nvPicPr>
          <p:blipFill>
            <a:blip r:embed="rId15"/>
            <a:stretch>
              <a:fillRect/>
            </a:stretch>
          </p:blipFill>
          <p:spPr>
            <a:xfrm>
              <a:off x="9528914" y="3207388"/>
              <a:ext cx="364456" cy="342389"/>
            </a:xfrm>
            <a:prstGeom prst="rect">
              <a:avLst/>
            </a:prstGeom>
          </p:spPr>
        </p:pic>
        <p:pic>
          <p:nvPicPr>
            <p:cNvPr id="147" name="Picture 146">
              <a:extLst>
                <a:ext uri="{FF2B5EF4-FFF2-40B4-BE49-F238E27FC236}">
                  <a16:creationId xmlns:a16="http://schemas.microsoft.com/office/drawing/2014/main" id="{BB9D73CF-9B08-17D5-E051-272636753665}"/>
                </a:ext>
              </a:extLst>
            </p:cNvPr>
            <p:cNvPicPr>
              <a:picLocks noChangeAspect="1"/>
            </p:cNvPicPr>
            <p:nvPr/>
          </p:nvPicPr>
          <p:blipFill>
            <a:blip r:embed="rId15"/>
            <a:stretch>
              <a:fillRect/>
            </a:stretch>
          </p:blipFill>
          <p:spPr>
            <a:xfrm>
              <a:off x="8520546" y="3207388"/>
              <a:ext cx="364456" cy="342389"/>
            </a:xfrm>
            <a:prstGeom prst="rect">
              <a:avLst/>
            </a:prstGeom>
          </p:spPr>
        </p:pic>
        <p:pic>
          <p:nvPicPr>
            <p:cNvPr id="158" name="Picture 157">
              <a:extLst>
                <a:ext uri="{FF2B5EF4-FFF2-40B4-BE49-F238E27FC236}">
                  <a16:creationId xmlns:a16="http://schemas.microsoft.com/office/drawing/2014/main" id="{437897AF-4546-88EE-D94C-E99CFD0D5617}"/>
                </a:ext>
              </a:extLst>
            </p:cNvPr>
            <p:cNvPicPr>
              <a:picLocks noChangeAspect="1"/>
            </p:cNvPicPr>
            <p:nvPr/>
          </p:nvPicPr>
          <p:blipFill>
            <a:blip r:embed="rId15"/>
            <a:stretch>
              <a:fillRect/>
            </a:stretch>
          </p:blipFill>
          <p:spPr>
            <a:xfrm>
              <a:off x="6469230" y="3207388"/>
              <a:ext cx="364456" cy="342389"/>
            </a:xfrm>
            <a:prstGeom prst="rect">
              <a:avLst/>
            </a:prstGeom>
          </p:spPr>
        </p:pic>
        <p:pic>
          <p:nvPicPr>
            <p:cNvPr id="164" name="Picture 163">
              <a:extLst>
                <a:ext uri="{FF2B5EF4-FFF2-40B4-BE49-F238E27FC236}">
                  <a16:creationId xmlns:a16="http://schemas.microsoft.com/office/drawing/2014/main" id="{E5A0FC5C-3DA5-8BE7-EC7B-708AB254D7B3}"/>
                </a:ext>
              </a:extLst>
            </p:cNvPr>
            <p:cNvPicPr>
              <a:picLocks noChangeAspect="1"/>
            </p:cNvPicPr>
            <p:nvPr/>
          </p:nvPicPr>
          <p:blipFill>
            <a:blip r:embed="rId15"/>
            <a:stretch>
              <a:fillRect/>
            </a:stretch>
          </p:blipFill>
          <p:spPr>
            <a:xfrm>
              <a:off x="5451578" y="3207388"/>
              <a:ext cx="364456" cy="342389"/>
            </a:xfrm>
            <a:prstGeom prst="rect">
              <a:avLst/>
            </a:prstGeom>
          </p:spPr>
        </p:pic>
        <p:pic>
          <p:nvPicPr>
            <p:cNvPr id="33" name="Picture 32">
              <a:extLst>
                <a:ext uri="{FF2B5EF4-FFF2-40B4-BE49-F238E27FC236}">
                  <a16:creationId xmlns:a16="http://schemas.microsoft.com/office/drawing/2014/main" id="{48928A25-005A-3444-0ECE-6B5B47EAF4B7}"/>
                </a:ext>
              </a:extLst>
            </p:cNvPr>
            <p:cNvPicPr>
              <a:picLocks noChangeAspect="1"/>
            </p:cNvPicPr>
            <p:nvPr/>
          </p:nvPicPr>
          <p:blipFill>
            <a:blip r:embed="rId15"/>
            <a:stretch>
              <a:fillRect/>
            </a:stretch>
          </p:blipFill>
          <p:spPr>
            <a:xfrm>
              <a:off x="7491464" y="3207388"/>
              <a:ext cx="364456" cy="342389"/>
            </a:xfrm>
            <a:prstGeom prst="rect">
              <a:avLst/>
            </a:prstGeom>
          </p:spPr>
        </p:pic>
      </p:grpSp>
      <p:grpSp>
        <p:nvGrpSpPr>
          <p:cNvPr id="26" name="Group 25">
            <a:extLst>
              <a:ext uri="{FF2B5EF4-FFF2-40B4-BE49-F238E27FC236}">
                <a16:creationId xmlns:a16="http://schemas.microsoft.com/office/drawing/2014/main" id="{E8F96AFB-D49F-83B2-8871-33D782D7CEC5}"/>
              </a:ext>
            </a:extLst>
          </p:cNvPr>
          <p:cNvGrpSpPr/>
          <p:nvPr/>
        </p:nvGrpSpPr>
        <p:grpSpPr>
          <a:xfrm>
            <a:off x="514270" y="5839841"/>
            <a:ext cx="10421046" cy="509606"/>
            <a:chOff x="514271" y="6022719"/>
            <a:chExt cx="10421046" cy="509606"/>
          </a:xfrm>
        </p:grpSpPr>
        <p:sp>
          <p:nvSpPr>
            <p:cNvPr id="170" name="Object 169"/>
            <p:cNvSpPr/>
            <p:nvPr/>
          </p:nvSpPr>
          <p:spPr>
            <a:xfrm>
              <a:off x="1651224" y="6022719"/>
              <a:ext cx="977767" cy="338445"/>
            </a:xfrm>
            <a:prstGeom prst="rect">
              <a:avLst/>
            </a:prstGeom>
            <a:noFill/>
          </p:spPr>
          <p:txBody>
            <a:bodyPr/>
            <a:lstStyle/>
            <a:p>
              <a:endParaRPr lang="en-SA">
                <a:solidFill>
                  <a:schemeClr val="bg1"/>
                </a:solidFill>
              </a:endParaRPr>
            </a:p>
          </p:txBody>
        </p:sp>
        <p:sp>
          <p:nvSpPr>
            <p:cNvPr id="17" name="Object 16"/>
            <p:cNvSpPr/>
            <p:nvPr/>
          </p:nvSpPr>
          <p:spPr>
            <a:xfrm>
              <a:off x="514271" y="6044266"/>
              <a:ext cx="3286845" cy="488059"/>
            </a:xfrm>
            <a:prstGeom prst="rect">
              <a:avLst/>
            </a:prstGeom>
            <a:noFill/>
          </p:spPr>
          <p:txBody>
            <a:bodyPr wrap="square" rtlCol="0" anchor="ctr">
              <a:noAutofit/>
            </a:bodyPr>
            <a:lstStyle/>
            <a:p>
              <a:pPr>
                <a:buNone/>
              </a:pPr>
              <a:r>
                <a:rPr lang="en-US" sz="1400" dirty="0">
                  <a:solidFill>
                    <a:schemeClr val="bg1"/>
                  </a:solidFill>
                  <a:latin typeface="Montserrat SemiBold" pitchFamily="2" charset="0"/>
                  <a:ea typeface="Lato Regular" pitchFamily="34" charset="-122"/>
                  <a:cs typeface="Lato Regular" pitchFamily="34" charset="-120"/>
                </a:rPr>
                <a:t>Personalized Investor Journey</a:t>
              </a:r>
              <a:endParaRPr lang="en-US" sz="1400" dirty="0">
                <a:solidFill>
                  <a:schemeClr val="bg1"/>
                </a:solidFill>
                <a:latin typeface="Montserrat SemiBold" pitchFamily="2" charset="0"/>
              </a:endParaRPr>
            </a:p>
          </p:txBody>
        </p:sp>
        <p:pic>
          <p:nvPicPr>
            <p:cNvPr id="111" name="Picture 110">
              <a:extLst>
                <a:ext uri="{FF2B5EF4-FFF2-40B4-BE49-F238E27FC236}">
                  <a16:creationId xmlns:a16="http://schemas.microsoft.com/office/drawing/2014/main" id="{E7C9117B-E9C9-A9D4-0608-0B305FA8D2D3}"/>
                </a:ext>
              </a:extLst>
            </p:cNvPr>
            <p:cNvPicPr>
              <a:picLocks noChangeAspect="1"/>
            </p:cNvPicPr>
            <p:nvPr/>
          </p:nvPicPr>
          <p:blipFill>
            <a:blip r:embed="rId14"/>
            <a:stretch>
              <a:fillRect/>
            </a:stretch>
          </p:blipFill>
          <p:spPr>
            <a:xfrm>
              <a:off x="4527193" y="6120901"/>
              <a:ext cx="344069" cy="334788"/>
            </a:xfrm>
            <a:prstGeom prst="rect">
              <a:avLst/>
            </a:prstGeom>
          </p:spPr>
        </p:pic>
        <p:pic>
          <p:nvPicPr>
            <p:cNvPr id="114" name="Picture 113">
              <a:extLst>
                <a:ext uri="{FF2B5EF4-FFF2-40B4-BE49-F238E27FC236}">
                  <a16:creationId xmlns:a16="http://schemas.microsoft.com/office/drawing/2014/main" id="{4214CA44-BFB6-A7DC-E6A2-CE29FCF23398}"/>
                </a:ext>
              </a:extLst>
            </p:cNvPr>
            <p:cNvPicPr>
              <a:picLocks noChangeAspect="1"/>
            </p:cNvPicPr>
            <p:nvPr/>
          </p:nvPicPr>
          <p:blipFill>
            <a:blip r:embed="rId14"/>
            <a:stretch>
              <a:fillRect/>
            </a:stretch>
          </p:blipFill>
          <p:spPr>
            <a:xfrm>
              <a:off x="6479424" y="6120901"/>
              <a:ext cx="344069" cy="334788"/>
            </a:xfrm>
            <a:prstGeom prst="rect">
              <a:avLst/>
            </a:prstGeom>
          </p:spPr>
        </p:pic>
        <p:pic>
          <p:nvPicPr>
            <p:cNvPr id="124" name="Picture 123">
              <a:extLst>
                <a:ext uri="{FF2B5EF4-FFF2-40B4-BE49-F238E27FC236}">
                  <a16:creationId xmlns:a16="http://schemas.microsoft.com/office/drawing/2014/main" id="{8064A73C-0366-4B85-E89F-980F5F7F9A3F}"/>
                </a:ext>
              </a:extLst>
            </p:cNvPr>
            <p:cNvPicPr>
              <a:picLocks noChangeAspect="1"/>
            </p:cNvPicPr>
            <p:nvPr/>
          </p:nvPicPr>
          <p:blipFill>
            <a:blip r:embed="rId15"/>
            <a:stretch>
              <a:fillRect/>
            </a:stretch>
          </p:blipFill>
          <p:spPr>
            <a:xfrm>
              <a:off x="10570861" y="6117101"/>
              <a:ext cx="364456" cy="342389"/>
            </a:xfrm>
            <a:prstGeom prst="rect">
              <a:avLst/>
            </a:prstGeom>
          </p:spPr>
        </p:pic>
        <p:pic>
          <p:nvPicPr>
            <p:cNvPr id="134" name="Picture 133">
              <a:extLst>
                <a:ext uri="{FF2B5EF4-FFF2-40B4-BE49-F238E27FC236}">
                  <a16:creationId xmlns:a16="http://schemas.microsoft.com/office/drawing/2014/main" id="{91652F8D-328A-069F-79B9-C99AB42908A6}"/>
                </a:ext>
              </a:extLst>
            </p:cNvPr>
            <p:cNvPicPr>
              <a:picLocks noChangeAspect="1"/>
            </p:cNvPicPr>
            <p:nvPr/>
          </p:nvPicPr>
          <p:blipFill>
            <a:blip r:embed="rId15"/>
            <a:stretch>
              <a:fillRect/>
            </a:stretch>
          </p:blipFill>
          <p:spPr>
            <a:xfrm>
              <a:off x="9528914" y="6117101"/>
              <a:ext cx="364456" cy="342389"/>
            </a:xfrm>
            <a:prstGeom prst="rect">
              <a:avLst/>
            </a:prstGeom>
          </p:spPr>
        </p:pic>
        <p:pic>
          <p:nvPicPr>
            <p:cNvPr id="20" name="Picture 19">
              <a:extLst>
                <a:ext uri="{FF2B5EF4-FFF2-40B4-BE49-F238E27FC236}">
                  <a16:creationId xmlns:a16="http://schemas.microsoft.com/office/drawing/2014/main" id="{DE9217E9-01EE-D549-9EF8-106D32C9DF4F}"/>
                </a:ext>
              </a:extLst>
            </p:cNvPr>
            <p:cNvPicPr>
              <a:picLocks noChangeAspect="1"/>
            </p:cNvPicPr>
            <p:nvPr/>
          </p:nvPicPr>
          <p:blipFill>
            <a:blip r:embed="rId15"/>
            <a:stretch>
              <a:fillRect/>
            </a:stretch>
          </p:blipFill>
          <p:spPr>
            <a:xfrm>
              <a:off x="5451578" y="6117101"/>
              <a:ext cx="364456" cy="342389"/>
            </a:xfrm>
            <a:prstGeom prst="rect">
              <a:avLst/>
            </a:prstGeom>
          </p:spPr>
        </p:pic>
        <p:pic>
          <p:nvPicPr>
            <p:cNvPr id="34" name="Picture 33">
              <a:extLst>
                <a:ext uri="{FF2B5EF4-FFF2-40B4-BE49-F238E27FC236}">
                  <a16:creationId xmlns:a16="http://schemas.microsoft.com/office/drawing/2014/main" id="{7B51F1AA-6204-7E6F-10E6-A6AC21DB2B5D}"/>
                </a:ext>
              </a:extLst>
            </p:cNvPr>
            <p:cNvPicPr>
              <a:picLocks noChangeAspect="1"/>
            </p:cNvPicPr>
            <p:nvPr/>
          </p:nvPicPr>
          <p:blipFill>
            <a:blip r:embed="rId15"/>
            <a:stretch>
              <a:fillRect/>
            </a:stretch>
          </p:blipFill>
          <p:spPr>
            <a:xfrm>
              <a:off x="7491464" y="6117101"/>
              <a:ext cx="364456" cy="342389"/>
            </a:xfrm>
            <a:prstGeom prst="rect">
              <a:avLst/>
            </a:prstGeom>
          </p:spPr>
        </p:pic>
        <p:pic>
          <p:nvPicPr>
            <p:cNvPr id="39" name="Picture 38">
              <a:extLst>
                <a:ext uri="{FF2B5EF4-FFF2-40B4-BE49-F238E27FC236}">
                  <a16:creationId xmlns:a16="http://schemas.microsoft.com/office/drawing/2014/main" id="{C5583190-34F7-B76C-7E0C-3B850C0699D3}"/>
                </a:ext>
              </a:extLst>
            </p:cNvPr>
            <p:cNvPicPr>
              <a:picLocks noChangeAspect="1"/>
            </p:cNvPicPr>
            <p:nvPr/>
          </p:nvPicPr>
          <p:blipFill>
            <a:blip r:embed="rId15"/>
            <a:stretch>
              <a:fillRect/>
            </a:stretch>
          </p:blipFill>
          <p:spPr>
            <a:xfrm>
              <a:off x="8520546" y="6117101"/>
              <a:ext cx="364456" cy="342389"/>
            </a:xfrm>
            <a:prstGeom prst="rect">
              <a:avLst/>
            </a:prstGeom>
          </p:spPr>
        </p:pic>
      </p:grpSp>
      <p:grpSp>
        <p:nvGrpSpPr>
          <p:cNvPr id="28" name="Group 27">
            <a:extLst>
              <a:ext uri="{FF2B5EF4-FFF2-40B4-BE49-F238E27FC236}">
                <a16:creationId xmlns:a16="http://schemas.microsoft.com/office/drawing/2014/main" id="{A5187E0B-9066-9E20-E5D7-731D0E3E2B7A}"/>
              </a:ext>
            </a:extLst>
          </p:cNvPr>
          <p:cNvGrpSpPr/>
          <p:nvPr/>
        </p:nvGrpSpPr>
        <p:grpSpPr>
          <a:xfrm>
            <a:off x="519366" y="5462167"/>
            <a:ext cx="10410854" cy="342389"/>
            <a:chOff x="514270" y="5496170"/>
            <a:chExt cx="10410854" cy="342389"/>
          </a:xfrm>
        </p:grpSpPr>
        <p:sp>
          <p:nvSpPr>
            <p:cNvPr id="16" name="Object 15"/>
            <p:cNvSpPr/>
            <p:nvPr/>
          </p:nvSpPr>
          <p:spPr>
            <a:xfrm>
              <a:off x="514270" y="5513525"/>
              <a:ext cx="3442339" cy="307678"/>
            </a:xfrm>
            <a:prstGeom prst="rect">
              <a:avLst/>
            </a:prstGeom>
            <a:noFill/>
          </p:spPr>
          <p:txBody>
            <a:bodyPr wrap="square" rtlCol="0" anchor="ctr">
              <a:noAutofit/>
            </a:bodyPr>
            <a:lstStyle/>
            <a:p>
              <a:pPr>
                <a:buNone/>
              </a:pPr>
              <a:r>
                <a:rPr lang="en-US" sz="1400" dirty="0">
                  <a:solidFill>
                    <a:schemeClr val="bg1"/>
                  </a:solidFill>
                  <a:latin typeface="Montserrat SemiBold" pitchFamily="2" charset="0"/>
                  <a:ea typeface="Lato Regular" pitchFamily="34" charset="-122"/>
                  <a:cs typeface="Lato Regular" pitchFamily="34" charset="-120"/>
                </a:rPr>
                <a:t>Support Saudi &amp; USA Markets</a:t>
              </a:r>
              <a:endParaRPr lang="en-US" sz="1400" dirty="0">
                <a:solidFill>
                  <a:schemeClr val="bg1"/>
                </a:solidFill>
                <a:latin typeface="Montserrat SemiBold" pitchFamily="2" charset="0"/>
              </a:endParaRPr>
            </a:p>
          </p:txBody>
        </p:sp>
        <p:pic>
          <p:nvPicPr>
            <p:cNvPr id="110" name="Picture 109">
              <a:extLst>
                <a:ext uri="{FF2B5EF4-FFF2-40B4-BE49-F238E27FC236}">
                  <a16:creationId xmlns:a16="http://schemas.microsoft.com/office/drawing/2014/main" id="{AA1B6C16-75C1-4535-54F8-53D09CC1D7B0}"/>
                </a:ext>
              </a:extLst>
            </p:cNvPr>
            <p:cNvPicPr>
              <a:picLocks noChangeAspect="1"/>
            </p:cNvPicPr>
            <p:nvPr/>
          </p:nvPicPr>
          <p:blipFill>
            <a:blip r:embed="rId14"/>
            <a:stretch>
              <a:fillRect/>
            </a:stretch>
          </p:blipFill>
          <p:spPr>
            <a:xfrm>
              <a:off x="4527193" y="5499970"/>
              <a:ext cx="344069" cy="334788"/>
            </a:xfrm>
            <a:prstGeom prst="rect">
              <a:avLst/>
            </a:prstGeom>
          </p:spPr>
        </p:pic>
        <p:pic>
          <p:nvPicPr>
            <p:cNvPr id="126" name="Picture 125">
              <a:extLst>
                <a:ext uri="{FF2B5EF4-FFF2-40B4-BE49-F238E27FC236}">
                  <a16:creationId xmlns:a16="http://schemas.microsoft.com/office/drawing/2014/main" id="{CAC52298-A91C-7761-81FD-2652EF7E9617}"/>
                </a:ext>
              </a:extLst>
            </p:cNvPr>
            <p:cNvPicPr>
              <a:picLocks noChangeAspect="1"/>
            </p:cNvPicPr>
            <p:nvPr/>
          </p:nvPicPr>
          <p:blipFill>
            <a:blip r:embed="rId14"/>
            <a:stretch>
              <a:fillRect/>
            </a:stretch>
          </p:blipFill>
          <p:spPr>
            <a:xfrm>
              <a:off x="10581055" y="5499970"/>
              <a:ext cx="344069" cy="334788"/>
            </a:xfrm>
            <a:prstGeom prst="rect">
              <a:avLst/>
            </a:prstGeom>
          </p:spPr>
        </p:pic>
        <p:pic>
          <p:nvPicPr>
            <p:cNvPr id="133" name="Picture 132">
              <a:extLst>
                <a:ext uri="{FF2B5EF4-FFF2-40B4-BE49-F238E27FC236}">
                  <a16:creationId xmlns:a16="http://schemas.microsoft.com/office/drawing/2014/main" id="{9C1568C1-B3E5-5105-BF41-078E95976096}"/>
                </a:ext>
              </a:extLst>
            </p:cNvPr>
            <p:cNvPicPr>
              <a:picLocks noChangeAspect="1"/>
            </p:cNvPicPr>
            <p:nvPr/>
          </p:nvPicPr>
          <p:blipFill>
            <a:blip r:embed="rId15"/>
            <a:stretch>
              <a:fillRect/>
            </a:stretch>
          </p:blipFill>
          <p:spPr>
            <a:xfrm>
              <a:off x="9531037" y="5498164"/>
              <a:ext cx="360210" cy="338400"/>
            </a:xfrm>
            <a:prstGeom prst="rect">
              <a:avLst/>
            </a:prstGeom>
          </p:spPr>
        </p:pic>
        <p:pic>
          <p:nvPicPr>
            <p:cNvPr id="152" name="Picture 151">
              <a:extLst>
                <a:ext uri="{FF2B5EF4-FFF2-40B4-BE49-F238E27FC236}">
                  <a16:creationId xmlns:a16="http://schemas.microsoft.com/office/drawing/2014/main" id="{959DE0C4-F55A-9711-6834-EC5B241F4020}"/>
                </a:ext>
              </a:extLst>
            </p:cNvPr>
            <p:cNvPicPr>
              <a:picLocks noChangeAspect="1"/>
            </p:cNvPicPr>
            <p:nvPr/>
          </p:nvPicPr>
          <p:blipFill>
            <a:blip r:embed="rId14"/>
            <a:stretch>
              <a:fillRect/>
            </a:stretch>
          </p:blipFill>
          <p:spPr>
            <a:xfrm>
              <a:off x="7501658" y="5499970"/>
              <a:ext cx="344069" cy="334788"/>
            </a:xfrm>
            <a:prstGeom prst="rect">
              <a:avLst/>
            </a:prstGeom>
          </p:spPr>
        </p:pic>
        <p:pic>
          <p:nvPicPr>
            <p:cNvPr id="169" name="Picture 168">
              <a:extLst>
                <a:ext uri="{FF2B5EF4-FFF2-40B4-BE49-F238E27FC236}">
                  <a16:creationId xmlns:a16="http://schemas.microsoft.com/office/drawing/2014/main" id="{B6FE3221-D770-DAE1-2379-2FD55B172E59}"/>
                </a:ext>
              </a:extLst>
            </p:cNvPr>
            <p:cNvPicPr>
              <a:picLocks noChangeAspect="1"/>
            </p:cNvPicPr>
            <p:nvPr/>
          </p:nvPicPr>
          <p:blipFill>
            <a:blip r:embed="rId15"/>
            <a:stretch>
              <a:fillRect/>
            </a:stretch>
          </p:blipFill>
          <p:spPr>
            <a:xfrm>
              <a:off x="5451578" y="5496170"/>
              <a:ext cx="364456" cy="342389"/>
            </a:xfrm>
            <a:prstGeom prst="rect">
              <a:avLst/>
            </a:prstGeom>
          </p:spPr>
        </p:pic>
        <p:pic>
          <p:nvPicPr>
            <p:cNvPr id="38" name="Picture 37">
              <a:extLst>
                <a:ext uri="{FF2B5EF4-FFF2-40B4-BE49-F238E27FC236}">
                  <a16:creationId xmlns:a16="http://schemas.microsoft.com/office/drawing/2014/main" id="{76FA200A-5976-F55D-DBA7-42EA371E5383}"/>
                </a:ext>
              </a:extLst>
            </p:cNvPr>
            <p:cNvPicPr>
              <a:picLocks noChangeAspect="1"/>
            </p:cNvPicPr>
            <p:nvPr/>
          </p:nvPicPr>
          <p:blipFill>
            <a:blip r:embed="rId15"/>
            <a:stretch>
              <a:fillRect/>
            </a:stretch>
          </p:blipFill>
          <p:spPr>
            <a:xfrm>
              <a:off x="8520546" y="5496170"/>
              <a:ext cx="364456" cy="342389"/>
            </a:xfrm>
            <a:prstGeom prst="rect">
              <a:avLst/>
            </a:prstGeom>
          </p:spPr>
        </p:pic>
        <p:pic>
          <p:nvPicPr>
            <p:cNvPr id="40" name="Picture 39">
              <a:extLst>
                <a:ext uri="{FF2B5EF4-FFF2-40B4-BE49-F238E27FC236}">
                  <a16:creationId xmlns:a16="http://schemas.microsoft.com/office/drawing/2014/main" id="{FB2663BB-BC2F-B489-25F9-84CE61C238DF}"/>
                </a:ext>
              </a:extLst>
            </p:cNvPr>
            <p:cNvPicPr>
              <a:picLocks noChangeAspect="1"/>
            </p:cNvPicPr>
            <p:nvPr/>
          </p:nvPicPr>
          <p:blipFill>
            <a:blip r:embed="rId15"/>
            <a:stretch>
              <a:fillRect/>
            </a:stretch>
          </p:blipFill>
          <p:spPr>
            <a:xfrm>
              <a:off x="6469230" y="5496170"/>
              <a:ext cx="364456" cy="342389"/>
            </a:xfrm>
            <a:prstGeom prst="rect">
              <a:avLst/>
            </a:prstGeom>
          </p:spPr>
        </p:pic>
      </p:grpSp>
      <p:grpSp>
        <p:nvGrpSpPr>
          <p:cNvPr id="45" name="Group 44">
            <a:extLst>
              <a:ext uri="{FF2B5EF4-FFF2-40B4-BE49-F238E27FC236}">
                <a16:creationId xmlns:a16="http://schemas.microsoft.com/office/drawing/2014/main" id="{F8CFE555-3E95-6E29-D82C-26BAD49EEF53}"/>
              </a:ext>
            </a:extLst>
          </p:cNvPr>
          <p:cNvGrpSpPr/>
          <p:nvPr/>
        </p:nvGrpSpPr>
        <p:grpSpPr>
          <a:xfrm>
            <a:off x="514270" y="4437799"/>
            <a:ext cx="10421046" cy="507668"/>
            <a:chOff x="514271" y="4461530"/>
            <a:chExt cx="10421046" cy="507668"/>
          </a:xfrm>
        </p:grpSpPr>
        <p:sp>
          <p:nvSpPr>
            <p:cNvPr id="13" name="Object 12"/>
            <p:cNvSpPr/>
            <p:nvPr/>
          </p:nvSpPr>
          <p:spPr>
            <a:xfrm>
              <a:off x="514271" y="4461530"/>
              <a:ext cx="3465712" cy="507668"/>
            </a:xfrm>
            <a:prstGeom prst="rect">
              <a:avLst/>
            </a:prstGeom>
            <a:noFill/>
          </p:spPr>
          <p:txBody>
            <a:bodyPr wrap="square" rtlCol="0" anchor="ctr">
              <a:normAutofit/>
            </a:bodyPr>
            <a:lstStyle/>
            <a:p>
              <a:pPr>
                <a:buNone/>
              </a:pPr>
              <a:r>
                <a:rPr lang="en-US" sz="1400" dirty="0">
                  <a:solidFill>
                    <a:schemeClr val="bg1"/>
                  </a:solidFill>
                  <a:latin typeface="Montserrat SemiBold" pitchFamily="2" charset="0"/>
                  <a:ea typeface="Lato Regular" pitchFamily="34" charset="-122"/>
                  <a:cs typeface="Lato Regular" pitchFamily="34" charset="-120"/>
                </a:rPr>
                <a:t>⁠Wealth Management</a:t>
              </a:r>
              <a:endParaRPr lang="en-US" sz="1400" dirty="0">
                <a:solidFill>
                  <a:schemeClr val="bg1"/>
                </a:solidFill>
                <a:latin typeface="Montserrat SemiBold" pitchFamily="2" charset="0"/>
              </a:endParaRPr>
            </a:p>
          </p:txBody>
        </p:sp>
        <p:pic>
          <p:nvPicPr>
            <p:cNvPr id="108" name="Picture 107">
              <a:extLst>
                <a:ext uri="{FF2B5EF4-FFF2-40B4-BE49-F238E27FC236}">
                  <a16:creationId xmlns:a16="http://schemas.microsoft.com/office/drawing/2014/main" id="{0A97E3D4-004D-031F-B8E0-72C64353B007}"/>
                </a:ext>
              </a:extLst>
            </p:cNvPr>
            <p:cNvPicPr>
              <a:picLocks noChangeAspect="1"/>
            </p:cNvPicPr>
            <p:nvPr/>
          </p:nvPicPr>
          <p:blipFill>
            <a:blip r:embed="rId14"/>
            <a:stretch>
              <a:fillRect/>
            </a:stretch>
          </p:blipFill>
          <p:spPr>
            <a:xfrm>
              <a:off x="4527193" y="4547970"/>
              <a:ext cx="344069" cy="334788"/>
            </a:xfrm>
            <a:prstGeom prst="rect">
              <a:avLst/>
            </a:prstGeom>
          </p:spPr>
        </p:pic>
        <p:pic>
          <p:nvPicPr>
            <p:cNvPr id="123" name="Picture 122">
              <a:extLst>
                <a:ext uri="{FF2B5EF4-FFF2-40B4-BE49-F238E27FC236}">
                  <a16:creationId xmlns:a16="http://schemas.microsoft.com/office/drawing/2014/main" id="{52D8FFD7-8C86-FBAE-38C8-3920FE05697E}"/>
                </a:ext>
              </a:extLst>
            </p:cNvPr>
            <p:cNvPicPr>
              <a:picLocks noChangeAspect="1"/>
            </p:cNvPicPr>
            <p:nvPr/>
          </p:nvPicPr>
          <p:blipFill>
            <a:blip r:embed="rId15"/>
            <a:stretch>
              <a:fillRect/>
            </a:stretch>
          </p:blipFill>
          <p:spPr>
            <a:xfrm>
              <a:off x="10570861" y="4544170"/>
              <a:ext cx="364456" cy="342389"/>
            </a:xfrm>
            <a:prstGeom prst="rect">
              <a:avLst/>
            </a:prstGeom>
          </p:spPr>
        </p:pic>
        <p:pic>
          <p:nvPicPr>
            <p:cNvPr id="160" name="Picture 159">
              <a:extLst>
                <a:ext uri="{FF2B5EF4-FFF2-40B4-BE49-F238E27FC236}">
                  <a16:creationId xmlns:a16="http://schemas.microsoft.com/office/drawing/2014/main" id="{9B8E6829-94E0-E14F-03ED-6B88E832D400}"/>
                </a:ext>
              </a:extLst>
            </p:cNvPr>
            <p:cNvPicPr>
              <a:picLocks noChangeAspect="1"/>
            </p:cNvPicPr>
            <p:nvPr/>
          </p:nvPicPr>
          <p:blipFill>
            <a:blip r:embed="rId15"/>
            <a:stretch>
              <a:fillRect/>
            </a:stretch>
          </p:blipFill>
          <p:spPr>
            <a:xfrm>
              <a:off x="6469230" y="4544170"/>
              <a:ext cx="364456" cy="342389"/>
            </a:xfrm>
            <a:prstGeom prst="rect">
              <a:avLst/>
            </a:prstGeom>
          </p:spPr>
        </p:pic>
        <p:pic>
          <p:nvPicPr>
            <p:cNvPr id="166" name="Picture 165">
              <a:extLst>
                <a:ext uri="{FF2B5EF4-FFF2-40B4-BE49-F238E27FC236}">
                  <a16:creationId xmlns:a16="http://schemas.microsoft.com/office/drawing/2014/main" id="{26A3A87C-5F62-5136-140A-9CA8E6DD9899}"/>
                </a:ext>
              </a:extLst>
            </p:cNvPr>
            <p:cNvPicPr>
              <a:picLocks noChangeAspect="1"/>
            </p:cNvPicPr>
            <p:nvPr/>
          </p:nvPicPr>
          <p:blipFill>
            <a:blip r:embed="rId15"/>
            <a:stretch>
              <a:fillRect/>
            </a:stretch>
          </p:blipFill>
          <p:spPr>
            <a:xfrm>
              <a:off x="5451578" y="4544170"/>
              <a:ext cx="364456" cy="342389"/>
            </a:xfrm>
            <a:prstGeom prst="rect">
              <a:avLst/>
            </a:prstGeom>
          </p:spPr>
        </p:pic>
        <p:pic>
          <p:nvPicPr>
            <p:cNvPr id="32" name="Picture 31">
              <a:extLst>
                <a:ext uri="{FF2B5EF4-FFF2-40B4-BE49-F238E27FC236}">
                  <a16:creationId xmlns:a16="http://schemas.microsoft.com/office/drawing/2014/main" id="{10A11F8C-8A6B-7524-3903-7942B1BB041A}"/>
                </a:ext>
              </a:extLst>
            </p:cNvPr>
            <p:cNvPicPr>
              <a:picLocks noChangeAspect="1"/>
            </p:cNvPicPr>
            <p:nvPr/>
          </p:nvPicPr>
          <p:blipFill>
            <a:blip r:embed="rId15"/>
            <a:stretch>
              <a:fillRect/>
            </a:stretch>
          </p:blipFill>
          <p:spPr>
            <a:xfrm>
              <a:off x="7491464" y="4544170"/>
              <a:ext cx="364456" cy="342389"/>
            </a:xfrm>
            <a:prstGeom prst="rect">
              <a:avLst/>
            </a:prstGeom>
          </p:spPr>
        </p:pic>
        <p:pic>
          <p:nvPicPr>
            <p:cNvPr id="37" name="Picture 36">
              <a:extLst>
                <a:ext uri="{FF2B5EF4-FFF2-40B4-BE49-F238E27FC236}">
                  <a16:creationId xmlns:a16="http://schemas.microsoft.com/office/drawing/2014/main" id="{F7877302-C2BC-5D0C-3182-0C76AA49FF88}"/>
                </a:ext>
              </a:extLst>
            </p:cNvPr>
            <p:cNvPicPr>
              <a:picLocks noChangeAspect="1"/>
            </p:cNvPicPr>
            <p:nvPr/>
          </p:nvPicPr>
          <p:blipFill>
            <a:blip r:embed="rId15"/>
            <a:stretch>
              <a:fillRect/>
            </a:stretch>
          </p:blipFill>
          <p:spPr>
            <a:xfrm>
              <a:off x="8520546" y="4544170"/>
              <a:ext cx="364456" cy="342389"/>
            </a:xfrm>
            <a:prstGeom prst="rect">
              <a:avLst/>
            </a:prstGeom>
          </p:spPr>
        </p:pic>
        <p:pic>
          <p:nvPicPr>
            <p:cNvPr id="41" name="Picture 40">
              <a:extLst>
                <a:ext uri="{FF2B5EF4-FFF2-40B4-BE49-F238E27FC236}">
                  <a16:creationId xmlns:a16="http://schemas.microsoft.com/office/drawing/2014/main" id="{2CD1279D-840C-6624-50F1-DDE7600052AD}"/>
                </a:ext>
              </a:extLst>
            </p:cNvPr>
            <p:cNvPicPr>
              <a:picLocks noChangeAspect="1"/>
            </p:cNvPicPr>
            <p:nvPr/>
          </p:nvPicPr>
          <p:blipFill>
            <a:blip r:embed="rId15"/>
            <a:stretch>
              <a:fillRect/>
            </a:stretch>
          </p:blipFill>
          <p:spPr>
            <a:xfrm>
              <a:off x="9528914" y="4544170"/>
              <a:ext cx="364456" cy="342389"/>
            </a:xfrm>
            <a:prstGeom prst="rect">
              <a:avLst/>
            </a:prstGeom>
          </p:spPr>
        </p:pic>
      </p:grpSp>
      <p:grpSp>
        <p:nvGrpSpPr>
          <p:cNvPr id="46" name="Group 45">
            <a:extLst>
              <a:ext uri="{FF2B5EF4-FFF2-40B4-BE49-F238E27FC236}">
                <a16:creationId xmlns:a16="http://schemas.microsoft.com/office/drawing/2014/main" id="{AB29B517-58EF-AF83-65C5-4FE64EDE20C9}"/>
              </a:ext>
            </a:extLst>
          </p:cNvPr>
          <p:cNvGrpSpPr/>
          <p:nvPr/>
        </p:nvGrpSpPr>
        <p:grpSpPr>
          <a:xfrm>
            <a:off x="514270" y="3905790"/>
            <a:ext cx="10421046" cy="609263"/>
            <a:chOff x="514271" y="3987288"/>
            <a:chExt cx="10421046" cy="609263"/>
          </a:xfrm>
        </p:grpSpPr>
        <p:sp>
          <p:nvSpPr>
            <p:cNvPr id="15" name="Object 14"/>
            <p:cNvSpPr/>
            <p:nvPr/>
          </p:nvSpPr>
          <p:spPr>
            <a:xfrm>
              <a:off x="4046840" y="3987288"/>
              <a:ext cx="1304774" cy="609263"/>
            </a:xfrm>
            <a:prstGeom prst="rect">
              <a:avLst/>
            </a:prstGeom>
            <a:noFill/>
          </p:spPr>
          <p:txBody>
            <a:bodyPr wrap="square" rtlCol="0" anchor="ctr">
              <a:normAutofit/>
            </a:bodyPr>
            <a:lstStyle/>
            <a:p>
              <a:pPr algn="ctr">
                <a:buNone/>
              </a:pPr>
              <a:r>
                <a:rPr lang="en-US" sz="1100" dirty="0">
                  <a:solidFill>
                    <a:schemeClr val="bg1"/>
                  </a:solidFill>
                  <a:latin typeface="Montserrat "/>
                  <a:ea typeface="Lato Regular" pitchFamily="34" charset="-122"/>
                  <a:cs typeface="Lato Regular" pitchFamily="34" charset="-120"/>
                </a:rPr>
                <a:t>In Progress</a:t>
              </a:r>
              <a:endParaRPr lang="en-US" sz="1600" dirty="0">
                <a:solidFill>
                  <a:schemeClr val="bg1"/>
                </a:solidFill>
                <a:latin typeface="Montserrat "/>
              </a:endParaRPr>
            </a:p>
          </p:txBody>
        </p:sp>
        <p:sp>
          <p:nvSpPr>
            <p:cNvPr id="14" name="Object 13"/>
            <p:cNvSpPr/>
            <p:nvPr/>
          </p:nvSpPr>
          <p:spPr>
            <a:xfrm>
              <a:off x="514271" y="4014982"/>
              <a:ext cx="3286844" cy="553875"/>
            </a:xfrm>
            <a:prstGeom prst="rect">
              <a:avLst/>
            </a:prstGeom>
            <a:noFill/>
          </p:spPr>
          <p:txBody>
            <a:bodyPr wrap="square" rtlCol="0" anchor="ctr">
              <a:noAutofit/>
            </a:bodyPr>
            <a:lstStyle/>
            <a:p>
              <a:pPr>
                <a:buNone/>
              </a:pPr>
              <a:r>
                <a:rPr lang="en-US" sz="1400" dirty="0">
                  <a:solidFill>
                    <a:schemeClr val="bg1"/>
                  </a:solidFill>
                  <a:latin typeface="Montserrat SemiBold" pitchFamily="2" charset="0"/>
                  <a:ea typeface="Lato Regular" pitchFamily="34" charset="-122"/>
                  <a:cs typeface="Lato Regular" pitchFamily="34" charset="-120"/>
                </a:rPr>
                <a:t>Personalized Portfolios Analytics</a:t>
              </a:r>
              <a:endParaRPr lang="en-US" sz="1400" dirty="0">
                <a:solidFill>
                  <a:schemeClr val="bg1"/>
                </a:solidFill>
                <a:latin typeface="Montserrat SemiBold" pitchFamily="2" charset="0"/>
              </a:endParaRPr>
            </a:p>
          </p:txBody>
        </p:sp>
        <p:pic>
          <p:nvPicPr>
            <p:cNvPr id="122" name="Picture 121">
              <a:extLst>
                <a:ext uri="{FF2B5EF4-FFF2-40B4-BE49-F238E27FC236}">
                  <a16:creationId xmlns:a16="http://schemas.microsoft.com/office/drawing/2014/main" id="{A44A9FAC-347A-0D2E-67E1-BBC766D0CD6B}"/>
                </a:ext>
              </a:extLst>
            </p:cNvPr>
            <p:cNvPicPr>
              <a:picLocks noChangeAspect="1"/>
            </p:cNvPicPr>
            <p:nvPr/>
          </p:nvPicPr>
          <p:blipFill>
            <a:blip r:embed="rId15"/>
            <a:stretch>
              <a:fillRect/>
            </a:stretch>
          </p:blipFill>
          <p:spPr>
            <a:xfrm>
              <a:off x="10570861" y="4120725"/>
              <a:ext cx="364456" cy="342389"/>
            </a:xfrm>
            <a:prstGeom prst="rect">
              <a:avLst/>
            </a:prstGeom>
          </p:spPr>
        </p:pic>
        <p:pic>
          <p:nvPicPr>
            <p:cNvPr id="145" name="Picture 144">
              <a:extLst>
                <a:ext uri="{FF2B5EF4-FFF2-40B4-BE49-F238E27FC236}">
                  <a16:creationId xmlns:a16="http://schemas.microsoft.com/office/drawing/2014/main" id="{05A4E4C1-8116-C389-C768-F83CE79CB089}"/>
                </a:ext>
              </a:extLst>
            </p:cNvPr>
            <p:cNvPicPr>
              <a:picLocks noChangeAspect="1"/>
            </p:cNvPicPr>
            <p:nvPr/>
          </p:nvPicPr>
          <p:blipFill>
            <a:blip r:embed="rId14"/>
            <a:stretch>
              <a:fillRect/>
            </a:stretch>
          </p:blipFill>
          <p:spPr>
            <a:xfrm>
              <a:off x="8530740" y="4124525"/>
              <a:ext cx="344069" cy="334788"/>
            </a:xfrm>
            <a:prstGeom prst="rect">
              <a:avLst/>
            </a:prstGeom>
          </p:spPr>
        </p:pic>
        <p:pic>
          <p:nvPicPr>
            <p:cNvPr id="151" name="Picture 150">
              <a:extLst>
                <a:ext uri="{FF2B5EF4-FFF2-40B4-BE49-F238E27FC236}">
                  <a16:creationId xmlns:a16="http://schemas.microsoft.com/office/drawing/2014/main" id="{B69F7012-2170-8296-8E18-AA558746DDAF}"/>
                </a:ext>
              </a:extLst>
            </p:cNvPr>
            <p:cNvPicPr>
              <a:picLocks noChangeAspect="1"/>
            </p:cNvPicPr>
            <p:nvPr/>
          </p:nvPicPr>
          <p:blipFill>
            <a:blip r:embed="rId14"/>
            <a:stretch>
              <a:fillRect/>
            </a:stretch>
          </p:blipFill>
          <p:spPr>
            <a:xfrm>
              <a:off x="7501658" y="4124525"/>
              <a:ext cx="344069" cy="334788"/>
            </a:xfrm>
            <a:prstGeom prst="rect">
              <a:avLst/>
            </a:prstGeom>
          </p:spPr>
        </p:pic>
        <p:pic>
          <p:nvPicPr>
            <p:cNvPr id="159" name="Picture 158">
              <a:extLst>
                <a:ext uri="{FF2B5EF4-FFF2-40B4-BE49-F238E27FC236}">
                  <a16:creationId xmlns:a16="http://schemas.microsoft.com/office/drawing/2014/main" id="{17A6F481-6E73-A7CD-B716-F4590805A5E0}"/>
                </a:ext>
              </a:extLst>
            </p:cNvPr>
            <p:cNvPicPr>
              <a:picLocks noChangeAspect="1"/>
            </p:cNvPicPr>
            <p:nvPr/>
          </p:nvPicPr>
          <p:blipFill>
            <a:blip r:embed="rId14"/>
            <a:stretch>
              <a:fillRect/>
            </a:stretch>
          </p:blipFill>
          <p:spPr>
            <a:xfrm>
              <a:off x="6479424" y="4124525"/>
              <a:ext cx="344069" cy="334788"/>
            </a:xfrm>
            <a:prstGeom prst="rect">
              <a:avLst/>
            </a:prstGeom>
          </p:spPr>
        </p:pic>
        <p:pic>
          <p:nvPicPr>
            <p:cNvPr id="165" name="Picture 164">
              <a:extLst>
                <a:ext uri="{FF2B5EF4-FFF2-40B4-BE49-F238E27FC236}">
                  <a16:creationId xmlns:a16="http://schemas.microsoft.com/office/drawing/2014/main" id="{BFC589BE-ACBC-30CA-AA3C-8749E39F9F96}"/>
                </a:ext>
              </a:extLst>
            </p:cNvPr>
            <p:cNvPicPr>
              <a:picLocks noChangeAspect="1"/>
            </p:cNvPicPr>
            <p:nvPr/>
          </p:nvPicPr>
          <p:blipFill>
            <a:blip r:embed="rId15"/>
            <a:stretch>
              <a:fillRect/>
            </a:stretch>
          </p:blipFill>
          <p:spPr>
            <a:xfrm>
              <a:off x="5451578" y="4120725"/>
              <a:ext cx="364456" cy="342389"/>
            </a:xfrm>
            <a:prstGeom prst="rect">
              <a:avLst/>
            </a:prstGeom>
          </p:spPr>
        </p:pic>
        <p:pic>
          <p:nvPicPr>
            <p:cNvPr id="42" name="Picture 41">
              <a:extLst>
                <a:ext uri="{FF2B5EF4-FFF2-40B4-BE49-F238E27FC236}">
                  <a16:creationId xmlns:a16="http://schemas.microsoft.com/office/drawing/2014/main" id="{624F0275-F9D4-F3E7-D85E-CBBBA1EF5BB6}"/>
                </a:ext>
              </a:extLst>
            </p:cNvPr>
            <p:cNvPicPr>
              <a:picLocks noChangeAspect="1"/>
            </p:cNvPicPr>
            <p:nvPr/>
          </p:nvPicPr>
          <p:blipFill>
            <a:blip r:embed="rId14"/>
            <a:stretch>
              <a:fillRect/>
            </a:stretch>
          </p:blipFill>
          <p:spPr>
            <a:xfrm>
              <a:off x="9539108" y="4124525"/>
              <a:ext cx="344069" cy="334788"/>
            </a:xfrm>
            <a:prstGeom prst="rect">
              <a:avLst/>
            </a:prstGeom>
          </p:spPr>
        </p:pic>
      </p:grpSp>
      <p:grpSp>
        <p:nvGrpSpPr>
          <p:cNvPr id="23" name="Group 22">
            <a:extLst>
              <a:ext uri="{FF2B5EF4-FFF2-40B4-BE49-F238E27FC236}">
                <a16:creationId xmlns:a16="http://schemas.microsoft.com/office/drawing/2014/main" id="{39526BED-13DC-4A11-D1CF-7F7C69DFFFE2}"/>
              </a:ext>
            </a:extLst>
          </p:cNvPr>
          <p:cNvGrpSpPr/>
          <p:nvPr/>
        </p:nvGrpSpPr>
        <p:grpSpPr>
          <a:xfrm>
            <a:off x="519364" y="2109356"/>
            <a:ext cx="10410859" cy="447414"/>
            <a:chOff x="514271" y="2109356"/>
            <a:chExt cx="10410859" cy="447414"/>
          </a:xfrm>
        </p:grpSpPr>
        <p:sp>
          <p:nvSpPr>
            <p:cNvPr id="9" name="Object 8"/>
            <p:cNvSpPr/>
            <p:nvPr/>
          </p:nvSpPr>
          <p:spPr>
            <a:xfrm>
              <a:off x="514271" y="2109356"/>
              <a:ext cx="3768339" cy="447414"/>
            </a:xfrm>
            <a:prstGeom prst="rect">
              <a:avLst/>
            </a:prstGeom>
            <a:noFill/>
          </p:spPr>
          <p:txBody>
            <a:bodyPr wrap="square" rtlCol="0" anchor="ctr">
              <a:noAutofit/>
            </a:bodyPr>
            <a:lstStyle/>
            <a:p>
              <a:pPr>
                <a:buNone/>
              </a:pPr>
              <a:r>
                <a:rPr lang="en-US" sz="1400" dirty="0">
                  <a:solidFill>
                    <a:schemeClr val="bg1"/>
                  </a:solidFill>
                  <a:latin typeface="Montserrat SemiBold" pitchFamily="2" charset="0"/>
                  <a:ea typeface="Lato Regular" pitchFamily="34" charset="-122"/>
                  <a:cs typeface="Lato Regular" pitchFamily="34" charset="-120"/>
                </a:rPr>
                <a:t>Investments Assets Management</a:t>
              </a:r>
              <a:endParaRPr lang="en-US" sz="1400" dirty="0">
                <a:solidFill>
                  <a:schemeClr val="bg1"/>
                </a:solidFill>
                <a:latin typeface="Montserrat SemiBold" pitchFamily="2" charset="0"/>
              </a:endParaRPr>
            </a:p>
          </p:txBody>
        </p:sp>
        <p:pic>
          <p:nvPicPr>
            <p:cNvPr id="96" name="Picture 95">
              <a:extLst>
                <a:ext uri="{FF2B5EF4-FFF2-40B4-BE49-F238E27FC236}">
                  <a16:creationId xmlns:a16="http://schemas.microsoft.com/office/drawing/2014/main" id="{FA6B46FE-5348-AFA3-7C01-0D2610FE275E}"/>
                </a:ext>
              </a:extLst>
            </p:cNvPr>
            <p:cNvPicPr>
              <a:picLocks noChangeAspect="1"/>
            </p:cNvPicPr>
            <p:nvPr/>
          </p:nvPicPr>
          <p:blipFill>
            <a:blip r:embed="rId14"/>
            <a:stretch>
              <a:fillRect/>
            </a:stretch>
          </p:blipFill>
          <p:spPr>
            <a:xfrm>
              <a:off x="4527193" y="2165669"/>
              <a:ext cx="344069" cy="334788"/>
            </a:xfrm>
            <a:prstGeom prst="rect">
              <a:avLst/>
            </a:prstGeom>
          </p:spPr>
        </p:pic>
        <p:pic>
          <p:nvPicPr>
            <p:cNvPr id="149" name="Picture 148">
              <a:extLst>
                <a:ext uri="{FF2B5EF4-FFF2-40B4-BE49-F238E27FC236}">
                  <a16:creationId xmlns:a16="http://schemas.microsoft.com/office/drawing/2014/main" id="{8852C362-A73C-938C-BEB6-E46A33D30F3F}"/>
                </a:ext>
              </a:extLst>
            </p:cNvPr>
            <p:cNvPicPr>
              <a:picLocks noChangeAspect="1"/>
            </p:cNvPicPr>
            <p:nvPr/>
          </p:nvPicPr>
          <p:blipFill>
            <a:blip r:embed="rId15"/>
            <a:stretch>
              <a:fillRect/>
            </a:stretch>
          </p:blipFill>
          <p:spPr>
            <a:xfrm>
              <a:off x="7491464" y="2161869"/>
              <a:ext cx="364456" cy="342389"/>
            </a:xfrm>
            <a:prstGeom prst="rect">
              <a:avLst/>
            </a:prstGeom>
          </p:spPr>
        </p:pic>
        <p:pic>
          <p:nvPicPr>
            <p:cNvPr id="163" name="Picture 162">
              <a:extLst>
                <a:ext uri="{FF2B5EF4-FFF2-40B4-BE49-F238E27FC236}">
                  <a16:creationId xmlns:a16="http://schemas.microsoft.com/office/drawing/2014/main" id="{FB3B2449-BAC6-BE15-7B28-7DCBD3893C13}"/>
                </a:ext>
              </a:extLst>
            </p:cNvPr>
            <p:cNvPicPr>
              <a:picLocks noChangeAspect="1"/>
            </p:cNvPicPr>
            <p:nvPr/>
          </p:nvPicPr>
          <p:blipFill>
            <a:blip r:embed="rId15"/>
            <a:stretch>
              <a:fillRect/>
            </a:stretch>
          </p:blipFill>
          <p:spPr>
            <a:xfrm>
              <a:off x="5451578" y="2161869"/>
              <a:ext cx="364456" cy="342389"/>
            </a:xfrm>
            <a:prstGeom prst="rect">
              <a:avLst/>
            </a:prstGeom>
          </p:spPr>
        </p:pic>
        <p:pic>
          <p:nvPicPr>
            <p:cNvPr id="22" name="Picture 21">
              <a:extLst>
                <a:ext uri="{FF2B5EF4-FFF2-40B4-BE49-F238E27FC236}">
                  <a16:creationId xmlns:a16="http://schemas.microsoft.com/office/drawing/2014/main" id="{89B64F07-8AA1-695D-1738-43715D1A5E8E}"/>
                </a:ext>
              </a:extLst>
            </p:cNvPr>
            <p:cNvPicPr>
              <a:picLocks noChangeAspect="1"/>
            </p:cNvPicPr>
            <p:nvPr/>
          </p:nvPicPr>
          <p:blipFill>
            <a:blip r:embed="rId15"/>
            <a:stretch>
              <a:fillRect/>
            </a:stretch>
          </p:blipFill>
          <p:spPr>
            <a:xfrm>
              <a:off x="6469230" y="2161869"/>
              <a:ext cx="364456" cy="342389"/>
            </a:xfrm>
            <a:prstGeom prst="rect">
              <a:avLst/>
            </a:prstGeom>
          </p:spPr>
        </p:pic>
        <p:pic>
          <p:nvPicPr>
            <p:cNvPr id="36" name="Picture 35">
              <a:extLst>
                <a:ext uri="{FF2B5EF4-FFF2-40B4-BE49-F238E27FC236}">
                  <a16:creationId xmlns:a16="http://schemas.microsoft.com/office/drawing/2014/main" id="{C6D6D38B-672C-C8DB-DAC1-1DE577490F13}"/>
                </a:ext>
              </a:extLst>
            </p:cNvPr>
            <p:cNvPicPr>
              <a:picLocks noChangeAspect="1"/>
            </p:cNvPicPr>
            <p:nvPr/>
          </p:nvPicPr>
          <p:blipFill>
            <a:blip r:embed="rId15"/>
            <a:stretch>
              <a:fillRect/>
            </a:stretch>
          </p:blipFill>
          <p:spPr>
            <a:xfrm>
              <a:off x="8520546" y="2161869"/>
              <a:ext cx="364456" cy="342389"/>
            </a:xfrm>
            <a:prstGeom prst="rect">
              <a:avLst/>
            </a:prstGeom>
          </p:spPr>
        </p:pic>
        <p:pic>
          <p:nvPicPr>
            <p:cNvPr id="43" name="Picture 42">
              <a:extLst>
                <a:ext uri="{FF2B5EF4-FFF2-40B4-BE49-F238E27FC236}">
                  <a16:creationId xmlns:a16="http://schemas.microsoft.com/office/drawing/2014/main" id="{787541F4-5A74-0634-96AD-482E7FEDAEAF}"/>
                </a:ext>
              </a:extLst>
            </p:cNvPr>
            <p:cNvPicPr>
              <a:picLocks noChangeAspect="1"/>
            </p:cNvPicPr>
            <p:nvPr/>
          </p:nvPicPr>
          <p:blipFill>
            <a:blip r:embed="rId15"/>
            <a:stretch>
              <a:fillRect/>
            </a:stretch>
          </p:blipFill>
          <p:spPr>
            <a:xfrm>
              <a:off x="9528914" y="2161869"/>
              <a:ext cx="364456" cy="342389"/>
            </a:xfrm>
            <a:prstGeom prst="rect">
              <a:avLst/>
            </a:prstGeom>
          </p:spPr>
        </p:pic>
        <p:pic>
          <p:nvPicPr>
            <p:cNvPr id="44" name="Picture 43">
              <a:extLst>
                <a:ext uri="{FF2B5EF4-FFF2-40B4-BE49-F238E27FC236}">
                  <a16:creationId xmlns:a16="http://schemas.microsoft.com/office/drawing/2014/main" id="{E20C9805-7A82-0B30-367E-6F8A276DDA2F}"/>
                </a:ext>
              </a:extLst>
            </p:cNvPr>
            <p:cNvPicPr>
              <a:picLocks noChangeAspect="1"/>
            </p:cNvPicPr>
            <p:nvPr/>
          </p:nvPicPr>
          <p:blipFill>
            <a:blip r:embed="rId14"/>
            <a:stretch>
              <a:fillRect/>
            </a:stretch>
          </p:blipFill>
          <p:spPr>
            <a:xfrm>
              <a:off x="10581049" y="2165663"/>
              <a:ext cx="344081" cy="334800"/>
            </a:xfrm>
            <a:prstGeom prst="rect">
              <a:avLst/>
            </a:prstGeom>
          </p:spPr>
        </p:pic>
      </p:grpSp>
      <p:cxnSp>
        <p:nvCxnSpPr>
          <p:cNvPr id="83" name="Straight Connector 82">
            <a:extLst>
              <a:ext uri="{FF2B5EF4-FFF2-40B4-BE49-F238E27FC236}">
                <a16:creationId xmlns:a16="http://schemas.microsoft.com/office/drawing/2014/main" id="{A2EEC464-E938-0584-07FF-DECB26AA4447}"/>
              </a:ext>
            </a:extLst>
          </p:cNvPr>
          <p:cNvCxnSpPr>
            <a:cxnSpLocks/>
          </p:cNvCxnSpPr>
          <p:nvPr/>
        </p:nvCxnSpPr>
        <p:spPr>
          <a:xfrm>
            <a:off x="10207949" y="2109356"/>
            <a:ext cx="0" cy="4364015"/>
          </a:xfrm>
          <a:prstGeom prst="line">
            <a:avLst/>
          </a:prstGeom>
          <a:ln w="95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5" name="Straight Connector 84">
            <a:extLst>
              <a:ext uri="{FF2B5EF4-FFF2-40B4-BE49-F238E27FC236}">
                <a16:creationId xmlns:a16="http://schemas.microsoft.com/office/drawing/2014/main" id="{34F8DB7C-0815-65EF-9C37-B5C5EBD1F2FC}"/>
              </a:ext>
            </a:extLst>
          </p:cNvPr>
          <p:cNvCxnSpPr>
            <a:cxnSpLocks/>
          </p:cNvCxnSpPr>
          <p:nvPr/>
        </p:nvCxnSpPr>
        <p:spPr>
          <a:xfrm>
            <a:off x="9201128" y="2109356"/>
            <a:ext cx="0" cy="4364015"/>
          </a:xfrm>
          <a:prstGeom prst="line">
            <a:avLst/>
          </a:prstGeom>
          <a:ln w="95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7" name="Straight Connector 86">
            <a:extLst>
              <a:ext uri="{FF2B5EF4-FFF2-40B4-BE49-F238E27FC236}">
                <a16:creationId xmlns:a16="http://schemas.microsoft.com/office/drawing/2014/main" id="{40807FB5-225D-2B64-C5EF-C6D8DBD43285}"/>
              </a:ext>
            </a:extLst>
          </p:cNvPr>
          <p:cNvCxnSpPr>
            <a:cxnSpLocks/>
          </p:cNvCxnSpPr>
          <p:nvPr/>
        </p:nvCxnSpPr>
        <p:spPr>
          <a:xfrm>
            <a:off x="8194308" y="2109356"/>
            <a:ext cx="0" cy="4364015"/>
          </a:xfrm>
          <a:prstGeom prst="line">
            <a:avLst/>
          </a:prstGeom>
          <a:ln w="95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9" name="Straight Connector 88">
            <a:extLst>
              <a:ext uri="{FF2B5EF4-FFF2-40B4-BE49-F238E27FC236}">
                <a16:creationId xmlns:a16="http://schemas.microsoft.com/office/drawing/2014/main" id="{231A1B74-83C5-E371-9004-2A38A17C1073}"/>
              </a:ext>
            </a:extLst>
          </p:cNvPr>
          <p:cNvCxnSpPr>
            <a:cxnSpLocks/>
          </p:cNvCxnSpPr>
          <p:nvPr/>
        </p:nvCxnSpPr>
        <p:spPr>
          <a:xfrm>
            <a:off x="7187488" y="2109356"/>
            <a:ext cx="0" cy="4364015"/>
          </a:xfrm>
          <a:prstGeom prst="line">
            <a:avLst/>
          </a:prstGeom>
          <a:ln w="95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1" name="Straight Connector 90">
            <a:extLst>
              <a:ext uri="{FF2B5EF4-FFF2-40B4-BE49-F238E27FC236}">
                <a16:creationId xmlns:a16="http://schemas.microsoft.com/office/drawing/2014/main" id="{720EA340-EE41-1CC6-D43B-F0628AA3A1B6}"/>
              </a:ext>
            </a:extLst>
          </p:cNvPr>
          <p:cNvCxnSpPr>
            <a:cxnSpLocks/>
          </p:cNvCxnSpPr>
          <p:nvPr/>
        </p:nvCxnSpPr>
        <p:spPr>
          <a:xfrm>
            <a:off x="6180668" y="2109356"/>
            <a:ext cx="0" cy="4364015"/>
          </a:xfrm>
          <a:prstGeom prst="line">
            <a:avLst/>
          </a:prstGeom>
          <a:ln w="95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2" name="Straight Connector 91">
            <a:extLst>
              <a:ext uri="{FF2B5EF4-FFF2-40B4-BE49-F238E27FC236}">
                <a16:creationId xmlns:a16="http://schemas.microsoft.com/office/drawing/2014/main" id="{60F18409-7BBB-638E-E3DF-FFB4764845D5}"/>
              </a:ext>
            </a:extLst>
          </p:cNvPr>
          <p:cNvCxnSpPr>
            <a:cxnSpLocks/>
          </p:cNvCxnSpPr>
          <p:nvPr/>
        </p:nvCxnSpPr>
        <p:spPr>
          <a:xfrm>
            <a:off x="5173848" y="2109356"/>
            <a:ext cx="0" cy="4364015"/>
          </a:xfrm>
          <a:prstGeom prst="line">
            <a:avLst/>
          </a:prstGeom>
          <a:ln w="95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3" name="Straight Connector 92">
            <a:extLst>
              <a:ext uri="{FF2B5EF4-FFF2-40B4-BE49-F238E27FC236}">
                <a16:creationId xmlns:a16="http://schemas.microsoft.com/office/drawing/2014/main" id="{B3E1D51B-AE1C-97E8-9843-B66C715BD400}"/>
              </a:ext>
            </a:extLst>
          </p:cNvPr>
          <p:cNvCxnSpPr>
            <a:cxnSpLocks/>
          </p:cNvCxnSpPr>
          <p:nvPr/>
        </p:nvCxnSpPr>
        <p:spPr>
          <a:xfrm>
            <a:off x="4167028" y="2109356"/>
            <a:ext cx="0" cy="4364015"/>
          </a:xfrm>
          <a:prstGeom prst="line">
            <a:avLst/>
          </a:prstGeom>
          <a:ln w="95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Object 2"/>
          <p:cNvSpPr/>
          <p:nvPr/>
        </p:nvSpPr>
        <p:spPr>
          <a:xfrm>
            <a:off x="652047" y="540583"/>
            <a:ext cx="4198921" cy="313270"/>
          </a:xfrm>
          <a:prstGeom prst="rect">
            <a:avLst/>
          </a:prstGeom>
          <a:noFill/>
        </p:spPr>
        <p:txBody>
          <a:bodyPr wrap="square" lIns="0" tIns="0" rIns="0" bIns="0" rtlCol="0" anchor="t"/>
          <a:lstStyle/>
          <a:p>
            <a:pPr algn="l">
              <a:lnSpc>
                <a:spcPts val="2592"/>
              </a:lnSpc>
              <a:buNone/>
            </a:pPr>
            <a:r>
              <a:rPr lang="en-US" sz="3200" b="1" kern="0" spc="22" dirty="0">
                <a:solidFill>
                  <a:srgbClr val="00255B"/>
                </a:solidFill>
                <a:latin typeface="Montserrat Bold"/>
                <a:ea typeface="Lato" pitchFamily="34" charset="-122"/>
                <a:cs typeface="Lato" pitchFamily="34" charset="-120"/>
              </a:rPr>
              <a:t>OUR PRODUCT</a:t>
            </a:r>
            <a:endParaRPr lang="en-US" sz="3200" dirty="0">
              <a:solidFill>
                <a:srgbClr val="00255B"/>
              </a:solidFill>
              <a:latin typeface="Montserrat Bold"/>
            </a:endParaRPr>
          </a:p>
        </p:txBody>
      </p:sp>
      <p:sp>
        <p:nvSpPr>
          <p:cNvPr id="6" name="Object 5"/>
          <p:cNvSpPr/>
          <p:nvPr/>
        </p:nvSpPr>
        <p:spPr>
          <a:xfrm>
            <a:off x="4285178" y="476131"/>
            <a:ext cx="2404461" cy="2888528"/>
          </a:xfrm>
          <a:prstGeom prst="rect">
            <a:avLst/>
          </a:prstGeom>
          <a:noFill/>
        </p:spPr>
        <p:txBody>
          <a:bodyPr/>
          <a:lstStyle/>
          <a:p>
            <a:endParaRPr lang="en-SA"/>
          </a:p>
        </p:txBody>
      </p:sp>
      <p:sp>
        <p:nvSpPr>
          <p:cNvPr id="10" name="Object 9"/>
          <p:cNvSpPr/>
          <p:nvPr/>
        </p:nvSpPr>
        <p:spPr>
          <a:xfrm>
            <a:off x="6784866" y="476131"/>
            <a:ext cx="2404461" cy="2888528"/>
          </a:xfrm>
          <a:prstGeom prst="rect">
            <a:avLst/>
          </a:prstGeom>
          <a:noFill/>
        </p:spPr>
        <p:txBody>
          <a:bodyPr/>
          <a:lstStyle/>
          <a:p>
            <a:endParaRPr lang="en-SA"/>
          </a:p>
        </p:txBody>
      </p:sp>
      <p:sp>
        <p:nvSpPr>
          <p:cNvPr id="18" name="Object 17"/>
          <p:cNvSpPr/>
          <p:nvPr/>
        </p:nvSpPr>
        <p:spPr>
          <a:xfrm>
            <a:off x="4285178" y="3459885"/>
            <a:ext cx="2404461" cy="2888528"/>
          </a:xfrm>
          <a:prstGeom prst="rect">
            <a:avLst/>
          </a:prstGeom>
          <a:noFill/>
        </p:spPr>
        <p:txBody>
          <a:bodyPr/>
          <a:lstStyle/>
          <a:p>
            <a:endParaRPr lang="en-SA"/>
          </a:p>
        </p:txBody>
      </p:sp>
      <p:pic>
        <p:nvPicPr>
          <p:cNvPr id="35" name="Graphic 34">
            <a:extLst>
              <a:ext uri="{FF2B5EF4-FFF2-40B4-BE49-F238E27FC236}">
                <a16:creationId xmlns:a16="http://schemas.microsoft.com/office/drawing/2014/main" id="{0AA7DCA0-E9CC-FAAC-5F54-7D452329675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5543" y="428284"/>
            <a:ext cx="70588" cy="419505"/>
          </a:xfrm>
          <a:prstGeom prst="rect">
            <a:avLst/>
          </a:prstGeom>
        </p:spPr>
      </p:pic>
      <p:pic>
        <p:nvPicPr>
          <p:cNvPr id="5" name="Graphic 4">
            <a:extLst>
              <a:ext uri="{FF2B5EF4-FFF2-40B4-BE49-F238E27FC236}">
                <a16:creationId xmlns:a16="http://schemas.microsoft.com/office/drawing/2014/main" id="{8496CA77-393B-5CB0-4495-82786CA90DA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391735" y="198373"/>
            <a:ext cx="576077" cy="565716"/>
          </a:xfrm>
          <a:prstGeom prst="rect">
            <a:avLst/>
          </a:prstGeom>
        </p:spPr>
      </p:pic>
      <p:sp>
        <p:nvSpPr>
          <p:cNvPr id="24" name="Object 2">
            <a:extLst>
              <a:ext uri="{FF2B5EF4-FFF2-40B4-BE49-F238E27FC236}">
                <a16:creationId xmlns:a16="http://schemas.microsoft.com/office/drawing/2014/main" id="{13ABB624-22FE-7A5A-C425-B7D2F46C4AA6}"/>
              </a:ext>
            </a:extLst>
          </p:cNvPr>
          <p:cNvSpPr/>
          <p:nvPr/>
        </p:nvSpPr>
        <p:spPr>
          <a:xfrm>
            <a:off x="671926" y="1358128"/>
            <a:ext cx="8728947" cy="476707"/>
          </a:xfrm>
          <a:prstGeom prst="rect">
            <a:avLst/>
          </a:prstGeom>
          <a:noFill/>
        </p:spPr>
        <p:txBody>
          <a:bodyPr wrap="square" lIns="0" tIns="0" rIns="0" bIns="0" rtlCol="0" anchor="ctr"/>
          <a:lstStyle/>
          <a:p>
            <a:pPr algn="l">
              <a:lnSpc>
                <a:spcPts val="2592"/>
              </a:lnSpc>
              <a:buNone/>
            </a:pPr>
            <a:r>
              <a:rPr lang="en-US" sz="2800" kern="0" spc="22" dirty="0">
                <a:solidFill>
                  <a:srgbClr val="00B0F0"/>
                </a:solidFill>
                <a:latin typeface="Montserrat Bold"/>
                <a:ea typeface="Lato" pitchFamily="34" charset="-122"/>
                <a:cs typeface="Lato" pitchFamily="34" charset="-120"/>
              </a:rPr>
              <a:t>General:</a:t>
            </a:r>
            <a:endParaRPr lang="en-US" sz="2800" dirty="0">
              <a:solidFill>
                <a:srgbClr val="00B0F0"/>
              </a:solidFill>
              <a:latin typeface="Montserrat Bold"/>
            </a:endParaRPr>
          </a:p>
        </p:txBody>
      </p:sp>
      <p:sp>
        <p:nvSpPr>
          <p:cNvPr id="38" name="Object 5">
            <a:extLst>
              <a:ext uri="{FF2B5EF4-FFF2-40B4-BE49-F238E27FC236}">
                <a16:creationId xmlns:a16="http://schemas.microsoft.com/office/drawing/2014/main" id="{D682412B-475C-EC6D-9500-0DEB331B8815}"/>
              </a:ext>
            </a:extLst>
          </p:cNvPr>
          <p:cNvSpPr/>
          <p:nvPr/>
        </p:nvSpPr>
        <p:spPr>
          <a:xfrm>
            <a:off x="712915" y="2193019"/>
            <a:ext cx="2063443" cy="725937"/>
          </a:xfrm>
          <a:prstGeom prst="rect">
            <a:avLst/>
          </a:prstGeom>
          <a:noFill/>
        </p:spPr>
        <p:txBody>
          <a:bodyPr wrap="square" lIns="0" tIns="0" rIns="0" bIns="0" rtlCol="0" anchor="t"/>
          <a:lstStyle/>
          <a:p>
            <a:pPr algn="ctr"/>
            <a:r>
              <a:rPr lang="en-US" kern="0" spc="41" dirty="0">
                <a:solidFill>
                  <a:srgbClr val="00255B"/>
                </a:solidFill>
                <a:latin typeface="Montserrat" panose="00000500000000000000" pitchFamily="50" charset="0"/>
                <a:ea typeface="Lato" pitchFamily="34" charset="-122"/>
                <a:cs typeface="Lato" pitchFamily="34" charset="-120"/>
              </a:rPr>
              <a:t>Total of App Downloads</a:t>
            </a:r>
            <a:endParaRPr lang="en-US" dirty="0">
              <a:solidFill>
                <a:srgbClr val="00255B"/>
              </a:solidFill>
              <a:latin typeface="Montserrat" panose="00000500000000000000" pitchFamily="50" charset="0"/>
            </a:endParaRPr>
          </a:p>
        </p:txBody>
      </p:sp>
      <p:sp>
        <p:nvSpPr>
          <p:cNvPr id="39" name="Object 8">
            <a:extLst>
              <a:ext uri="{FF2B5EF4-FFF2-40B4-BE49-F238E27FC236}">
                <a16:creationId xmlns:a16="http://schemas.microsoft.com/office/drawing/2014/main" id="{F55D182D-D2C2-CBBF-D690-E00ACD6F1AA6}"/>
              </a:ext>
            </a:extLst>
          </p:cNvPr>
          <p:cNvSpPr/>
          <p:nvPr/>
        </p:nvSpPr>
        <p:spPr>
          <a:xfrm>
            <a:off x="3220444" y="5374523"/>
            <a:ext cx="1549859" cy="870773"/>
          </a:xfrm>
          <a:prstGeom prst="rect">
            <a:avLst/>
          </a:prstGeom>
          <a:noFill/>
        </p:spPr>
        <p:txBody>
          <a:bodyPr wrap="square" lIns="0" tIns="0" rIns="0" bIns="0" rtlCol="0" anchor="t"/>
          <a:lstStyle/>
          <a:p>
            <a:pPr algn="ctr"/>
            <a:r>
              <a:rPr lang="en-US" kern="0" spc="41" dirty="0">
                <a:solidFill>
                  <a:srgbClr val="00255B"/>
                </a:solidFill>
                <a:latin typeface="Montserrat" panose="00000500000000000000" pitchFamily="50" charset="0"/>
                <a:ea typeface="Lato" pitchFamily="34" charset="-122"/>
                <a:cs typeface="Lato" pitchFamily="34" charset="-120"/>
              </a:rPr>
              <a:t>Total of brokers</a:t>
            </a:r>
            <a:endParaRPr lang="en-US" dirty="0">
              <a:solidFill>
                <a:srgbClr val="00255B"/>
              </a:solidFill>
              <a:latin typeface="Montserrat" panose="00000500000000000000" pitchFamily="50" charset="0"/>
            </a:endParaRPr>
          </a:p>
        </p:txBody>
      </p:sp>
      <p:sp>
        <p:nvSpPr>
          <p:cNvPr id="40" name="Object 11">
            <a:extLst>
              <a:ext uri="{FF2B5EF4-FFF2-40B4-BE49-F238E27FC236}">
                <a16:creationId xmlns:a16="http://schemas.microsoft.com/office/drawing/2014/main" id="{2D74DE06-18BC-0BEB-AB15-2AE116DA9964}"/>
              </a:ext>
            </a:extLst>
          </p:cNvPr>
          <p:cNvSpPr/>
          <p:nvPr/>
        </p:nvSpPr>
        <p:spPr>
          <a:xfrm>
            <a:off x="4830954" y="2193019"/>
            <a:ext cx="2562800" cy="725937"/>
          </a:xfrm>
          <a:prstGeom prst="rect">
            <a:avLst/>
          </a:prstGeom>
          <a:noFill/>
        </p:spPr>
        <p:txBody>
          <a:bodyPr wrap="square" lIns="0" tIns="0" rIns="0" bIns="0" rtlCol="0" anchor="t"/>
          <a:lstStyle/>
          <a:p>
            <a:pPr algn="ctr"/>
            <a:r>
              <a:rPr lang="en-US" kern="0" spc="32" dirty="0">
                <a:solidFill>
                  <a:srgbClr val="00255B"/>
                </a:solidFill>
                <a:latin typeface="Montserrat" panose="00000500000000000000" pitchFamily="50" charset="0"/>
                <a:ea typeface="Lato" pitchFamily="34" charset="-122"/>
                <a:cs typeface="Lato" pitchFamily="34" charset="-120"/>
              </a:rPr>
              <a:t>Total of</a:t>
            </a:r>
          </a:p>
          <a:p>
            <a:pPr algn="ctr"/>
            <a:r>
              <a:rPr lang="en-US" kern="0" spc="32" dirty="0">
                <a:solidFill>
                  <a:srgbClr val="00255B"/>
                </a:solidFill>
                <a:latin typeface="Montserrat" panose="00000500000000000000" pitchFamily="50" charset="0"/>
                <a:ea typeface="Lato" pitchFamily="34" charset="-122"/>
                <a:cs typeface="Lato" pitchFamily="34" charset="-120"/>
              </a:rPr>
              <a:t>subscribers</a:t>
            </a:r>
            <a:endParaRPr lang="en-US" dirty="0">
              <a:solidFill>
                <a:srgbClr val="00255B"/>
              </a:solidFill>
              <a:latin typeface="Montserrat" panose="00000500000000000000" pitchFamily="50" charset="0"/>
            </a:endParaRPr>
          </a:p>
        </p:txBody>
      </p:sp>
      <p:sp>
        <p:nvSpPr>
          <p:cNvPr id="41" name="Object 14">
            <a:extLst>
              <a:ext uri="{FF2B5EF4-FFF2-40B4-BE49-F238E27FC236}">
                <a16:creationId xmlns:a16="http://schemas.microsoft.com/office/drawing/2014/main" id="{9FB1FCF1-BEAC-3553-E42B-FD193CD1182B}"/>
              </a:ext>
            </a:extLst>
          </p:cNvPr>
          <p:cNvSpPr/>
          <p:nvPr/>
        </p:nvSpPr>
        <p:spPr>
          <a:xfrm>
            <a:off x="7462561" y="5374523"/>
            <a:ext cx="1717925" cy="540151"/>
          </a:xfrm>
          <a:prstGeom prst="rect">
            <a:avLst/>
          </a:prstGeom>
          <a:noFill/>
        </p:spPr>
        <p:txBody>
          <a:bodyPr wrap="square" lIns="0" tIns="0" rIns="0" bIns="0" rtlCol="0" anchor="t"/>
          <a:lstStyle/>
          <a:p>
            <a:pPr algn="ctr"/>
            <a:r>
              <a:rPr lang="en-US" kern="0" spc="32" dirty="0">
                <a:solidFill>
                  <a:srgbClr val="00255B"/>
                </a:solidFill>
                <a:latin typeface="Montserrat" panose="00000500000000000000" pitchFamily="50" charset="0"/>
                <a:ea typeface="Lato" pitchFamily="34" charset="-122"/>
                <a:cs typeface="Lato" pitchFamily="34" charset="-120"/>
              </a:rPr>
              <a:t>Supported Markets</a:t>
            </a:r>
            <a:endParaRPr lang="en-US" dirty="0">
              <a:solidFill>
                <a:srgbClr val="00255B"/>
              </a:solidFill>
              <a:latin typeface="Montserrat" panose="00000500000000000000" pitchFamily="50" charset="0"/>
            </a:endParaRPr>
          </a:p>
        </p:txBody>
      </p:sp>
      <p:sp>
        <p:nvSpPr>
          <p:cNvPr id="42" name="Object 17">
            <a:extLst>
              <a:ext uri="{FF2B5EF4-FFF2-40B4-BE49-F238E27FC236}">
                <a16:creationId xmlns:a16="http://schemas.microsoft.com/office/drawing/2014/main" id="{5270B60C-0E20-A039-1ED8-42DEDB3EBCB1}"/>
              </a:ext>
            </a:extLst>
          </p:cNvPr>
          <p:cNvSpPr/>
          <p:nvPr/>
        </p:nvSpPr>
        <p:spPr>
          <a:xfrm>
            <a:off x="9127511" y="2193019"/>
            <a:ext cx="2562800" cy="565716"/>
          </a:xfrm>
          <a:prstGeom prst="rect">
            <a:avLst/>
          </a:prstGeom>
          <a:noFill/>
        </p:spPr>
        <p:txBody>
          <a:bodyPr wrap="square" lIns="0" tIns="0" rIns="0" bIns="0" rtlCol="0" anchor="t"/>
          <a:lstStyle/>
          <a:p>
            <a:pPr algn="ctr"/>
            <a:r>
              <a:rPr lang="en-US" kern="0" spc="32" dirty="0">
                <a:solidFill>
                  <a:srgbClr val="00255B"/>
                </a:solidFill>
                <a:latin typeface="Montserrat" panose="00000500000000000000" pitchFamily="50" charset="0"/>
                <a:ea typeface="Lato" pitchFamily="34" charset="-122"/>
                <a:cs typeface="Lato" pitchFamily="34" charset="-120"/>
              </a:rPr>
              <a:t>Financial</a:t>
            </a:r>
          </a:p>
          <a:p>
            <a:pPr algn="ctr"/>
            <a:r>
              <a:rPr lang="en-US" kern="0" spc="32" dirty="0">
                <a:solidFill>
                  <a:srgbClr val="00255B"/>
                </a:solidFill>
                <a:latin typeface="Montserrat" panose="00000500000000000000" pitchFamily="50" charset="0"/>
                <a:ea typeface="Lato" pitchFamily="34" charset="-122"/>
                <a:cs typeface="Lato" pitchFamily="34" charset="-120"/>
              </a:rPr>
              <a:t>Calendar</a:t>
            </a:r>
            <a:endParaRPr lang="en-US" dirty="0">
              <a:solidFill>
                <a:srgbClr val="00255B"/>
              </a:solidFill>
              <a:latin typeface="Montserrat" panose="00000500000000000000" pitchFamily="50" charset="0"/>
            </a:endParaRPr>
          </a:p>
        </p:txBody>
      </p:sp>
      <p:pic>
        <p:nvPicPr>
          <p:cNvPr id="43" name="Graphic 42">
            <a:extLst>
              <a:ext uri="{FF2B5EF4-FFF2-40B4-BE49-F238E27FC236}">
                <a16:creationId xmlns:a16="http://schemas.microsoft.com/office/drawing/2014/main" id="{154815F5-B501-35E7-275F-EB126CF9109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4434" y="2933946"/>
            <a:ext cx="10885304" cy="2210837"/>
          </a:xfrm>
          <a:prstGeom prst="rect">
            <a:avLst/>
          </a:prstGeom>
        </p:spPr>
      </p:pic>
      <p:sp>
        <p:nvSpPr>
          <p:cNvPr id="44" name="Object 7">
            <a:extLst>
              <a:ext uri="{FF2B5EF4-FFF2-40B4-BE49-F238E27FC236}">
                <a16:creationId xmlns:a16="http://schemas.microsoft.com/office/drawing/2014/main" id="{BF2453CD-6E79-9C0A-E1B8-24A9B66D9D7F}"/>
              </a:ext>
            </a:extLst>
          </p:cNvPr>
          <p:cNvSpPr/>
          <p:nvPr/>
        </p:nvSpPr>
        <p:spPr>
          <a:xfrm>
            <a:off x="3115948" y="3729265"/>
            <a:ext cx="1714218" cy="658132"/>
          </a:xfrm>
          <a:prstGeom prst="rect">
            <a:avLst/>
          </a:prstGeom>
          <a:noFill/>
        </p:spPr>
        <p:txBody>
          <a:bodyPr wrap="square" lIns="0" tIns="0" rIns="0" bIns="0" rtlCol="0" anchor="ctr"/>
          <a:lstStyle/>
          <a:p>
            <a:pPr algn="ctr">
              <a:lnSpc>
                <a:spcPts val="5184"/>
              </a:lnSpc>
              <a:buNone/>
            </a:pPr>
            <a:r>
              <a:rPr lang="en-US" sz="3600" b="1" kern="0" spc="45" dirty="0">
                <a:solidFill>
                  <a:srgbClr val="00255B"/>
                </a:solidFill>
                <a:latin typeface="Montserrat" panose="00000500000000000000" pitchFamily="50" charset="0"/>
                <a:ea typeface="Lato" pitchFamily="34" charset="-122"/>
                <a:cs typeface="Nahdi" panose="020A0503020102020204" pitchFamily="18" charset="-78"/>
              </a:rPr>
              <a:t>139</a:t>
            </a:r>
            <a:endParaRPr lang="en-US" sz="3600" dirty="0">
              <a:solidFill>
                <a:srgbClr val="00255B"/>
              </a:solidFill>
              <a:latin typeface="Montserrat" panose="00000500000000000000" pitchFamily="50" charset="0"/>
              <a:cs typeface="Nahdi" panose="020A0503020102020204" pitchFamily="18" charset="-78"/>
            </a:endParaRPr>
          </a:p>
        </p:txBody>
      </p:sp>
      <p:sp>
        <p:nvSpPr>
          <p:cNvPr id="45" name="Object 10">
            <a:extLst>
              <a:ext uri="{FF2B5EF4-FFF2-40B4-BE49-F238E27FC236}">
                <a16:creationId xmlns:a16="http://schemas.microsoft.com/office/drawing/2014/main" id="{26FEC8B4-FA22-DFC2-B6FF-E41C6353F9CE}"/>
              </a:ext>
            </a:extLst>
          </p:cNvPr>
          <p:cNvSpPr/>
          <p:nvPr/>
        </p:nvSpPr>
        <p:spPr>
          <a:xfrm>
            <a:off x="5475911" y="3795090"/>
            <a:ext cx="1309360" cy="526482"/>
          </a:xfrm>
          <a:prstGeom prst="rect">
            <a:avLst/>
          </a:prstGeom>
          <a:noFill/>
        </p:spPr>
        <p:txBody>
          <a:bodyPr wrap="square" lIns="0" tIns="0" rIns="0" bIns="0" rtlCol="0" anchor="ctr"/>
          <a:lstStyle/>
          <a:p>
            <a:pPr algn="ctr">
              <a:lnSpc>
                <a:spcPts val="4147"/>
              </a:lnSpc>
              <a:buNone/>
            </a:pPr>
            <a:r>
              <a:rPr lang="en-US" sz="3600" b="1" kern="0" spc="36" dirty="0">
                <a:solidFill>
                  <a:srgbClr val="00255B"/>
                </a:solidFill>
                <a:latin typeface="Montserrat" panose="00000500000000000000" pitchFamily="50" charset="0"/>
                <a:ea typeface="Lato" pitchFamily="34" charset="-122"/>
                <a:cs typeface="Nahdi" panose="020A0503020102020204" pitchFamily="18" charset="-78"/>
              </a:rPr>
              <a:t>113 </a:t>
            </a:r>
            <a:endParaRPr lang="en-US" sz="3600" dirty="0">
              <a:solidFill>
                <a:srgbClr val="00255B"/>
              </a:solidFill>
              <a:latin typeface="Montserrat" panose="00000500000000000000" pitchFamily="50" charset="0"/>
              <a:cs typeface="Nahdi" panose="020A0503020102020204" pitchFamily="18" charset="-78"/>
            </a:endParaRPr>
          </a:p>
        </p:txBody>
      </p:sp>
      <p:sp>
        <p:nvSpPr>
          <p:cNvPr id="47" name="Object 16">
            <a:extLst>
              <a:ext uri="{FF2B5EF4-FFF2-40B4-BE49-F238E27FC236}">
                <a16:creationId xmlns:a16="http://schemas.microsoft.com/office/drawing/2014/main" id="{056999D3-B429-7D80-0FD9-7BCC6C07EFBF}"/>
              </a:ext>
            </a:extLst>
          </p:cNvPr>
          <p:cNvSpPr/>
          <p:nvPr/>
        </p:nvSpPr>
        <p:spPr>
          <a:xfrm>
            <a:off x="10003401" y="3795090"/>
            <a:ext cx="890365" cy="526482"/>
          </a:xfrm>
          <a:prstGeom prst="rect">
            <a:avLst/>
          </a:prstGeom>
          <a:noFill/>
        </p:spPr>
        <p:txBody>
          <a:bodyPr wrap="square" lIns="0" tIns="0" rIns="0" bIns="0" rtlCol="0" anchor="ctr"/>
          <a:lstStyle/>
          <a:p>
            <a:pPr algn="ctr">
              <a:lnSpc>
                <a:spcPts val="4147"/>
              </a:lnSpc>
              <a:buNone/>
            </a:pPr>
            <a:r>
              <a:rPr lang="en-US" sz="3600" b="1" kern="0" spc="36" dirty="0">
                <a:solidFill>
                  <a:srgbClr val="00255B"/>
                </a:solidFill>
                <a:latin typeface="Montserrat" panose="00000500000000000000" pitchFamily="50" charset="0"/>
                <a:ea typeface="Lato" pitchFamily="34" charset="-122"/>
                <a:cs typeface="Nahdi" panose="020A0503020102020204" pitchFamily="18" charset="-78"/>
              </a:rPr>
              <a:t>223</a:t>
            </a:r>
            <a:endParaRPr lang="en-US" sz="3600" dirty="0">
              <a:solidFill>
                <a:srgbClr val="00255B"/>
              </a:solidFill>
              <a:latin typeface="Montserrat" panose="00000500000000000000" pitchFamily="50" charset="0"/>
              <a:cs typeface="Nahdi" panose="020A0503020102020204" pitchFamily="18" charset="-78"/>
            </a:endParaRPr>
          </a:p>
        </p:txBody>
      </p:sp>
      <p:sp>
        <p:nvSpPr>
          <p:cNvPr id="48" name="Object 7">
            <a:extLst>
              <a:ext uri="{FF2B5EF4-FFF2-40B4-BE49-F238E27FC236}">
                <a16:creationId xmlns:a16="http://schemas.microsoft.com/office/drawing/2014/main" id="{416DB4B9-3CE5-0A7F-19A6-1B6087F63CE5}"/>
              </a:ext>
            </a:extLst>
          </p:cNvPr>
          <p:cNvSpPr/>
          <p:nvPr/>
        </p:nvSpPr>
        <p:spPr>
          <a:xfrm>
            <a:off x="956092" y="3729265"/>
            <a:ext cx="1714218" cy="658132"/>
          </a:xfrm>
          <a:prstGeom prst="rect">
            <a:avLst/>
          </a:prstGeom>
          <a:noFill/>
        </p:spPr>
        <p:txBody>
          <a:bodyPr wrap="square" lIns="0" tIns="0" rIns="0" bIns="0" rtlCol="0" anchor="ctr"/>
          <a:lstStyle/>
          <a:p>
            <a:pPr algn="ctr">
              <a:lnSpc>
                <a:spcPts val="5184"/>
              </a:lnSpc>
              <a:buNone/>
            </a:pPr>
            <a:r>
              <a:rPr lang="en-US" sz="3600" b="1" kern="0" spc="45" dirty="0">
                <a:solidFill>
                  <a:srgbClr val="00255B"/>
                </a:solidFill>
                <a:latin typeface="Montserrat" panose="00000500000000000000" pitchFamily="50" charset="0"/>
                <a:ea typeface="Lato" pitchFamily="34" charset="-122"/>
                <a:cs typeface="Nahdi" panose="020A0503020102020204" pitchFamily="18" charset="-78"/>
              </a:rPr>
              <a:t>5,478</a:t>
            </a:r>
            <a:endParaRPr lang="en-US" sz="3600" dirty="0">
              <a:solidFill>
                <a:srgbClr val="00255B"/>
              </a:solidFill>
              <a:latin typeface="Montserrat" panose="00000500000000000000" pitchFamily="50" charset="0"/>
              <a:cs typeface="Nahdi" panose="020A0503020102020204" pitchFamily="18" charset="-78"/>
            </a:endParaRPr>
          </a:p>
        </p:txBody>
      </p:sp>
      <p:sp>
        <p:nvSpPr>
          <p:cNvPr id="49" name="Object 10">
            <a:extLst>
              <a:ext uri="{FF2B5EF4-FFF2-40B4-BE49-F238E27FC236}">
                <a16:creationId xmlns:a16="http://schemas.microsoft.com/office/drawing/2014/main" id="{02A475C2-E730-BE8D-0A42-52EA2AE93612}"/>
              </a:ext>
            </a:extLst>
          </p:cNvPr>
          <p:cNvSpPr/>
          <p:nvPr/>
        </p:nvSpPr>
        <p:spPr>
          <a:xfrm>
            <a:off x="7623701" y="3795090"/>
            <a:ext cx="1309360" cy="526482"/>
          </a:xfrm>
          <a:prstGeom prst="rect">
            <a:avLst/>
          </a:prstGeom>
          <a:noFill/>
        </p:spPr>
        <p:txBody>
          <a:bodyPr wrap="square" lIns="0" tIns="0" rIns="0" bIns="0" rtlCol="0" anchor="ctr"/>
          <a:lstStyle/>
          <a:p>
            <a:pPr algn="ctr">
              <a:lnSpc>
                <a:spcPts val="4147"/>
              </a:lnSpc>
              <a:buNone/>
            </a:pPr>
            <a:r>
              <a:rPr lang="en-US" sz="3600" b="1" kern="0" spc="36" dirty="0">
                <a:solidFill>
                  <a:srgbClr val="00255B"/>
                </a:solidFill>
                <a:latin typeface="Montserrat" panose="00000500000000000000" pitchFamily="50" charset="0"/>
                <a:ea typeface="Lato" pitchFamily="34" charset="-122"/>
                <a:cs typeface="Nahdi" panose="020A0503020102020204" pitchFamily="18" charset="-78"/>
              </a:rPr>
              <a:t>3 </a:t>
            </a:r>
            <a:endParaRPr lang="en-US" sz="3600" dirty="0">
              <a:solidFill>
                <a:srgbClr val="00255B"/>
              </a:solidFill>
              <a:latin typeface="Montserrat" panose="00000500000000000000" pitchFamily="50" charset="0"/>
              <a:cs typeface="Nahdi" panose="020A0503020102020204" pitchFamily="18"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C64F7468-5817-6EDD-56DF-55F368A10F01}"/>
              </a:ext>
            </a:extLst>
          </p:cNvPr>
          <p:cNvSpPr/>
          <p:nvPr/>
        </p:nvSpPr>
        <p:spPr>
          <a:xfrm>
            <a:off x="1" y="0"/>
            <a:ext cx="4087646" cy="6858000"/>
          </a:xfrm>
          <a:prstGeom prst="rect">
            <a:avLst/>
          </a:prstGeom>
          <a:solidFill>
            <a:srgbClr val="00B0F0">
              <a:alpha val="12000"/>
            </a:srgbClr>
          </a:solidFill>
          <a:ln w="25400">
            <a:noFill/>
            <a:prstDash val="solid"/>
            <a:miter lim="800000"/>
          </a:ln>
        </p:spPr>
        <p:txBody>
          <a:bodyPr/>
          <a:lstStyle/>
          <a:p>
            <a:endParaRPr lang="en-SA"/>
          </a:p>
        </p:txBody>
      </p:sp>
      <p:pic>
        <p:nvPicPr>
          <p:cNvPr id="20" name="Picture 19">
            <a:extLst>
              <a:ext uri="{FF2B5EF4-FFF2-40B4-BE49-F238E27FC236}">
                <a16:creationId xmlns:a16="http://schemas.microsoft.com/office/drawing/2014/main" id="{5E2E39DF-0F57-506A-5C9B-DF1E863974BD}"/>
              </a:ext>
            </a:extLst>
          </p:cNvPr>
          <p:cNvPicPr>
            <a:picLocks noChangeAspect="1"/>
          </p:cNvPicPr>
          <p:nvPr/>
        </p:nvPicPr>
        <p:blipFill>
          <a:blip r:embed="rId2"/>
          <a:stretch>
            <a:fillRect/>
          </a:stretch>
        </p:blipFill>
        <p:spPr>
          <a:xfrm>
            <a:off x="182836" y="126181"/>
            <a:ext cx="3746040" cy="6659627"/>
          </a:xfrm>
          <a:prstGeom prst="rect">
            <a:avLst/>
          </a:prstGeom>
        </p:spPr>
      </p:pic>
      <p:sp>
        <p:nvSpPr>
          <p:cNvPr id="6" name="Object 2">
            <a:extLst>
              <a:ext uri="{FF2B5EF4-FFF2-40B4-BE49-F238E27FC236}">
                <a16:creationId xmlns:a16="http://schemas.microsoft.com/office/drawing/2014/main" id="{231C1F36-2740-7172-D520-8239DDD54A64}"/>
              </a:ext>
            </a:extLst>
          </p:cNvPr>
          <p:cNvSpPr/>
          <p:nvPr/>
        </p:nvSpPr>
        <p:spPr>
          <a:xfrm>
            <a:off x="4531682" y="565477"/>
            <a:ext cx="6416018" cy="313270"/>
          </a:xfrm>
          <a:prstGeom prst="rect">
            <a:avLst/>
          </a:prstGeom>
          <a:noFill/>
        </p:spPr>
        <p:txBody>
          <a:bodyPr wrap="square" lIns="0" tIns="0" rIns="0" bIns="0" rtlCol="0" anchor="b"/>
          <a:lstStyle/>
          <a:p>
            <a:r>
              <a:rPr lang="en-US" sz="3200" b="1" dirty="0">
                <a:solidFill>
                  <a:srgbClr val="00255B"/>
                </a:solidFill>
                <a:latin typeface="Montserrat "/>
              </a:rPr>
              <a:t>Portfolios Management</a:t>
            </a:r>
          </a:p>
        </p:txBody>
      </p:sp>
      <p:pic>
        <p:nvPicPr>
          <p:cNvPr id="14" name="Graphic 13">
            <a:extLst>
              <a:ext uri="{FF2B5EF4-FFF2-40B4-BE49-F238E27FC236}">
                <a16:creationId xmlns:a16="http://schemas.microsoft.com/office/drawing/2014/main" id="{98AE0910-26BC-6DC1-44AB-1FFEC1E60C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85178" y="453178"/>
            <a:ext cx="70588" cy="419505"/>
          </a:xfrm>
          <a:prstGeom prst="rect">
            <a:avLst/>
          </a:prstGeom>
        </p:spPr>
      </p:pic>
      <p:pic>
        <p:nvPicPr>
          <p:cNvPr id="15" name="Graphic 14">
            <a:extLst>
              <a:ext uri="{FF2B5EF4-FFF2-40B4-BE49-F238E27FC236}">
                <a16:creationId xmlns:a16="http://schemas.microsoft.com/office/drawing/2014/main" id="{6DA2393D-AB9C-7874-57CC-05AD994211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91735" y="198373"/>
            <a:ext cx="576077" cy="565716"/>
          </a:xfrm>
          <a:prstGeom prst="rect">
            <a:avLst/>
          </a:prstGeom>
        </p:spPr>
      </p:pic>
      <p:sp>
        <p:nvSpPr>
          <p:cNvPr id="36" name="Object 2">
            <a:extLst>
              <a:ext uri="{FF2B5EF4-FFF2-40B4-BE49-F238E27FC236}">
                <a16:creationId xmlns:a16="http://schemas.microsoft.com/office/drawing/2014/main" id="{048D2DF1-4453-78CC-C34A-457351C3DCB5}"/>
              </a:ext>
            </a:extLst>
          </p:cNvPr>
          <p:cNvSpPr/>
          <p:nvPr/>
        </p:nvSpPr>
        <p:spPr>
          <a:xfrm>
            <a:off x="4567577" y="1199341"/>
            <a:ext cx="2992417" cy="244484"/>
          </a:xfrm>
          <a:prstGeom prst="rect">
            <a:avLst/>
          </a:prstGeom>
          <a:noFill/>
        </p:spPr>
        <p:txBody>
          <a:bodyPr wrap="square" lIns="0" tIns="0" rIns="0" bIns="0" rtlCol="0" anchor="t"/>
          <a:lstStyle/>
          <a:p>
            <a:pPr algn="l">
              <a:lnSpc>
                <a:spcPts val="2592"/>
              </a:lnSpc>
              <a:buNone/>
            </a:pPr>
            <a:r>
              <a:rPr lang="en-US" sz="2000" kern="0" spc="22" dirty="0">
                <a:solidFill>
                  <a:srgbClr val="00B0F0"/>
                </a:solidFill>
                <a:latin typeface="Montserrat Bold"/>
                <a:ea typeface="Lato" pitchFamily="34" charset="-122"/>
                <a:cs typeface="Lato" pitchFamily="34" charset="-120"/>
              </a:rPr>
              <a:t>Investment Portfolio:</a:t>
            </a:r>
            <a:endParaRPr lang="en-US" sz="2000" dirty="0">
              <a:solidFill>
                <a:srgbClr val="00B0F0"/>
              </a:solidFill>
              <a:latin typeface="Montserrat Bold"/>
            </a:endParaRPr>
          </a:p>
        </p:txBody>
      </p:sp>
      <p:sp>
        <p:nvSpPr>
          <p:cNvPr id="37" name="Object 9">
            <a:extLst>
              <a:ext uri="{FF2B5EF4-FFF2-40B4-BE49-F238E27FC236}">
                <a16:creationId xmlns:a16="http://schemas.microsoft.com/office/drawing/2014/main" id="{992DE8E8-6D88-30A8-9BE6-E17814C23414}"/>
              </a:ext>
            </a:extLst>
          </p:cNvPr>
          <p:cNvSpPr/>
          <p:nvPr/>
        </p:nvSpPr>
        <p:spPr>
          <a:xfrm>
            <a:off x="4567577" y="1652066"/>
            <a:ext cx="2587397" cy="2703981"/>
          </a:xfrm>
          <a:prstGeom prst="rect">
            <a:avLst/>
          </a:prstGeom>
          <a:noFill/>
        </p:spPr>
        <p:txBody>
          <a:bodyPr wrap="square" lIns="0" tIns="0" rIns="0" bIns="0" rtlCol="0" anchor="t"/>
          <a:lstStyle/>
          <a:p>
            <a:pPr>
              <a:spcBef>
                <a:spcPts val="600"/>
              </a:spcBef>
              <a:buSzPct val="100000"/>
            </a:pPr>
            <a:r>
              <a:rPr lang="en-US" sz="1600" kern="0" spc="41" dirty="0">
                <a:solidFill>
                  <a:srgbClr val="00255B"/>
                </a:solidFill>
                <a:latin typeface="Montserrat Medium" pitchFamily="2" charset="0"/>
                <a:ea typeface="Lato" pitchFamily="34" charset="-122"/>
                <a:cs typeface="Lato" pitchFamily="34" charset="-120"/>
              </a:rPr>
              <a:t>Stocks: 1799</a:t>
            </a:r>
          </a:p>
          <a:p>
            <a:pPr>
              <a:spcBef>
                <a:spcPts val="600"/>
              </a:spcBef>
              <a:buSzPct val="100000"/>
            </a:pPr>
            <a:r>
              <a:rPr lang="en-US" sz="1600" kern="0" spc="41" dirty="0">
                <a:solidFill>
                  <a:srgbClr val="00255B"/>
                </a:solidFill>
                <a:latin typeface="Montserrat Medium" pitchFamily="2" charset="0"/>
                <a:ea typeface="Lato" pitchFamily="34" charset="-122"/>
                <a:cs typeface="Lato" pitchFamily="34" charset="-120"/>
              </a:rPr>
              <a:t>Fund: 224</a:t>
            </a:r>
          </a:p>
          <a:p>
            <a:pPr>
              <a:spcBef>
                <a:spcPts val="600"/>
              </a:spcBef>
              <a:buSzPct val="100000"/>
            </a:pPr>
            <a:r>
              <a:rPr lang="en-US" sz="1600" kern="0" spc="41" dirty="0">
                <a:solidFill>
                  <a:srgbClr val="00255B"/>
                </a:solidFill>
                <a:latin typeface="Montserrat Medium" pitchFamily="2" charset="0"/>
                <a:ea typeface="Lato" pitchFamily="34" charset="-122"/>
                <a:cs typeface="Lato" pitchFamily="34" charset="-120"/>
              </a:rPr>
              <a:t>Crypto: 71</a:t>
            </a:r>
          </a:p>
          <a:p>
            <a:pPr>
              <a:spcBef>
                <a:spcPts val="600"/>
              </a:spcBef>
              <a:buSzPct val="100000"/>
            </a:pPr>
            <a:r>
              <a:rPr lang="en-US" sz="1600" kern="0" spc="41" dirty="0">
                <a:solidFill>
                  <a:srgbClr val="00255B"/>
                </a:solidFill>
                <a:latin typeface="Montserrat Medium" pitchFamily="2" charset="0"/>
                <a:ea typeface="Lato" pitchFamily="34" charset="-122"/>
                <a:cs typeface="Lato" pitchFamily="34" charset="-120"/>
              </a:rPr>
              <a:t>Gold: 57</a:t>
            </a:r>
          </a:p>
          <a:p>
            <a:pPr>
              <a:spcBef>
                <a:spcPts val="600"/>
              </a:spcBef>
              <a:buSzPct val="100000"/>
            </a:pPr>
            <a:r>
              <a:rPr lang="en-US" sz="1600" kern="0" spc="41" dirty="0">
                <a:solidFill>
                  <a:srgbClr val="00255B"/>
                </a:solidFill>
                <a:latin typeface="Montserrat Medium" pitchFamily="2" charset="0"/>
                <a:ea typeface="Lato" pitchFamily="34" charset="-122"/>
                <a:cs typeface="Lato" pitchFamily="34" charset="-120"/>
              </a:rPr>
              <a:t>Sukuk: 13</a:t>
            </a:r>
          </a:p>
          <a:p>
            <a:pPr>
              <a:spcBef>
                <a:spcPts val="600"/>
              </a:spcBef>
              <a:buSzPct val="100000"/>
            </a:pPr>
            <a:r>
              <a:rPr lang="en-US" sz="1600" kern="0" spc="41" dirty="0">
                <a:solidFill>
                  <a:srgbClr val="00255B"/>
                </a:solidFill>
                <a:latin typeface="Montserrat Medium" pitchFamily="2" charset="0"/>
                <a:ea typeface="Lato" pitchFamily="34" charset="-122"/>
                <a:cs typeface="Lato" pitchFamily="34" charset="-120"/>
              </a:rPr>
              <a:t>Real estate: 8</a:t>
            </a:r>
          </a:p>
          <a:p>
            <a:pPr>
              <a:spcBef>
                <a:spcPts val="600"/>
              </a:spcBef>
              <a:buSzPct val="100000"/>
            </a:pPr>
            <a:r>
              <a:rPr lang="en-US" sz="1600" kern="0" spc="41" dirty="0">
                <a:solidFill>
                  <a:srgbClr val="00255B"/>
                </a:solidFill>
                <a:latin typeface="Montserrat Medium" pitchFamily="2" charset="0"/>
                <a:ea typeface="Lato" pitchFamily="34" charset="-122"/>
                <a:cs typeface="Lato" pitchFamily="34" charset="-120"/>
              </a:rPr>
              <a:t>Angel Investors: 1</a:t>
            </a:r>
          </a:p>
          <a:p>
            <a:pPr>
              <a:spcBef>
                <a:spcPts val="600"/>
              </a:spcBef>
              <a:buSzPct val="100000"/>
            </a:pPr>
            <a:endParaRPr lang="en-US" sz="1600" kern="0" spc="41" dirty="0">
              <a:solidFill>
                <a:srgbClr val="00255B"/>
              </a:solidFill>
              <a:latin typeface="Montserrat Medium" pitchFamily="2" charset="0"/>
              <a:ea typeface="Lato" pitchFamily="34" charset="-122"/>
              <a:cs typeface="Lato" pitchFamily="34" charset="-120"/>
            </a:endParaRPr>
          </a:p>
          <a:p>
            <a:pPr>
              <a:spcBef>
                <a:spcPts val="600"/>
              </a:spcBef>
              <a:buSzPct val="100000"/>
            </a:pPr>
            <a:r>
              <a:rPr lang="en-US" sz="1600" b="1" kern="0" spc="41" dirty="0">
                <a:solidFill>
                  <a:srgbClr val="00255B"/>
                </a:solidFill>
                <a:latin typeface="Montserrat Medium" pitchFamily="2" charset="0"/>
                <a:ea typeface="Lato" pitchFamily="34" charset="-122"/>
                <a:cs typeface="Lato" pitchFamily="34" charset="-120"/>
              </a:rPr>
              <a:t>Total : 2173</a:t>
            </a:r>
            <a:endParaRPr lang="ar-EG" sz="1600" kern="0" spc="41" dirty="0">
              <a:solidFill>
                <a:srgbClr val="00255B"/>
              </a:solidFill>
              <a:latin typeface="Montserrat Medium" pitchFamily="2" charset="0"/>
              <a:ea typeface="Lato" pitchFamily="34" charset="-122"/>
              <a:cs typeface="Lato" pitchFamily="34" charset="-120"/>
            </a:endParaRPr>
          </a:p>
        </p:txBody>
      </p:sp>
      <p:pic>
        <p:nvPicPr>
          <p:cNvPr id="57" name="Graphic 56">
            <a:extLst>
              <a:ext uri="{FF2B5EF4-FFF2-40B4-BE49-F238E27FC236}">
                <a16:creationId xmlns:a16="http://schemas.microsoft.com/office/drawing/2014/main" id="{6399FE7A-FFAC-A811-71F0-7F442BF9068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49598" y="4956375"/>
            <a:ext cx="686276" cy="686276"/>
          </a:xfrm>
          <a:prstGeom prst="rect">
            <a:avLst/>
          </a:prstGeom>
        </p:spPr>
      </p:pic>
      <p:sp>
        <p:nvSpPr>
          <p:cNvPr id="58" name="Object 9">
            <a:extLst>
              <a:ext uri="{FF2B5EF4-FFF2-40B4-BE49-F238E27FC236}">
                <a16:creationId xmlns:a16="http://schemas.microsoft.com/office/drawing/2014/main" id="{269CB639-16DC-25D6-4DFF-69295DE9B2FA}"/>
              </a:ext>
            </a:extLst>
          </p:cNvPr>
          <p:cNvSpPr/>
          <p:nvPr/>
        </p:nvSpPr>
        <p:spPr>
          <a:xfrm>
            <a:off x="5783041" y="5155984"/>
            <a:ext cx="600721" cy="320158"/>
          </a:xfrm>
          <a:prstGeom prst="rect">
            <a:avLst/>
          </a:prstGeom>
          <a:noFill/>
        </p:spPr>
        <p:txBody>
          <a:bodyPr wrap="square" lIns="0" tIns="0" rIns="0" bIns="0" rtlCol="0" anchor="ctr"/>
          <a:lstStyle/>
          <a:p>
            <a:pPr algn="ctr">
              <a:spcBef>
                <a:spcPts val="600"/>
              </a:spcBef>
              <a:buSzPct val="100000"/>
            </a:pPr>
            <a:r>
              <a:rPr lang="en-US" sz="1400" b="1" kern="0" spc="41" dirty="0">
                <a:solidFill>
                  <a:srgbClr val="00B0F0"/>
                </a:solidFill>
                <a:latin typeface="Montserrat Medium" pitchFamily="2" charset="0"/>
                <a:ea typeface="Lato" pitchFamily="34" charset="-122"/>
                <a:cs typeface="Lato" pitchFamily="34" charset="-120"/>
              </a:rPr>
              <a:t>1799</a:t>
            </a:r>
            <a:endParaRPr lang="en-US" sz="1200" b="1" kern="0" spc="41" dirty="0">
              <a:solidFill>
                <a:srgbClr val="00B0F0"/>
              </a:solidFill>
              <a:latin typeface="Montserrat Medium" pitchFamily="2" charset="0"/>
              <a:ea typeface="Lato" pitchFamily="34" charset="-122"/>
              <a:cs typeface="Lato" pitchFamily="34" charset="-120"/>
            </a:endParaRPr>
          </a:p>
        </p:txBody>
      </p:sp>
      <p:pic>
        <p:nvPicPr>
          <p:cNvPr id="59" name="Graphic 58">
            <a:extLst>
              <a:ext uri="{FF2B5EF4-FFF2-40B4-BE49-F238E27FC236}">
                <a16:creationId xmlns:a16="http://schemas.microsoft.com/office/drawing/2014/main" id="{D711A7C4-B524-DA0F-6028-5232128FF39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95908" y="2629726"/>
            <a:ext cx="567756" cy="567756"/>
          </a:xfrm>
          <a:prstGeom prst="rect">
            <a:avLst/>
          </a:prstGeom>
        </p:spPr>
      </p:pic>
      <p:sp>
        <p:nvSpPr>
          <p:cNvPr id="60" name="Object 9">
            <a:extLst>
              <a:ext uri="{FF2B5EF4-FFF2-40B4-BE49-F238E27FC236}">
                <a16:creationId xmlns:a16="http://schemas.microsoft.com/office/drawing/2014/main" id="{AA4950D8-07DB-96F5-7281-9A6B1380AE70}"/>
              </a:ext>
            </a:extLst>
          </p:cNvPr>
          <p:cNvSpPr/>
          <p:nvPr/>
        </p:nvSpPr>
        <p:spPr>
          <a:xfrm>
            <a:off x="10332430" y="2786438"/>
            <a:ext cx="496976" cy="264867"/>
          </a:xfrm>
          <a:prstGeom prst="rect">
            <a:avLst/>
          </a:prstGeom>
          <a:noFill/>
        </p:spPr>
        <p:txBody>
          <a:bodyPr wrap="square" lIns="0" tIns="0" rIns="0" bIns="0" rtlCol="0" anchor="ctr"/>
          <a:lstStyle/>
          <a:p>
            <a:pPr algn="ctr">
              <a:spcBef>
                <a:spcPts val="600"/>
              </a:spcBef>
              <a:buSzPct val="100000"/>
            </a:pPr>
            <a:r>
              <a:rPr lang="en-US" sz="1400" b="1" kern="0" spc="41" dirty="0">
                <a:solidFill>
                  <a:srgbClr val="00B0F0"/>
                </a:solidFill>
                <a:latin typeface="Montserrat Medium" pitchFamily="2" charset="0"/>
                <a:ea typeface="Lato" pitchFamily="34" charset="-122"/>
                <a:cs typeface="Lato" pitchFamily="34" charset="-120"/>
              </a:rPr>
              <a:t>224</a:t>
            </a:r>
          </a:p>
        </p:txBody>
      </p:sp>
      <p:pic>
        <p:nvPicPr>
          <p:cNvPr id="61" name="Graphic 60">
            <a:extLst>
              <a:ext uri="{FF2B5EF4-FFF2-40B4-BE49-F238E27FC236}">
                <a16:creationId xmlns:a16="http://schemas.microsoft.com/office/drawing/2014/main" id="{CA2349FA-0DB7-A142-E318-18B34323299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70157" y="3288076"/>
            <a:ext cx="548938" cy="548938"/>
          </a:xfrm>
          <a:prstGeom prst="rect">
            <a:avLst/>
          </a:prstGeom>
        </p:spPr>
      </p:pic>
      <p:sp>
        <p:nvSpPr>
          <p:cNvPr id="62" name="Object 9">
            <a:extLst>
              <a:ext uri="{FF2B5EF4-FFF2-40B4-BE49-F238E27FC236}">
                <a16:creationId xmlns:a16="http://schemas.microsoft.com/office/drawing/2014/main" id="{6142031D-C804-C218-1F6B-213AEF0009C6}"/>
              </a:ext>
            </a:extLst>
          </p:cNvPr>
          <p:cNvSpPr/>
          <p:nvPr/>
        </p:nvSpPr>
        <p:spPr>
          <a:xfrm>
            <a:off x="11011360" y="3463454"/>
            <a:ext cx="480504" cy="256088"/>
          </a:xfrm>
          <a:prstGeom prst="rect">
            <a:avLst/>
          </a:prstGeom>
          <a:noFill/>
        </p:spPr>
        <p:txBody>
          <a:bodyPr wrap="square" lIns="0" tIns="0" rIns="0" bIns="0" rtlCol="0" anchor="ctr"/>
          <a:lstStyle/>
          <a:p>
            <a:pPr algn="ctr">
              <a:spcBef>
                <a:spcPts val="600"/>
              </a:spcBef>
              <a:buSzPct val="100000"/>
            </a:pPr>
            <a:r>
              <a:rPr lang="en-US" sz="1400" b="1" kern="0" spc="41" dirty="0">
                <a:solidFill>
                  <a:srgbClr val="00B0F0"/>
                </a:solidFill>
                <a:latin typeface="Montserrat Medium" pitchFamily="2" charset="0"/>
                <a:ea typeface="Lato" pitchFamily="34" charset="-122"/>
                <a:cs typeface="Lato" pitchFamily="34" charset="-120"/>
              </a:rPr>
              <a:t>71</a:t>
            </a:r>
          </a:p>
        </p:txBody>
      </p:sp>
      <p:pic>
        <p:nvPicPr>
          <p:cNvPr id="63" name="Graphic 62">
            <a:extLst>
              <a:ext uri="{FF2B5EF4-FFF2-40B4-BE49-F238E27FC236}">
                <a16:creationId xmlns:a16="http://schemas.microsoft.com/office/drawing/2014/main" id="{B9543223-8478-DFC7-77B5-9CB63B8F4E8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162905" y="4123187"/>
            <a:ext cx="512778" cy="512778"/>
          </a:xfrm>
          <a:prstGeom prst="rect">
            <a:avLst/>
          </a:prstGeom>
        </p:spPr>
      </p:pic>
      <p:sp>
        <p:nvSpPr>
          <p:cNvPr id="64" name="Object 9">
            <a:extLst>
              <a:ext uri="{FF2B5EF4-FFF2-40B4-BE49-F238E27FC236}">
                <a16:creationId xmlns:a16="http://schemas.microsoft.com/office/drawing/2014/main" id="{70244982-A658-0E33-B734-0461BADE7329}"/>
              </a:ext>
            </a:extLst>
          </p:cNvPr>
          <p:cNvSpPr/>
          <p:nvPr/>
        </p:nvSpPr>
        <p:spPr>
          <a:xfrm>
            <a:off x="11197898" y="4278673"/>
            <a:ext cx="448852" cy="239219"/>
          </a:xfrm>
          <a:prstGeom prst="rect">
            <a:avLst/>
          </a:prstGeom>
          <a:noFill/>
        </p:spPr>
        <p:txBody>
          <a:bodyPr wrap="square" lIns="0" tIns="0" rIns="0" bIns="0" rtlCol="0" anchor="ctr"/>
          <a:lstStyle/>
          <a:p>
            <a:pPr algn="ctr">
              <a:spcBef>
                <a:spcPts val="600"/>
              </a:spcBef>
              <a:buSzPct val="100000"/>
            </a:pPr>
            <a:r>
              <a:rPr lang="en-US" sz="1400" b="1" kern="0" spc="41" dirty="0">
                <a:solidFill>
                  <a:srgbClr val="00B0F0"/>
                </a:solidFill>
                <a:latin typeface="Montserrat Medium" pitchFamily="2" charset="0"/>
                <a:ea typeface="Lato" pitchFamily="34" charset="-122"/>
                <a:cs typeface="Lato" pitchFamily="34" charset="-120"/>
              </a:rPr>
              <a:t>57</a:t>
            </a:r>
          </a:p>
        </p:txBody>
      </p:sp>
      <p:pic>
        <p:nvPicPr>
          <p:cNvPr id="65" name="Graphic 64">
            <a:extLst>
              <a:ext uri="{FF2B5EF4-FFF2-40B4-BE49-F238E27FC236}">
                <a16:creationId xmlns:a16="http://schemas.microsoft.com/office/drawing/2014/main" id="{BE9BCEC5-5144-F05C-BB05-B382276FC11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792763" y="4767548"/>
            <a:ext cx="499635" cy="499635"/>
          </a:xfrm>
          <a:prstGeom prst="rect">
            <a:avLst/>
          </a:prstGeom>
        </p:spPr>
      </p:pic>
      <p:sp>
        <p:nvSpPr>
          <p:cNvPr id="66" name="Object 9">
            <a:extLst>
              <a:ext uri="{FF2B5EF4-FFF2-40B4-BE49-F238E27FC236}">
                <a16:creationId xmlns:a16="http://schemas.microsoft.com/office/drawing/2014/main" id="{DF542070-81AA-F73D-F63E-1BE134A714E2}"/>
              </a:ext>
            </a:extLst>
          </p:cNvPr>
          <p:cNvSpPr/>
          <p:nvPr/>
        </p:nvSpPr>
        <p:spPr>
          <a:xfrm>
            <a:off x="10821182" y="4896623"/>
            <a:ext cx="437348" cy="233088"/>
          </a:xfrm>
          <a:prstGeom prst="rect">
            <a:avLst/>
          </a:prstGeom>
          <a:noFill/>
        </p:spPr>
        <p:txBody>
          <a:bodyPr wrap="square" lIns="0" tIns="0" rIns="0" bIns="0" rtlCol="0" anchor="ctr"/>
          <a:lstStyle/>
          <a:p>
            <a:pPr algn="ctr">
              <a:spcBef>
                <a:spcPts val="600"/>
              </a:spcBef>
              <a:buSzPct val="100000"/>
            </a:pPr>
            <a:r>
              <a:rPr lang="en-US" sz="1400" b="1" kern="0" spc="41" dirty="0">
                <a:solidFill>
                  <a:srgbClr val="00B0F0"/>
                </a:solidFill>
                <a:latin typeface="Montserrat Medium" pitchFamily="2" charset="0"/>
                <a:ea typeface="Lato" pitchFamily="34" charset="-122"/>
                <a:cs typeface="Lato" pitchFamily="34" charset="-120"/>
              </a:rPr>
              <a:t>13</a:t>
            </a:r>
          </a:p>
        </p:txBody>
      </p:sp>
      <p:pic>
        <p:nvPicPr>
          <p:cNvPr id="67" name="Graphic 66">
            <a:extLst>
              <a:ext uri="{FF2B5EF4-FFF2-40B4-BE49-F238E27FC236}">
                <a16:creationId xmlns:a16="http://schemas.microsoft.com/office/drawing/2014/main" id="{A444AB27-70CB-0828-2142-348024A1960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219974" y="5561608"/>
            <a:ext cx="498456" cy="498456"/>
          </a:xfrm>
          <a:prstGeom prst="rect">
            <a:avLst/>
          </a:prstGeom>
        </p:spPr>
      </p:pic>
      <p:sp>
        <p:nvSpPr>
          <p:cNvPr id="68" name="Object 9">
            <a:extLst>
              <a:ext uri="{FF2B5EF4-FFF2-40B4-BE49-F238E27FC236}">
                <a16:creationId xmlns:a16="http://schemas.microsoft.com/office/drawing/2014/main" id="{36D29FDC-EA5D-F23C-C36E-20D80EAE4C86}"/>
              </a:ext>
            </a:extLst>
          </p:cNvPr>
          <p:cNvSpPr/>
          <p:nvPr/>
        </p:nvSpPr>
        <p:spPr>
          <a:xfrm>
            <a:off x="11245515" y="5699457"/>
            <a:ext cx="436314" cy="232536"/>
          </a:xfrm>
          <a:prstGeom prst="rect">
            <a:avLst/>
          </a:prstGeom>
          <a:noFill/>
        </p:spPr>
        <p:txBody>
          <a:bodyPr wrap="square" lIns="0" tIns="0" rIns="0" bIns="0" rtlCol="0" anchor="ctr"/>
          <a:lstStyle/>
          <a:p>
            <a:pPr algn="ctr">
              <a:spcBef>
                <a:spcPts val="600"/>
              </a:spcBef>
              <a:buSzPct val="100000"/>
            </a:pPr>
            <a:r>
              <a:rPr lang="en-US" sz="1400" b="1" kern="0" spc="41" dirty="0">
                <a:solidFill>
                  <a:srgbClr val="00B0F0"/>
                </a:solidFill>
                <a:latin typeface="Montserrat Medium" pitchFamily="2" charset="0"/>
                <a:ea typeface="Lato" pitchFamily="34" charset="-122"/>
                <a:cs typeface="Lato" pitchFamily="34" charset="-120"/>
              </a:rPr>
              <a:t>8</a:t>
            </a:r>
          </a:p>
        </p:txBody>
      </p:sp>
      <p:pic>
        <p:nvPicPr>
          <p:cNvPr id="69" name="Graphic 68">
            <a:extLst>
              <a:ext uri="{FF2B5EF4-FFF2-40B4-BE49-F238E27FC236}">
                <a16:creationId xmlns:a16="http://schemas.microsoft.com/office/drawing/2014/main" id="{5D5FD923-D850-46AE-E9A5-BE7C0386E2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77583" y="6010053"/>
            <a:ext cx="516675" cy="516675"/>
          </a:xfrm>
          <a:prstGeom prst="rect">
            <a:avLst/>
          </a:prstGeom>
        </p:spPr>
      </p:pic>
      <p:sp>
        <p:nvSpPr>
          <p:cNvPr id="70" name="Object 9">
            <a:extLst>
              <a:ext uri="{FF2B5EF4-FFF2-40B4-BE49-F238E27FC236}">
                <a16:creationId xmlns:a16="http://schemas.microsoft.com/office/drawing/2014/main" id="{85E85180-5627-68FB-8550-C95C0A6CB7C8}"/>
              </a:ext>
            </a:extLst>
          </p:cNvPr>
          <p:cNvSpPr/>
          <p:nvPr/>
        </p:nvSpPr>
        <p:spPr>
          <a:xfrm>
            <a:off x="10226013" y="6168909"/>
            <a:ext cx="416533" cy="241036"/>
          </a:xfrm>
          <a:prstGeom prst="rect">
            <a:avLst/>
          </a:prstGeom>
          <a:noFill/>
        </p:spPr>
        <p:txBody>
          <a:bodyPr wrap="square" lIns="0" tIns="0" rIns="0" bIns="0" rtlCol="0" anchor="ctr"/>
          <a:lstStyle/>
          <a:p>
            <a:pPr algn="ctr">
              <a:spcBef>
                <a:spcPts val="600"/>
              </a:spcBef>
              <a:buSzPct val="100000"/>
            </a:pPr>
            <a:r>
              <a:rPr lang="en-US" sz="1400" b="1" kern="0" spc="41" dirty="0">
                <a:solidFill>
                  <a:srgbClr val="00B0F0"/>
                </a:solidFill>
                <a:latin typeface="Montserrat Medium" pitchFamily="2" charset="0"/>
                <a:ea typeface="Lato" pitchFamily="34" charset="-122"/>
                <a:cs typeface="Lato" pitchFamily="34" charset="-120"/>
              </a:rPr>
              <a:t>1</a:t>
            </a:r>
          </a:p>
        </p:txBody>
      </p:sp>
      <p:cxnSp>
        <p:nvCxnSpPr>
          <p:cNvPr id="76" name="Connector: Elbow 75">
            <a:extLst>
              <a:ext uri="{FF2B5EF4-FFF2-40B4-BE49-F238E27FC236}">
                <a16:creationId xmlns:a16="http://schemas.microsoft.com/office/drawing/2014/main" id="{1632D1C4-954C-C019-A508-527EA925173C}"/>
              </a:ext>
            </a:extLst>
          </p:cNvPr>
          <p:cNvCxnSpPr>
            <a:cxnSpLocks/>
            <a:stCxn id="116" idx="1"/>
            <a:endCxn id="57" idx="3"/>
          </p:cNvCxnSpPr>
          <p:nvPr/>
        </p:nvCxnSpPr>
        <p:spPr>
          <a:xfrm rot="10800000" flipV="1">
            <a:off x="6435874" y="4581899"/>
            <a:ext cx="847344" cy="71761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F1973E2C-7A85-8D1A-2084-0DBB8365D0C6}"/>
              </a:ext>
            </a:extLst>
          </p:cNvPr>
          <p:cNvCxnSpPr>
            <a:cxnSpLocks/>
          </p:cNvCxnSpPr>
          <p:nvPr/>
        </p:nvCxnSpPr>
        <p:spPr>
          <a:xfrm rot="5400000" flipH="1" flipV="1">
            <a:off x="9568673" y="3145253"/>
            <a:ext cx="904566" cy="44126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Connector: Elbow 79">
            <a:extLst>
              <a:ext uri="{FF2B5EF4-FFF2-40B4-BE49-F238E27FC236}">
                <a16:creationId xmlns:a16="http://schemas.microsoft.com/office/drawing/2014/main" id="{CCDB0F23-7F95-6A17-0784-79BAF429C85A}"/>
              </a:ext>
            </a:extLst>
          </p:cNvPr>
          <p:cNvCxnSpPr>
            <a:cxnSpLocks/>
          </p:cNvCxnSpPr>
          <p:nvPr/>
        </p:nvCxnSpPr>
        <p:spPr>
          <a:xfrm flipV="1">
            <a:off x="10050219" y="3562545"/>
            <a:ext cx="862789" cy="83399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09EB9C67-EA92-7A26-DDE7-242FBFFFF1B5}"/>
              </a:ext>
            </a:extLst>
          </p:cNvPr>
          <p:cNvCxnSpPr>
            <a:cxnSpLocks/>
          </p:cNvCxnSpPr>
          <p:nvPr/>
        </p:nvCxnSpPr>
        <p:spPr>
          <a:xfrm flipV="1">
            <a:off x="10083535" y="4390103"/>
            <a:ext cx="1079370" cy="386144"/>
          </a:xfrm>
          <a:prstGeom prst="bentConnector3">
            <a:avLst>
              <a:gd name="adj1" fmla="val 5251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4" name="Connector: Elbow 83">
            <a:extLst>
              <a:ext uri="{FF2B5EF4-FFF2-40B4-BE49-F238E27FC236}">
                <a16:creationId xmlns:a16="http://schemas.microsoft.com/office/drawing/2014/main" id="{CD96AB01-8C03-9554-94C6-1042A8105893}"/>
              </a:ext>
            </a:extLst>
          </p:cNvPr>
          <p:cNvCxnSpPr>
            <a:cxnSpLocks/>
          </p:cNvCxnSpPr>
          <p:nvPr/>
        </p:nvCxnSpPr>
        <p:spPr>
          <a:xfrm flipV="1">
            <a:off x="9931933" y="5017366"/>
            <a:ext cx="832358" cy="19172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6" name="Connector: Elbow 85">
            <a:extLst>
              <a:ext uri="{FF2B5EF4-FFF2-40B4-BE49-F238E27FC236}">
                <a16:creationId xmlns:a16="http://schemas.microsoft.com/office/drawing/2014/main" id="{4B4DE73D-F056-5CC4-87CA-1B32BF411BC3}"/>
              </a:ext>
            </a:extLst>
          </p:cNvPr>
          <p:cNvCxnSpPr>
            <a:cxnSpLocks/>
          </p:cNvCxnSpPr>
          <p:nvPr/>
        </p:nvCxnSpPr>
        <p:spPr>
          <a:xfrm>
            <a:off x="9822782" y="5366740"/>
            <a:ext cx="1340123" cy="428507"/>
          </a:xfrm>
          <a:prstGeom prst="bentConnector3">
            <a:avLst>
              <a:gd name="adj1" fmla="val 82427"/>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8" name="Connector: Elbow 87">
            <a:extLst>
              <a:ext uri="{FF2B5EF4-FFF2-40B4-BE49-F238E27FC236}">
                <a16:creationId xmlns:a16="http://schemas.microsoft.com/office/drawing/2014/main" id="{413B5E53-1D51-F4F3-E995-2EC5143D5929}"/>
              </a:ext>
            </a:extLst>
          </p:cNvPr>
          <p:cNvCxnSpPr>
            <a:cxnSpLocks/>
          </p:cNvCxnSpPr>
          <p:nvPr/>
        </p:nvCxnSpPr>
        <p:spPr>
          <a:xfrm>
            <a:off x="9800322" y="5507341"/>
            <a:ext cx="635599" cy="46650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06" name="Object 9">
            <a:extLst>
              <a:ext uri="{FF2B5EF4-FFF2-40B4-BE49-F238E27FC236}">
                <a16:creationId xmlns:a16="http://schemas.microsoft.com/office/drawing/2014/main" id="{01DBBBB5-E64D-F0EB-3941-6CA7D269A4BE}"/>
              </a:ext>
            </a:extLst>
          </p:cNvPr>
          <p:cNvSpPr/>
          <p:nvPr/>
        </p:nvSpPr>
        <p:spPr>
          <a:xfrm>
            <a:off x="7940178" y="4230286"/>
            <a:ext cx="1563335" cy="761323"/>
          </a:xfrm>
          <a:prstGeom prst="rect">
            <a:avLst/>
          </a:prstGeom>
          <a:noFill/>
        </p:spPr>
        <p:txBody>
          <a:bodyPr wrap="square" lIns="0" tIns="0" rIns="0" bIns="0" rtlCol="0" anchor="ctr"/>
          <a:lstStyle/>
          <a:p>
            <a:pPr algn="ctr">
              <a:spcBef>
                <a:spcPts val="600"/>
              </a:spcBef>
              <a:buSzPct val="100000"/>
            </a:pPr>
            <a:r>
              <a:rPr lang="en-US" sz="3200" b="1" kern="0" spc="41" dirty="0">
                <a:solidFill>
                  <a:srgbClr val="00255B"/>
                </a:solidFill>
                <a:latin typeface="Montserrat Medium" pitchFamily="2" charset="0"/>
                <a:ea typeface="Lato" pitchFamily="34" charset="-122"/>
                <a:cs typeface="Lato" pitchFamily="34" charset="-120"/>
              </a:rPr>
              <a:t>2173</a:t>
            </a:r>
          </a:p>
        </p:txBody>
      </p:sp>
      <p:pic>
        <p:nvPicPr>
          <p:cNvPr id="116" name="Graphic 115">
            <a:extLst>
              <a:ext uri="{FF2B5EF4-FFF2-40B4-BE49-F238E27FC236}">
                <a16:creationId xmlns:a16="http://schemas.microsoft.com/office/drawing/2014/main" id="{347A2E8A-A77D-0C8C-3AA9-7DD6EF02392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283218" y="3147243"/>
            <a:ext cx="2869311" cy="2869311"/>
          </a:xfrm>
          <a:prstGeom prst="rect">
            <a:avLst/>
          </a:prstGeom>
        </p:spPr>
      </p:pic>
    </p:spTree>
    <p:extLst>
      <p:ext uri="{BB962C8B-B14F-4D97-AF65-F5344CB8AC3E}">
        <p14:creationId xmlns:p14="http://schemas.microsoft.com/office/powerpoint/2010/main" val="3661044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ABFFE668-42B1-B616-FC4C-23C6E0A93BDF}"/>
              </a:ext>
            </a:extLst>
          </p:cNvPr>
          <p:cNvSpPr/>
          <p:nvPr/>
        </p:nvSpPr>
        <p:spPr>
          <a:xfrm>
            <a:off x="8546" y="0"/>
            <a:ext cx="4181405" cy="6858000"/>
          </a:xfrm>
          <a:prstGeom prst="rect">
            <a:avLst/>
          </a:prstGeom>
          <a:solidFill>
            <a:srgbClr val="00B0F0">
              <a:alpha val="12000"/>
            </a:srgbClr>
          </a:solidFill>
          <a:ln w="25400">
            <a:noFill/>
            <a:prstDash val="solid"/>
            <a:miter lim="800000"/>
          </a:ln>
        </p:spPr>
        <p:txBody>
          <a:bodyPr/>
          <a:lstStyle/>
          <a:p>
            <a:endParaRPr lang="en-SA"/>
          </a:p>
        </p:txBody>
      </p:sp>
      <p:pic>
        <p:nvPicPr>
          <p:cNvPr id="3" name="Picture 2">
            <a:extLst>
              <a:ext uri="{FF2B5EF4-FFF2-40B4-BE49-F238E27FC236}">
                <a16:creationId xmlns:a16="http://schemas.microsoft.com/office/drawing/2014/main" id="{4902B061-C6A2-D6A1-6630-F50CA2B47360}"/>
              </a:ext>
            </a:extLst>
          </p:cNvPr>
          <p:cNvPicPr>
            <a:picLocks noChangeAspect="1"/>
          </p:cNvPicPr>
          <p:nvPr/>
        </p:nvPicPr>
        <p:blipFill>
          <a:blip r:embed="rId2"/>
          <a:stretch>
            <a:fillRect/>
          </a:stretch>
        </p:blipFill>
        <p:spPr>
          <a:xfrm>
            <a:off x="89127" y="-504932"/>
            <a:ext cx="4064030" cy="7224945"/>
          </a:xfrm>
          <a:prstGeom prst="rect">
            <a:avLst/>
          </a:prstGeom>
        </p:spPr>
      </p:pic>
      <p:sp>
        <p:nvSpPr>
          <p:cNvPr id="6" name="Object 2">
            <a:extLst>
              <a:ext uri="{FF2B5EF4-FFF2-40B4-BE49-F238E27FC236}">
                <a16:creationId xmlns:a16="http://schemas.microsoft.com/office/drawing/2014/main" id="{12D5BA8F-B8ED-1B90-5E90-1930B4B9C1C2}"/>
              </a:ext>
            </a:extLst>
          </p:cNvPr>
          <p:cNvSpPr/>
          <p:nvPr/>
        </p:nvSpPr>
        <p:spPr>
          <a:xfrm>
            <a:off x="4752763" y="371768"/>
            <a:ext cx="4945564" cy="313270"/>
          </a:xfrm>
          <a:prstGeom prst="rect">
            <a:avLst/>
          </a:prstGeom>
          <a:noFill/>
        </p:spPr>
        <p:txBody>
          <a:bodyPr wrap="square" lIns="0" tIns="0" rIns="0" bIns="0" rtlCol="0" anchor="t"/>
          <a:lstStyle/>
          <a:p>
            <a:pPr algn="l">
              <a:lnSpc>
                <a:spcPts val="2592"/>
              </a:lnSpc>
              <a:buNone/>
            </a:pPr>
            <a:r>
              <a:rPr lang="en-US" sz="3200" b="1" kern="0" spc="22" dirty="0">
                <a:solidFill>
                  <a:srgbClr val="00255B"/>
                </a:solidFill>
                <a:latin typeface="Montserrat Bold"/>
                <a:ea typeface="Lato" pitchFamily="34" charset="-122"/>
                <a:cs typeface="Lato" pitchFamily="34" charset="-120"/>
              </a:rPr>
              <a:t>Community Product</a:t>
            </a:r>
            <a:endParaRPr lang="en-US" sz="3200" dirty="0">
              <a:solidFill>
                <a:srgbClr val="00255B"/>
              </a:solidFill>
              <a:latin typeface="Montserrat Bold"/>
            </a:endParaRPr>
          </a:p>
        </p:txBody>
      </p:sp>
      <p:sp>
        <p:nvSpPr>
          <p:cNvPr id="8" name="Object 5">
            <a:extLst>
              <a:ext uri="{FF2B5EF4-FFF2-40B4-BE49-F238E27FC236}">
                <a16:creationId xmlns:a16="http://schemas.microsoft.com/office/drawing/2014/main" id="{536031F2-2FBE-2CFF-7516-AF1305D71038}"/>
              </a:ext>
            </a:extLst>
          </p:cNvPr>
          <p:cNvSpPr/>
          <p:nvPr/>
        </p:nvSpPr>
        <p:spPr>
          <a:xfrm>
            <a:off x="4285178" y="476131"/>
            <a:ext cx="2404461" cy="2888528"/>
          </a:xfrm>
          <a:prstGeom prst="rect">
            <a:avLst/>
          </a:prstGeom>
          <a:noFill/>
        </p:spPr>
        <p:txBody>
          <a:bodyPr/>
          <a:lstStyle/>
          <a:p>
            <a:endParaRPr lang="en-SA"/>
          </a:p>
        </p:txBody>
      </p:sp>
      <p:sp>
        <p:nvSpPr>
          <p:cNvPr id="9" name="Object 9">
            <a:extLst>
              <a:ext uri="{FF2B5EF4-FFF2-40B4-BE49-F238E27FC236}">
                <a16:creationId xmlns:a16="http://schemas.microsoft.com/office/drawing/2014/main" id="{6EBB3F83-92FD-6DD3-FAD1-78266A64BF49}"/>
              </a:ext>
            </a:extLst>
          </p:cNvPr>
          <p:cNvSpPr/>
          <p:nvPr/>
        </p:nvSpPr>
        <p:spPr>
          <a:xfrm>
            <a:off x="6784866" y="476131"/>
            <a:ext cx="2404461" cy="2888528"/>
          </a:xfrm>
          <a:prstGeom prst="rect">
            <a:avLst/>
          </a:prstGeom>
          <a:noFill/>
        </p:spPr>
        <p:txBody>
          <a:bodyPr/>
          <a:lstStyle/>
          <a:p>
            <a:endParaRPr lang="en-SA"/>
          </a:p>
        </p:txBody>
      </p:sp>
      <p:sp>
        <p:nvSpPr>
          <p:cNvPr id="10" name="Object 13">
            <a:extLst>
              <a:ext uri="{FF2B5EF4-FFF2-40B4-BE49-F238E27FC236}">
                <a16:creationId xmlns:a16="http://schemas.microsoft.com/office/drawing/2014/main" id="{8E2C2ACD-0402-5763-D951-50975632AC84}"/>
              </a:ext>
            </a:extLst>
          </p:cNvPr>
          <p:cNvSpPr/>
          <p:nvPr/>
        </p:nvSpPr>
        <p:spPr>
          <a:xfrm>
            <a:off x="9284553" y="476131"/>
            <a:ext cx="2404461" cy="2888528"/>
          </a:xfrm>
          <a:prstGeom prst="rect">
            <a:avLst/>
          </a:prstGeom>
          <a:noFill/>
        </p:spPr>
        <p:txBody>
          <a:bodyPr/>
          <a:lstStyle/>
          <a:p>
            <a:endParaRPr lang="en-SA"/>
          </a:p>
        </p:txBody>
      </p:sp>
      <p:sp>
        <p:nvSpPr>
          <p:cNvPr id="11" name="Object 17">
            <a:extLst>
              <a:ext uri="{FF2B5EF4-FFF2-40B4-BE49-F238E27FC236}">
                <a16:creationId xmlns:a16="http://schemas.microsoft.com/office/drawing/2014/main" id="{29407555-F17E-2868-983C-1C2BCE420445}"/>
              </a:ext>
            </a:extLst>
          </p:cNvPr>
          <p:cNvSpPr/>
          <p:nvPr/>
        </p:nvSpPr>
        <p:spPr>
          <a:xfrm>
            <a:off x="4285178" y="3459885"/>
            <a:ext cx="2404461" cy="2888528"/>
          </a:xfrm>
          <a:prstGeom prst="rect">
            <a:avLst/>
          </a:prstGeom>
          <a:noFill/>
        </p:spPr>
        <p:txBody>
          <a:bodyPr/>
          <a:lstStyle/>
          <a:p>
            <a:endParaRPr lang="en-SA"/>
          </a:p>
        </p:txBody>
      </p:sp>
      <p:sp>
        <p:nvSpPr>
          <p:cNvPr id="12" name="Object 21">
            <a:extLst>
              <a:ext uri="{FF2B5EF4-FFF2-40B4-BE49-F238E27FC236}">
                <a16:creationId xmlns:a16="http://schemas.microsoft.com/office/drawing/2014/main" id="{11AB0C71-29CE-2287-0EDE-014290B6EA9C}"/>
              </a:ext>
            </a:extLst>
          </p:cNvPr>
          <p:cNvSpPr/>
          <p:nvPr/>
        </p:nvSpPr>
        <p:spPr>
          <a:xfrm>
            <a:off x="6784866" y="3459885"/>
            <a:ext cx="2404461" cy="2888528"/>
          </a:xfrm>
          <a:prstGeom prst="rect">
            <a:avLst/>
          </a:prstGeom>
          <a:noFill/>
        </p:spPr>
        <p:txBody>
          <a:bodyPr/>
          <a:lstStyle/>
          <a:p>
            <a:endParaRPr lang="en-SA"/>
          </a:p>
        </p:txBody>
      </p:sp>
      <p:sp>
        <p:nvSpPr>
          <p:cNvPr id="13" name="Object 25">
            <a:extLst>
              <a:ext uri="{FF2B5EF4-FFF2-40B4-BE49-F238E27FC236}">
                <a16:creationId xmlns:a16="http://schemas.microsoft.com/office/drawing/2014/main" id="{8D420FF7-4075-3479-C2FC-85D9F05DC9B4}"/>
              </a:ext>
            </a:extLst>
          </p:cNvPr>
          <p:cNvSpPr/>
          <p:nvPr/>
        </p:nvSpPr>
        <p:spPr>
          <a:xfrm>
            <a:off x="9284553" y="3459885"/>
            <a:ext cx="2404461" cy="2888528"/>
          </a:xfrm>
          <a:prstGeom prst="rect">
            <a:avLst/>
          </a:prstGeom>
          <a:noFill/>
        </p:spPr>
        <p:txBody>
          <a:bodyPr/>
          <a:lstStyle/>
          <a:p>
            <a:endParaRPr lang="en-SA"/>
          </a:p>
        </p:txBody>
      </p:sp>
      <p:pic>
        <p:nvPicPr>
          <p:cNvPr id="14" name="Graphic 13">
            <a:extLst>
              <a:ext uri="{FF2B5EF4-FFF2-40B4-BE49-F238E27FC236}">
                <a16:creationId xmlns:a16="http://schemas.microsoft.com/office/drawing/2014/main" id="{DD493FBC-C43D-5393-F05A-A018627874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06259" y="259469"/>
            <a:ext cx="70588" cy="419505"/>
          </a:xfrm>
          <a:prstGeom prst="rect">
            <a:avLst/>
          </a:prstGeom>
        </p:spPr>
      </p:pic>
      <p:pic>
        <p:nvPicPr>
          <p:cNvPr id="15" name="Graphic 14">
            <a:extLst>
              <a:ext uri="{FF2B5EF4-FFF2-40B4-BE49-F238E27FC236}">
                <a16:creationId xmlns:a16="http://schemas.microsoft.com/office/drawing/2014/main" id="{B789D459-731B-8CFB-F387-70809A1DDC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91735" y="198373"/>
            <a:ext cx="576077" cy="565716"/>
          </a:xfrm>
          <a:prstGeom prst="rect">
            <a:avLst/>
          </a:prstGeom>
        </p:spPr>
      </p:pic>
      <p:sp>
        <p:nvSpPr>
          <p:cNvPr id="36" name="Object 9">
            <a:extLst>
              <a:ext uri="{FF2B5EF4-FFF2-40B4-BE49-F238E27FC236}">
                <a16:creationId xmlns:a16="http://schemas.microsoft.com/office/drawing/2014/main" id="{E1337448-3F34-AA32-BA97-8F630589F462}"/>
              </a:ext>
            </a:extLst>
          </p:cNvPr>
          <p:cNvSpPr/>
          <p:nvPr/>
        </p:nvSpPr>
        <p:spPr>
          <a:xfrm>
            <a:off x="5406808" y="1310088"/>
            <a:ext cx="4205629" cy="300792"/>
          </a:xfrm>
          <a:prstGeom prst="rect">
            <a:avLst/>
          </a:prstGeom>
          <a:noFill/>
        </p:spPr>
        <p:txBody>
          <a:bodyPr wrap="square" lIns="0" tIns="0" rIns="0" bIns="0" rtlCol="0" anchor="t"/>
          <a:lstStyle/>
          <a:p>
            <a:pPr algn="l">
              <a:spcBef>
                <a:spcPts val="600"/>
              </a:spcBef>
              <a:buSzPct val="100000"/>
            </a:pPr>
            <a:r>
              <a:rPr lang="en-US" sz="1400" b="1" kern="0" spc="41" dirty="0">
                <a:solidFill>
                  <a:srgbClr val="00255B"/>
                </a:solidFill>
                <a:latin typeface="Montserrat" panose="00000500000000000000" pitchFamily="50" charset="0"/>
                <a:ea typeface="Lato" pitchFamily="34" charset="-122"/>
                <a:cs typeface="Lato" pitchFamily="34" charset="-120"/>
              </a:rPr>
              <a:t>Since 22 May 24 - 31 Aug 24 </a:t>
            </a:r>
            <a:endParaRPr lang="en-US" sz="1100" dirty="0">
              <a:solidFill>
                <a:srgbClr val="00255B"/>
              </a:solidFill>
              <a:latin typeface="Montserrat" panose="00000500000000000000" pitchFamily="50" charset="0"/>
            </a:endParaRPr>
          </a:p>
        </p:txBody>
      </p:sp>
      <p:grpSp>
        <p:nvGrpSpPr>
          <p:cNvPr id="37" name="Group 36">
            <a:extLst>
              <a:ext uri="{FF2B5EF4-FFF2-40B4-BE49-F238E27FC236}">
                <a16:creationId xmlns:a16="http://schemas.microsoft.com/office/drawing/2014/main" id="{18C3BCED-2DAD-ECC0-A47E-C704F76B921B}"/>
              </a:ext>
            </a:extLst>
          </p:cNvPr>
          <p:cNvGrpSpPr/>
          <p:nvPr/>
        </p:nvGrpSpPr>
        <p:grpSpPr>
          <a:xfrm>
            <a:off x="4745180" y="1201062"/>
            <a:ext cx="518845" cy="518845"/>
            <a:chOff x="5321883" y="1957893"/>
            <a:chExt cx="1181533" cy="1181533"/>
          </a:xfrm>
        </p:grpSpPr>
        <p:pic>
          <p:nvPicPr>
            <p:cNvPr id="38" name="Graphic 37">
              <a:extLst>
                <a:ext uri="{FF2B5EF4-FFF2-40B4-BE49-F238E27FC236}">
                  <a16:creationId xmlns:a16="http://schemas.microsoft.com/office/drawing/2014/main" id="{8B7CDA3A-1074-9E17-3F1E-0D3428E09DC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21883" y="1957893"/>
              <a:ext cx="1181533" cy="1181533"/>
            </a:xfrm>
            <a:prstGeom prst="rect">
              <a:avLst/>
            </a:prstGeom>
          </p:spPr>
        </p:pic>
        <p:pic>
          <p:nvPicPr>
            <p:cNvPr id="39" name="Graphic 38">
              <a:extLst>
                <a:ext uri="{FF2B5EF4-FFF2-40B4-BE49-F238E27FC236}">
                  <a16:creationId xmlns:a16="http://schemas.microsoft.com/office/drawing/2014/main" id="{ED1357EC-2F1D-B509-E7B9-A4D3FC1A796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666803" y="2252790"/>
              <a:ext cx="513575" cy="521727"/>
            </a:xfrm>
            <a:prstGeom prst="rect">
              <a:avLst/>
            </a:prstGeom>
          </p:spPr>
        </p:pic>
      </p:grpSp>
      <p:sp>
        <p:nvSpPr>
          <p:cNvPr id="40" name="Object 9">
            <a:extLst>
              <a:ext uri="{FF2B5EF4-FFF2-40B4-BE49-F238E27FC236}">
                <a16:creationId xmlns:a16="http://schemas.microsoft.com/office/drawing/2014/main" id="{EFA8D2C0-FA90-EB11-1729-53624715827A}"/>
              </a:ext>
            </a:extLst>
          </p:cNvPr>
          <p:cNvSpPr/>
          <p:nvPr/>
        </p:nvSpPr>
        <p:spPr>
          <a:xfrm>
            <a:off x="5364781" y="1899083"/>
            <a:ext cx="4205629" cy="295780"/>
          </a:xfrm>
          <a:prstGeom prst="rect">
            <a:avLst/>
          </a:prstGeom>
          <a:noFill/>
        </p:spPr>
        <p:txBody>
          <a:bodyPr wrap="square" lIns="0" tIns="0" rIns="0" bIns="0" rtlCol="0" anchor="t"/>
          <a:lstStyle/>
          <a:p>
            <a:pPr>
              <a:spcBef>
                <a:spcPts val="600"/>
              </a:spcBef>
              <a:buSzPct val="100000"/>
            </a:pPr>
            <a:r>
              <a:rPr lang="en-US" sz="1400" b="1" kern="0" spc="41" dirty="0">
                <a:solidFill>
                  <a:srgbClr val="00255B"/>
                </a:solidFill>
                <a:latin typeface="Montserrat" panose="00000500000000000000" pitchFamily="50" charset="0"/>
                <a:ea typeface="Lato" pitchFamily="34" charset="-122"/>
                <a:cs typeface="Lato" pitchFamily="34" charset="-120"/>
              </a:rPr>
              <a:t>Total Comment : 480</a:t>
            </a:r>
          </a:p>
        </p:txBody>
      </p:sp>
      <p:sp>
        <p:nvSpPr>
          <p:cNvPr id="41" name="Object 9">
            <a:extLst>
              <a:ext uri="{FF2B5EF4-FFF2-40B4-BE49-F238E27FC236}">
                <a16:creationId xmlns:a16="http://schemas.microsoft.com/office/drawing/2014/main" id="{4141D6CD-ADAA-9503-1265-827529A8653A}"/>
              </a:ext>
            </a:extLst>
          </p:cNvPr>
          <p:cNvSpPr/>
          <p:nvPr/>
        </p:nvSpPr>
        <p:spPr>
          <a:xfrm>
            <a:off x="5364781" y="2480261"/>
            <a:ext cx="4205629" cy="295779"/>
          </a:xfrm>
          <a:prstGeom prst="rect">
            <a:avLst/>
          </a:prstGeom>
          <a:noFill/>
        </p:spPr>
        <p:txBody>
          <a:bodyPr wrap="square" lIns="0" tIns="0" rIns="0" bIns="0" rtlCol="0" anchor="t"/>
          <a:lstStyle/>
          <a:p>
            <a:pPr>
              <a:spcBef>
                <a:spcPts val="600"/>
              </a:spcBef>
              <a:buSzPct val="100000"/>
            </a:pPr>
            <a:r>
              <a:rPr lang="en-US" sz="1400" b="1" kern="0" spc="41" dirty="0">
                <a:solidFill>
                  <a:srgbClr val="00255B"/>
                </a:solidFill>
                <a:latin typeface="Montserrat" panose="00000500000000000000" pitchFamily="50" charset="0"/>
                <a:ea typeface="Lato" pitchFamily="34" charset="-122"/>
                <a:cs typeface="Lato" pitchFamily="34" charset="-120"/>
              </a:rPr>
              <a:t>Total </a:t>
            </a:r>
            <a:r>
              <a:rPr lang="en-US" sz="1400" b="1" kern="0" spc="41" dirty="0" err="1">
                <a:solidFill>
                  <a:srgbClr val="00255B"/>
                </a:solidFill>
                <a:latin typeface="Montserrat" panose="00000500000000000000" pitchFamily="50" charset="0"/>
                <a:ea typeface="Lato" pitchFamily="34" charset="-122"/>
                <a:cs typeface="Lato" pitchFamily="34" charset="-120"/>
              </a:rPr>
              <a:t>Registed</a:t>
            </a:r>
            <a:r>
              <a:rPr lang="en-US" sz="1400" b="1" kern="0" spc="41" dirty="0">
                <a:solidFill>
                  <a:srgbClr val="00255B"/>
                </a:solidFill>
                <a:latin typeface="Montserrat" panose="00000500000000000000" pitchFamily="50" charset="0"/>
                <a:ea typeface="Lato" pitchFamily="34" charset="-122"/>
                <a:cs typeface="Lato" pitchFamily="34" charset="-120"/>
              </a:rPr>
              <a:t> Users : 700 </a:t>
            </a:r>
            <a:endParaRPr lang="en-US" sz="1400" b="1" dirty="0">
              <a:solidFill>
                <a:srgbClr val="00255B"/>
              </a:solidFill>
              <a:latin typeface="Montserrat" panose="00000500000000000000" pitchFamily="50" charset="0"/>
            </a:endParaRPr>
          </a:p>
        </p:txBody>
      </p:sp>
      <p:pic>
        <p:nvPicPr>
          <p:cNvPr id="42" name="Graphic 41">
            <a:extLst>
              <a:ext uri="{FF2B5EF4-FFF2-40B4-BE49-F238E27FC236}">
                <a16:creationId xmlns:a16="http://schemas.microsoft.com/office/drawing/2014/main" id="{1E4DA93F-785F-46AC-77E4-C51E1B41B31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45180" y="2368728"/>
            <a:ext cx="518845" cy="518845"/>
          </a:xfrm>
          <a:prstGeom prst="rect">
            <a:avLst/>
          </a:prstGeom>
        </p:spPr>
      </p:pic>
      <p:sp>
        <p:nvSpPr>
          <p:cNvPr id="43" name="Object 2">
            <a:extLst>
              <a:ext uri="{FF2B5EF4-FFF2-40B4-BE49-F238E27FC236}">
                <a16:creationId xmlns:a16="http://schemas.microsoft.com/office/drawing/2014/main" id="{03D22E4A-61EF-16D0-E1E3-B7856EED4A9A}"/>
              </a:ext>
            </a:extLst>
          </p:cNvPr>
          <p:cNvSpPr/>
          <p:nvPr/>
        </p:nvSpPr>
        <p:spPr>
          <a:xfrm>
            <a:off x="4765060" y="881344"/>
            <a:ext cx="5736264" cy="313270"/>
          </a:xfrm>
          <a:prstGeom prst="rect">
            <a:avLst/>
          </a:prstGeom>
          <a:noFill/>
        </p:spPr>
        <p:txBody>
          <a:bodyPr wrap="square" lIns="0" tIns="0" rIns="0" bIns="0" rtlCol="0" anchor="t"/>
          <a:lstStyle/>
          <a:p>
            <a:pPr algn="l">
              <a:lnSpc>
                <a:spcPts val="2592"/>
              </a:lnSpc>
              <a:buNone/>
            </a:pPr>
            <a:r>
              <a:rPr lang="en-US" sz="2000" kern="0" spc="22" dirty="0">
                <a:solidFill>
                  <a:srgbClr val="00B0F0"/>
                </a:solidFill>
                <a:latin typeface="Montserrat Bold"/>
                <a:ea typeface="Lato" pitchFamily="34" charset="-122"/>
                <a:cs typeface="Lato" pitchFamily="34" charset="-120"/>
              </a:rPr>
              <a:t>Community Product:</a:t>
            </a:r>
            <a:endParaRPr lang="en-US" sz="2000" dirty="0">
              <a:solidFill>
                <a:srgbClr val="00B0F0"/>
              </a:solidFill>
              <a:latin typeface="Montserrat Bold"/>
            </a:endParaRPr>
          </a:p>
        </p:txBody>
      </p:sp>
      <p:sp>
        <p:nvSpPr>
          <p:cNvPr id="44" name="Object 2">
            <a:extLst>
              <a:ext uri="{FF2B5EF4-FFF2-40B4-BE49-F238E27FC236}">
                <a16:creationId xmlns:a16="http://schemas.microsoft.com/office/drawing/2014/main" id="{87B464CF-4910-295A-E594-9CA7CAB59F2D}"/>
              </a:ext>
            </a:extLst>
          </p:cNvPr>
          <p:cNvSpPr/>
          <p:nvPr/>
        </p:nvSpPr>
        <p:spPr>
          <a:xfrm>
            <a:off x="4765060" y="3508113"/>
            <a:ext cx="2734262" cy="313270"/>
          </a:xfrm>
          <a:prstGeom prst="rect">
            <a:avLst/>
          </a:prstGeom>
          <a:noFill/>
        </p:spPr>
        <p:txBody>
          <a:bodyPr wrap="square" lIns="0" tIns="0" rIns="0" bIns="0" rtlCol="0" anchor="t"/>
          <a:lstStyle/>
          <a:p>
            <a:pPr algn="l">
              <a:lnSpc>
                <a:spcPts val="2592"/>
              </a:lnSpc>
              <a:buNone/>
            </a:pPr>
            <a:r>
              <a:rPr lang="en-US" sz="2000" kern="0" spc="22" dirty="0">
                <a:solidFill>
                  <a:srgbClr val="00B0F0"/>
                </a:solidFill>
                <a:latin typeface="Montserrat Bold"/>
                <a:ea typeface="Lato" pitchFamily="34" charset="-122"/>
                <a:cs typeface="Lato" pitchFamily="34" charset="-120"/>
              </a:rPr>
              <a:t>Posts Distribution:</a:t>
            </a:r>
            <a:endParaRPr lang="en-US" sz="2000" dirty="0">
              <a:solidFill>
                <a:srgbClr val="00B0F0"/>
              </a:solidFill>
              <a:latin typeface="Montserrat Bold"/>
            </a:endParaRPr>
          </a:p>
        </p:txBody>
      </p:sp>
      <p:sp>
        <p:nvSpPr>
          <p:cNvPr id="45" name="Object 9">
            <a:extLst>
              <a:ext uri="{FF2B5EF4-FFF2-40B4-BE49-F238E27FC236}">
                <a16:creationId xmlns:a16="http://schemas.microsoft.com/office/drawing/2014/main" id="{F4214A70-950C-B0FC-4380-380E70CB1FF9}"/>
              </a:ext>
            </a:extLst>
          </p:cNvPr>
          <p:cNvSpPr/>
          <p:nvPr/>
        </p:nvSpPr>
        <p:spPr>
          <a:xfrm>
            <a:off x="4777454" y="3877553"/>
            <a:ext cx="2587397" cy="2703981"/>
          </a:xfrm>
          <a:prstGeom prst="rect">
            <a:avLst/>
          </a:prstGeom>
          <a:noFill/>
        </p:spPr>
        <p:txBody>
          <a:bodyPr wrap="square" lIns="0" tIns="0" rIns="0" bIns="0" rtlCol="0" anchor="t"/>
          <a:lstStyle/>
          <a:p>
            <a:pPr>
              <a:spcBef>
                <a:spcPts val="600"/>
              </a:spcBef>
              <a:buSzPct val="100000"/>
            </a:pPr>
            <a:r>
              <a:rPr lang="en-US" sz="1400" kern="0" spc="41" dirty="0">
                <a:solidFill>
                  <a:srgbClr val="00255B"/>
                </a:solidFill>
                <a:latin typeface="Montserrat Medium" pitchFamily="2" charset="0"/>
                <a:ea typeface="Lato" pitchFamily="34" charset="-122"/>
                <a:cs typeface="Lato" pitchFamily="34" charset="-120"/>
              </a:rPr>
              <a:t>Stocks : 1861</a:t>
            </a:r>
          </a:p>
          <a:p>
            <a:pPr>
              <a:spcBef>
                <a:spcPts val="600"/>
              </a:spcBef>
              <a:buSzPct val="100000"/>
            </a:pPr>
            <a:r>
              <a:rPr lang="en-US" sz="1400" kern="0" spc="41" dirty="0">
                <a:solidFill>
                  <a:srgbClr val="00255B"/>
                </a:solidFill>
                <a:latin typeface="Montserrat Medium" pitchFamily="2" charset="0"/>
                <a:ea typeface="Lato" pitchFamily="34" charset="-122"/>
                <a:cs typeface="Lato" pitchFamily="34" charset="-120"/>
              </a:rPr>
              <a:t>IPOs : 189</a:t>
            </a:r>
          </a:p>
          <a:p>
            <a:pPr>
              <a:spcBef>
                <a:spcPts val="600"/>
              </a:spcBef>
              <a:buSzPct val="100000"/>
            </a:pPr>
            <a:r>
              <a:rPr lang="en-US" sz="1400" kern="0" spc="41" dirty="0">
                <a:solidFill>
                  <a:srgbClr val="00255B"/>
                </a:solidFill>
                <a:latin typeface="Montserrat Medium" pitchFamily="2" charset="0"/>
                <a:ea typeface="Lato" pitchFamily="34" charset="-122"/>
                <a:cs typeface="Lato" pitchFamily="34" charset="-120"/>
              </a:rPr>
              <a:t>Market funds : 186</a:t>
            </a:r>
          </a:p>
          <a:p>
            <a:pPr>
              <a:spcBef>
                <a:spcPts val="600"/>
              </a:spcBef>
              <a:buSzPct val="100000"/>
            </a:pPr>
            <a:r>
              <a:rPr lang="en-US" sz="1400" kern="0" spc="41" dirty="0">
                <a:solidFill>
                  <a:srgbClr val="00255B"/>
                </a:solidFill>
                <a:latin typeface="Montserrat Medium" pitchFamily="2" charset="0"/>
                <a:ea typeface="Lato" pitchFamily="34" charset="-122"/>
                <a:cs typeface="Lato" pitchFamily="34" charset="-120"/>
              </a:rPr>
              <a:t>Real estate : 87</a:t>
            </a:r>
          </a:p>
          <a:p>
            <a:pPr>
              <a:spcBef>
                <a:spcPts val="600"/>
              </a:spcBef>
              <a:buSzPct val="100000"/>
            </a:pPr>
            <a:r>
              <a:rPr lang="en-US" sz="1400" kern="0" spc="41" dirty="0">
                <a:solidFill>
                  <a:srgbClr val="00255B"/>
                </a:solidFill>
                <a:latin typeface="Montserrat Medium" pitchFamily="2" charset="0"/>
                <a:ea typeface="Lato" pitchFamily="34" charset="-122"/>
                <a:cs typeface="Lato" pitchFamily="34" charset="-120"/>
              </a:rPr>
              <a:t>Gold : 45</a:t>
            </a:r>
          </a:p>
          <a:p>
            <a:pPr>
              <a:spcBef>
                <a:spcPts val="600"/>
              </a:spcBef>
              <a:buSzPct val="100000"/>
            </a:pPr>
            <a:r>
              <a:rPr lang="en-US" sz="1400" kern="0" spc="41" dirty="0" err="1">
                <a:solidFill>
                  <a:srgbClr val="00255B"/>
                </a:solidFill>
                <a:latin typeface="Montserrat Medium" pitchFamily="2" charset="0"/>
                <a:ea typeface="Lato" pitchFamily="34" charset="-122"/>
                <a:cs typeface="Lato" pitchFamily="34" charset="-120"/>
              </a:rPr>
              <a:t>Ventur</a:t>
            </a:r>
            <a:r>
              <a:rPr lang="en-US" sz="1400" kern="0" spc="41" dirty="0">
                <a:solidFill>
                  <a:srgbClr val="00255B"/>
                </a:solidFill>
                <a:latin typeface="Montserrat Medium" pitchFamily="2" charset="0"/>
                <a:ea typeface="Lato" pitchFamily="34" charset="-122"/>
                <a:cs typeface="Lato" pitchFamily="34" charset="-120"/>
              </a:rPr>
              <a:t> capital : 115</a:t>
            </a:r>
          </a:p>
          <a:p>
            <a:pPr>
              <a:spcBef>
                <a:spcPts val="600"/>
              </a:spcBef>
              <a:buSzPct val="100000"/>
            </a:pPr>
            <a:r>
              <a:rPr lang="en-US" sz="1400" kern="0" spc="41" dirty="0">
                <a:solidFill>
                  <a:srgbClr val="00255B"/>
                </a:solidFill>
                <a:latin typeface="Montserrat Medium" pitchFamily="2" charset="0"/>
                <a:ea typeface="Lato" pitchFamily="34" charset="-122"/>
                <a:cs typeface="Lato" pitchFamily="34" charset="-120"/>
              </a:rPr>
              <a:t>Crypto : 99</a:t>
            </a:r>
          </a:p>
          <a:p>
            <a:pPr>
              <a:spcBef>
                <a:spcPts val="600"/>
              </a:spcBef>
              <a:buSzPct val="100000"/>
            </a:pPr>
            <a:r>
              <a:rPr lang="en-US" sz="1400" kern="0" spc="41" dirty="0">
                <a:solidFill>
                  <a:srgbClr val="00255B"/>
                </a:solidFill>
                <a:latin typeface="Montserrat Medium" pitchFamily="2" charset="0"/>
                <a:ea typeface="Lato" pitchFamily="34" charset="-122"/>
                <a:cs typeface="Lato" pitchFamily="34" charset="-120"/>
              </a:rPr>
              <a:t>Sukuk : 34</a:t>
            </a:r>
          </a:p>
          <a:p>
            <a:pPr>
              <a:spcBef>
                <a:spcPts val="600"/>
              </a:spcBef>
              <a:buSzPct val="100000"/>
            </a:pPr>
            <a:r>
              <a:rPr lang="en-US" sz="1400" kern="0" spc="41" dirty="0">
                <a:solidFill>
                  <a:srgbClr val="00255B"/>
                </a:solidFill>
                <a:latin typeface="Montserrat Medium" pitchFamily="2" charset="0"/>
                <a:ea typeface="Lato" pitchFamily="34" charset="-122"/>
                <a:cs typeface="Lato" pitchFamily="34" charset="-120"/>
              </a:rPr>
              <a:t>Other : 952</a:t>
            </a:r>
          </a:p>
          <a:p>
            <a:pPr>
              <a:spcBef>
                <a:spcPts val="600"/>
              </a:spcBef>
              <a:buSzPct val="100000"/>
            </a:pPr>
            <a:r>
              <a:rPr lang="en-US" sz="1400" b="1" kern="0" spc="41" dirty="0">
                <a:solidFill>
                  <a:srgbClr val="00255B"/>
                </a:solidFill>
                <a:latin typeface="Montserrat Medium" pitchFamily="2" charset="0"/>
                <a:ea typeface="Lato" pitchFamily="34" charset="-122"/>
                <a:cs typeface="Lato" pitchFamily="34" charset="-120"/>
              </a:rPr>
              <a:t>Total : 3568</a:t>
            </a:r>
            <a:endParaRPr lang="ar-EG" sz="1400" kern="0" spc="41" dirty="0">
              <a:solidFill>
                <a:srgbClr val="00255B"/>
              </a:solidFill>
              <a:latin typeface="Montserrat Medium" pitchFamily="2" charset="0"/>
              <a:ea typeface="Lato" pitchFamily="34" charset="-122"/>
              <a:cs typeface="Lato" pitchFamily="34" charset="-120"/>
            </a:endParaRPr>
          </a:p>
        </p:txBody>
      </p:sp>
      <p:grpSp>
        <p:nvGrpSpPr>
          <p:cNvPr id="46" name="Group 45">
            <a:extLst>
              <a:ext uri="{FF2B5EF4-FFF2-40B4-BE49-F238E27FC236}">
                <a16:creationId xmlns:a16="http://schemas.microsoft.com/office/drawing/2014/main" id="{1E0B0B6E-C28C-FBF7-9716-AFB0C2662D13}"/>
              </a:ext>
            </a:extLst>
          </p:cNvPr>
          <p:cNvGrpSpPr/>
          <p:nvPr/>
        </p:nvGrpSpPr>
        <p:grpSpPr>
          <a:xfrm>
            <a:off x="4745180" y="1787551"/>
            <a:ext cx="518845" cy="518845"/>
            <a:chOff x="4534164" y="2186784"/>
            <a:chExt cx="518845" cy="518845"/>
          </a:xfrm>
        </p:grpSpPr>
        <p:pic>
          <p:nvPicPr>
            <p:cNvPr id="47" name="Graphic 46">
              <a:extLst>
                <a:ext uri="{FF2B5EF4-FFF2-40B4-BE49-F238E27FC236}">
                  <a16:creationId xmlns:a16="http://schemas.microsoft.com/office/drawing/2014/main" id="{3E11DBCE-4BB4-6E3E-B0CF-061229641D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34164" y="2186784"/>
              <a:ext cx="518845" cy="518845"/>
            </a:xfrm>
            <a:prstGeom prst="rect">
              <a:avLst/>
            </a:prstGeom>
          </p:spPr>
        </p:pic>
        <p:pic>
          <p:nvPicPr>
            <p:cNvPr id="48" name="Graphic 47">
              <a:extLst>
                <a:ext uri="{FF2B5EF4-FFF2-40B4-BE49-F238E27FC236}">
                  <a16:creationId xmlns:a16="http://schemas.microsoft.com/office/drawing/2014/main" id="{17FB8656-46FA-3960-5CB9-84819D3CBA2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679254" y="2312611"/>
              <a:ext cx="231900" cy="253372"/>
            </a:xfrm>
            <a:prstGeom prst="rect">
              <a:avLst/>
            </a:prstGeom>
          </p:spPr>
        </p:pic>
      </p:grpSp>
      <p:sp>
        <p:nvSpPr>
          <p:cNvPr id="49" name="Object 9">
            <a:extLst>
              <a:ext uri="{FF2B5EF4-FFF2-40B4-BE49-F238E27FC236}">
                <a16:creationId xmlns:a16="http://schemas.microsoft.com/office/drawing/2014/main" id="{4726C588-CF49-4B4E-CF33-F2CD4286127F}"/>
              </a:ext>
            </a:extLst>
          </p:cNvPr>
          <p:cNvSpPr/>
          <p:nvPr/>
        </p:nvSpPr>
        <p:spPr>
          <a:xfrm>
            <a:off x="5364781" y="3052053"/>
            <a:ext cx="4205629" cy="295779"/>
          </a:xfrm>
          <a:prstGeom prst="rect">
            <a:avLst/>
          </a:prstGeom>
          <a:noFill/>
        </p:spPr>
        <p:txBody>
          <a:bodyPr wrap="square" lIns="0" tIns="0" rIns="0" bIns="0" rtlCol="0" anchor="t"/>
          <a:lstStyle/>
          <a:p>
            <a:pPr>
              <a:spcBef>
                <a:spcPts val="600"/>
              </a:spcBef>
              <a:buSzPct val="100000"/>
            </a:pPr>
            <a:r>
              <a:rPr lang="en-US" sz="1400" b="1" kern="0" spc="41" dirty="0">
                <a:solidFill>
                  <a:srgbClr val="00255B"/>
                </a:solidFill>
                <a:latin typeface="Montserrat" panose="00000500000000000000" pitchFamily="50" charset="0"/>
                <a:ea typeface="Lato" pitchFamily="34" charset="-122"/>
                <a:cs typeface="Lato" pitchFamily="34" charset="-120"/>
              </a:rPr>
              <a:t>Total Engaging Users : 173</a:t>
            </a:r>
            <a:endParaRPr lang="en-US" sz="1400" b="1" dirty="0">
              <a:solidFill>
                <a:srgbClr val="00255B"/>
              </a:solidFill>
              <a:latin typeface="Montserrat" panose="00000500000000000000" pitchFamily="50" charset="0"/>
            </a:endParaRPr>
          </a:p>
        </p:txBody>
      </p:sp>
      <p:pic>
        <p:nvPicPr>
          <p:cNvPr id="50" name="Graphic 49">
            <a:extLst>
              <a:ext uri="{FF2B5EF4-FFF2-40B4-BE49-F238E27FC236}">
                <a16:creationId xmlns:a16="http://schemas.microsoft.com/office/drawing/2014/main" id="{A6F7E1B5-9C43-B964-4531-DF0CC9D2CBD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45180" y="2940520"/>
            <a:ext cx="518845" cy="518845"/>
          </a:xfrm>
          <a:prstGeom prst="rect">
            <a:avLst/>
          </a:prstGeom>
        </p:spPr>
      </p:pic>
      <p:pic>
        <p:nvPicPr>
          <p:cNvPr id="51" name="Graphic 50">
            <a:extLst>
              <a:ext uri="{FF2B5EF4-FFF2-40B4-BE49-F238E27FC236}">
                <a16:creationId xmlns:a16="http://schemas.microsoft.com/office/drawing/2014/main" id="{4F3F889A-6FAD-E8B6-1E7A-A276952CCBD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864403" y="2528312"/>
            <a:ext cx="280560" cy="193720"/>
          </a:xfrm>
          <a:prstGeom prst="rect">
            <a:avLst/>
          </a:prstGeom>
        </p:spPr>
      </p:pic>
      <p:pic>
        <p:nvPicPr>
          <p:cNvPr id="52" name="Graphic 51">
            <a:extLst>
              <a:ext uri="{FF2B5EF4-FFF2-40B4-BE49-F238E27FC236}">
                <a16:creationId xmlns:a16="http://schemas.microsoft.com/office/drawing/2014/main" id="{1112529D-7266-32B5-9C91-B6525E3D11C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874612" y="3058054"/>
            <a:ext cx="263548" cy="269039"/>
          </a:xfrm>
          <a:prstGeom prst="rect">
            <a:avLst/>
          </a:prstGeom>
        </p:spPr>
      </p:pic>
      <p:pic>
        <p:nvPicPr>
          <p:cNvPr id="53" name="Graphic 52">
            <a:extLst>
              <a:ext uri="{FF2B5EF4-FFF2-40B4-BE49-F238E27FC236}">
                <a16:creationId xmlns:a16="http://schemas.microsoft.com/office/drawing/2014/main" id="{DBF38008-A66A-9845-5210-A5FB03250F0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653527" y="6166412"/>
            <a:ext cx="533246" cy="533246"/>
          </a:xfrm>
          <a:prstGeom prst="rect">
            <a:avLst/>
          </a:prstGeom>
        </p:spPr>
      </p:pic>
      <p:sp>
        <p:nvSpPr>
          <p:cNvPr id="54" name="Object 9">
            <a:extLst>
              <a:ext uri="{FF2B5EF4-FFF2-40B4-BE49-F238E27FC236}">
                <a16:creationId xmlns:a16="http://schemas.microsoft.com/office/drawing/2014/main" id="{C467500E-34FB-75D6-D559-90464EBE50DD}"/>
              </a:ext>
            </a:extLst>
          </p:cNvPr>
          <p:cNvSpPr/>
          <p:nvPr/>
        </p:nvSpPr>
        <p:spPr>
          <a:xfrm>
            <a:off x="10683318" y="6312351"/>
            <a:ext cx="466768" cy="248767"/>
          </a:xfrm>
          <a:prstGeom prst="rect">
            <a:avLst/>
          </a:prstGeom>
          <a:noFill/>
        </p:spPr>
        <p:txBody>
          <a:bodyPr wrap="square" lIns="0" tIns="0" rIns="0" bIns="0" rtlCol="0" anchor="ctr"/>
          <a:lstStyle/>
          <a:p>
            <a:pPr algn="ctr">
              <a:spcBef>
                <a:spcPts val="600"/>
              </a:spcBef>
              <a:buSzPct val="100000"/>
            </a:pPr>
            <a:r>
              <a:rPr lang="en-US" sz="1200" b="1" kern="0" spc="41" dirty="0">
                <a:solidFill>
                  <a:srgbClr val="00B0F0"/>
                </a:solidFill>
                <a:latin typeface="Montserrat Medium" pitchFamily="2" charset="0"/>
                <a:ea typeface="Lato" pitchFamily="34" charset="-122"/>
                <a:cs typeface="Lato" pitchFamily="34" charset="-120"/>
              </a:rPr>
              <a:t>1861</a:t>
            </a:r>
          </a:p>
        </p:txBody>
      </p:sp>
      <p:pic>
        <p:nvPicPr>
          <p:cNvPr id="55" name="Graphic 54">
            <a:extLst>
              <a:ext uri="{FF2B5EF4-FFF2-40B4-BE49-F238E27FC236}">
                <a16:creationId xmlns:a16="http://schemas.microsoft.com/office/drawing/2014/main" id="{8B14ABAC-1AD5-A56E-74CD-D683E841D74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933556" y="5046196"/>
            <a:ext cx="533246" cy="533246"/>
          </a:xfrm>
          <a:prstGeom prst="rect">
            <a:avLst/>
          </a:prstGeom>
        </p:spPr>
      </p:pic>
      <p:sp>
        <p:nvSpPr>
          <p:cNvPr id="56" name="Object 9">
            <a:extLst>
              <a:ext uri="{FF2B5EF4-FFF2-40B4-BE49-F238E27FC236}">
                <a16:creationId xmlns:a16="http://schemas.microsoft.com/office/drawing/2014/main" id="{C3DAD3E5-0DB0-EC20-4BD8-8BC7C0EE59F1}"/>
              </a:ext>
            </a:extLst>
          </p:cNvPr>
          <p:cNvSpPr/>
          <p:nvPr/>
        </p:nvSpPr>
        <p:spPr>
          <a:xfrm>
            <a:off x="7963347" y="5192135"/>
            <a:ext cx="466768" cy="248767"/>
          </a:xfrm>
          <a:prstGeom prst="rect">
            <a:avLst/>
          </a:prstGeom>
          <a:noFill/>
        </p:spPr>
        <p:txBody>
          <a:bodyPr wrap="square" lIns="0" tIns="0" rIns="0" bIns="0" rtlCol="0" anchor="ctr"/>
          <a:lstStyle/>
          <a:p>
            <a:pPr algn="ctr">
              <a:spcBef>
                <a:spcPts val="600"/>
              </a:spcBef>
              <a:buSzPct val="100000"/>
            </a:pPr>
            <a:r>
              <a:rPr lang="en-US" sz="1200" b="1" kern="0" spc="41" dirty="0">
                <a:solidFill>
                  <a:srgbClr val="00B0F0"/>
                </a:solidFill>
                <a:latin typeface="Montserrat Medium" pitchFamily="2" charset="0"/>
                <a:ea typeface="Lato" pitchFamily="34" charset="-122"/>
                <a:cs typeface="Lato" pitchFamily="34" charset="-120"/>
              </a:rPr>
              <a:t>189</a:t>
            </a:r>
          </a:p>
        </p:txBody>
      </p:sp>
      <p:pic>
        <p:nvPicPr>
          <p:cNvPr id="57" name="Graphic 56">
            <a:extLst>
              <a:ext uri="{FF2B5EF4-FFF2-40B4-BE49-F238E27FC236}">
                <a16:creationId xmlns:a16="http://schemas.microsoft.com/office/drawing/2014/main" id="{F48D7031-6AA1-93CF-0826-C307A9B0D45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015624" y="4182931"/>
            <a:ext cx="533246" cy="533246"/>
          </a:xfrm>
          <a:prstGeom prst="rect">
            <a:avLst/>
          </a:prstGeom>
        </p:spPr>
      </p:pic>
      <p:sp>
        <p:nvSpPr>
          <p:cNvPr id="58" name="Object 9">
            <a:extLst>
              <a:ext uri="{FF2B5EF4-FFF2-40B4-BE49-F238E27FC236}">
                <a16:creationId xmlns:a16="http://schemas.microsoft.com/office/drawing/2014/main" id="{768E75A8-321B-2ED3-08DE-6B8DBCCC0E01}"/>
              </a:ext>
            </a:extLst>
          </p:cNvPr>
          <p:cNvSpPr/>
          <p:nvPr/>
        </p:nvSpPr>
        <p:spPr>
          <a:xfrm>
            <a:off x="8045415" y="4328870"/>
            <a:ext cx="466768" cy="248767"/>
          </a:xfrm>
          <a:prstGeom prst="rect">
            <a:avLst/>
          </a:prstGeom>
          <a:noFill/>
        </p:spPr>
        <p:txBody>
          <a:bodyPr wrap="square" lIns="0" tIns="0" rIns="0" bIns="0" rtlCol="0" anchor="ctr"/>
          <a:lstStyle/>
          <a:p>
            <a:pPr algn="ctr">
              <a:spcBef>
                <a:spcPts val="600"/>
              </a:spcBef>
              <a:buSzPct val="100000"/>
            </a:pPr>
            <a:r>
              <a:rPr lang="en-US" sz="1200" b="1" kern="0" spc="41" dirty="0">
                <a:solidFill>
                  <a:srgbClr val="00B0F0"/>
                </a:solidFill>
                <a:latin typeface="Montserrat Medium" pitchFamily="2" charset="0"/>
                <a:ea typeface="Lato" pitchFamily="34" charset="-122"/>
                <a:cs typeface="Lato" pitchFamily="34" charset="-120"/>
              </a:rPr>
              <a:t>186</a:t>
            </a:r>
          </a:p>
        </p:txBody>
      </p:sp>
      <p:pic>
        <p:nvPicPr>
          <p:cNvPr id="59" name="Graphic 58">
            <a:extLst>
              <a:ext uri="{FF2B5EF4-FFF2-40B4-BE49-F238E27FC236}">
                <a16:creationId xmlns:a16="http://schemas.microsoft.com/office/drawing/2014/main" id="{CE83E81C-0E24-FED2-41B1-98BF68657B5D}"/>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309860" y="3505220"/>
            <a:ext cx="533246" cy="533246"/>
          </a:xfrm>
          <a:prstGeom prst="rect">
            <a:avLst/>
          </a:prstGeom>
        </p:spPr>
      </p:pic>
      <p:sp>
        <p:nvSpPr>
          <p:cNvPr id="60" name="Object 9">
            <a:extLst>
              <a:ext uri="{FF2B5EF4-FFF2-40B4-BE49-F238E27FC236}">
                <a16:creationId xmlns:a16="http://schemas.microsoft.com/office/drawing/2014/main" id="{A45CF619-7375-B798-07C1-3B185D492FC7}"/>
              </a:ext>
            </a:extLst>
          </p:cNvPr>
          <p:cNvSpPr/>
          <p:nvPr/>
        </p:nvSpPr>
        <p:spPr>
          <a:xfrm>
            <a:off x="8339651" y="3651159"/>
            <a:ext cx="466768" cy="248767"/>
          </a:xfrm>
          <a:prstGeom prst="rect">
            <a:avLst/>
          </a:prstGeom>
          <a:noFill/>
        </p:spPr>
        <p:txBody>
          <a:bodyPr wrap="square" lIns="0" tIns="0" rIns="0" bIns="0" rtlCol="0" anchor="ctr"/>
          <a:lstStyle/>
          <a:p>
            <a:pPr algn="ctr">
              <a:spcBef>
                <a:spcPts val="600"/>
              </a:spcBef>
              <a:buSzPct val="100000"/>
            </a:pPr>
            <a:r>
              <a:rPr lang="en-US" sz="1200" b="1" kern="0" spc="41" dirty="0">
                <a:solidFill>
                  <a:srgbClr val="00B0F0"/>
                </a:solidFill>
                <a:latin typeface="Montserrat Medium" pitchFamily="2" charset="0"/>
                <a:ea typeface="Lato" pitchFamily="34" charset="-122"/>
                <a:cs typeface="Lato" pitchFamily="34" charset="-120"/>
              </a:rPr>
              <a:t>87</a:t>
            </a:r>
          </a:p>
        </p:txBody>
      </p:sp>
      <p:pic>
        <p:nvPicPr>
          <p:cNvPr id="61" name="Graphic 60">
            <a:extLst>
              <a:ext uri="{FF2B5EF4-FFF2-40B4-BE49-F238E27FC236}">
                <a16:creationId xmlns:a16="http://schemas.microsoft.com/office/drawing/2014/main" id="{9586C0F2-265A-4E87-6663-A7ED813219B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920834" y="3424271"/>
            <a:ext cx="533246" cy="533246"/>
          </a:xfrm>
          <a:prstGeom prst="rect">
            <a:avLst/>
          </a:prstGeom>
        </p:spPr>
      </p:pic>
      <p:sp>
        <p:nvSpPr>
          <p:cNvPr id="62" name="Object 9">
            <a:extLst>
              <a:ext uri="{FF2B5EF4-FFF2-40B4-BE49-F238E27FC236}">
                <a16:creationId xmlns:a16="http://schemas.microsoft.com/office/drawing/2014/main" id="{C615B14E-99DC-FC5C-05B9-BC1E79A42ED4}"/>
              </a:ext>
            </a:extLst>
          </p:cNvPr>
          <p:cNvSpPr/>
          <p:nvPr/>
        </p:nvSpPr>
        <p:spPr>
          <a:xfrm>
            <a:off x="8950625" y="3570210"/>
            <a:ext cx="466768" cy="248767"/>
          </a:xfrm>
          <a:prstGeom prst="rect">
            <a:avLst/>
          </a:prstGeom>
          <a:noFill/>
        </p:spPr>
        <p:txBody>
          <a:bodyPr wrap="square" lIns="0" tIns="0" rIns="0" bIns="0" rtlCol="0" anchor="ctr"/>
          <a:lstStyle/>
          <a:p>
            <a:pPr algn="ctr">
              <a:spcBef>
                <a:spcPts val="600"/>
              </a:spcBef>
              <a:buSzPct val="100000"/>
            </a:pPr>
            <a:r>
              <a:rPr lang="en-US" sz="1200" b="1" kern="0" spc="41" dirty="0">
                <a:solidFill>
                  <a:srgbClr val="00B0F0"/>
                </a:solidFill>
                <a:latin typeface="Montserrat Medium" pitchFamily="2" charset="0"/>
                <a:ea typeface="Lato" pitchFamily="34" charset="-122"/>
                <a:cs typeface="Lato" pitchFamily="34" charset="-120"/>
              </a:rPr>
              <a:t>45</a:t>
            </a:r>
          </a:p>
        </p:txBody>
      </p:sp>
      <p:pic>
        <p:nvPicPr>
          <p:cNvPr id="63" name="Graphic 62">
            <a:extLst>
              <a:ext uri="{FF2B5EF4-FFF2-40B4-BE49-F238E27FC236}">
                <a16:creationId xmlns:a16="http://schemas.microsoft.com/office/drawing/2014/main" id="{50B8D188-CB18-4F79-FD99-8E98EEA2A36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497128" y="3082782"/>
            <a:ext cx="533246" cy="533246"/>
          </a:xfrm>
          <a:prstGeom prst="rect">
            <a:avLst/>
          </a:prstGeom>
        </p:spPr>
      </p:pic>
      <p:sp>
        <p:nvSpPr>
          <p:cNvPr id="64" name="Object 9">
            <a:extLst>
              <a:ext uri="{FF2B5EF4-FFF2-40B4-BE49-F238E27FC236}">
                <a16:creationId xmlns:a16="http://schemas.microsoft.com/office/drawing/2014/main" id="{81A835B7-2349-47D8-5FED-5332EEDF9207}"/>
              </a:ext>
            </a:extLst>
          </p:cNvPr>
          <p:cNvSpPr/>
          <p:nvPr/>
        </p:nvSpPr>
        <p:spPr>
          <a:xfrm>
            <a:off x="9526919" y="3228721"/>
            <a:ext cx="466768" cy="248767"/>
          </a:xfrm>
          <a:prstGeom prst="rect">
            <a:avLst/>
          </a:prstGeom>
          <a:noFill/>
        </p:spPr>
        <p:txBody>
          <a:bodyPr wrap="square" lIns="0" tIns="0" rIns="0" bIns="0" rtlCol="0" anchor="ctr"/>
          <a:lstStyle/>
          <a:p>
            <a:pPr algn="ctr">
              <a:spcBef>
                <a:spcPts val="600"/>
              </a:spcBef>
              <a:buSzPct val="100000"/>
            </a:pPr>
            <a:r>
              <a:rPr lang="en-US" sz="1200" b="1" kern="0" spc="41" dirty="0">
                <a:solidFill>
                  <a:srgbClr val="00B0F0"/>
                </a:solidFill>
                <a:latin typeface="Montserrat Medium" pitchFamily="2" charset="0"/>
                <a:ea typeface="Lato" pitchFamily="34" charset="-122"/>
                <a:cs typeface="Lato" pitchFamily="34" charset="-120"/>
              </a:rPr>
              <a:t>115</a:t>
            </a:r>
          </a:p>
        </p:txBody>
      </p:sp>
      <p:pic>
        <p:nvPicPr>
          <p:cNvPr id="65" name="Graphic 64">
            <a:extLst>
              <a:ext uri="{FF2B5EF4-FFF2-40B4-BE49-F238E27FC236}">
                <a16:creationId xmlns:a16="http://schemas.microsoft.com/office/drawing/2014/main" id="{3AE6CC1C-FAD4-33E9-6727-C850156A3A0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155736" y="3308834"/>
            <a:ext cx="533246" cy="533246"/>
          </a:xfrm>
          <a:prstGeom prst="rect">
            <a:avLst/>
          </a:prstGeom>
        </p:spPr>
      </p:pic>
      <p:sp>
        <p:nvSpPr>
          <p:cNvPr id="66" name="Object 9">
            <a:extLst>
              <a:ext uri="{FF2B5EF4-FFF2-40B4-BE49-F238E27FC236}">
                <a16:creationId xmlns:a16="http://schemas.microsoft.com/office/drawing/2014/main" id="{4AB3E6ED-2E63-A382-51AB-540AD8C7DEEC}"/>
              </a:ext>
            </a:extLst>
          </p:cNvPr>
          <p:cNvSpPr/>
          <p:nvPr/>
        </p:nvSpPr>
        <p:spPr>
          <a:xfrm>
            <a:off x="10185527" y="3454773"/>
            <a:ext cx="466768" cy="248767"/>
          </a:xfrm>
          <a:prstGeom prst="rect">
            <a:avLst/>
          </a:prstGeom>
          <a:noFill/>
        </p:spPr>
        <p:txBody>
          <a:bodyPr wrap="square" lIns="0" tIns="0" rIns="0" bIns="0" rtlCol="0" anchor="ctr"/>
          <a:lstStyle/>
          <a:p>
            <a:pPr algn="ctr">
              <a:spcBef>
                <a:spcPts val="600"/>
              </a:spcBef>
              <a:buSzPct val="100000"/>
            </a:pPr>
            <a:r>
              <a:rPr lang="en-US" sz="1200" b="1" kern="0" spc="41" dirty="0">
                <a:solidFill>
                  <a:srgbClr val="00B0F0"/>
                </a:solidFill>
                <a:latin typeface="Montserrat Medium" pitchFamily="2" charset="0"/>
                <a:ea typeface="Lato" pitchFamily="34" charset="-122"/>
                <a:cs typeface="Lato" pitchFamily="34" charset="-120"/>
              </a:rPr>
              <a:t>99</a:t>
            </a:r>
          </a:p>
        </p:txBody>
      </p:sp>
      <p:pic>
        <p:nvPicPr>
          <p:cNvPr id="67" name="Graphic 66">
            <a:extLst>
              <a:ext uri="{FF2B5EF4-FFF2-40B4-BE49-F238E27FC236}">
                <a16:creationId xmlns:a16="http://schemas.microsoft.com/office/drawing/2014/main" id="{427F7A9D-6B78-DBA6-E7D9-2B241E99FF7D}"/>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914619" y="3170294"/>
            <a:ext cx="533246" cy="533246"/>
          </a:xfrm>
          <a:prstGeom prst="rect">
            <a:avLst/>
          </a:prstGeom>
        </p:spPr>
      </p:pic>
      <p:sp>
        <p:nvSpPr>
          <p:cNvPr id="68" name="Object 9">
            <a:extLst>
              <a:ext uri="{FF2B5EF4-FFF2-40B4-BE49-F238E27FC236}">
                <a16:creationId xmlns:a16="http://schemas.microsoft.com/office/drawing/2014/main" id="{7143CE9C-32EB-9160-4281-CCCF2AF5692D}"/>
              </a:ext>
            </a:extLst>
          </p:cNvPr>
          <p:cNvSpPr/>
          <p:nvPr/>
        </p:nvSpPr>
        <p:spPr>
          <a:xfrm>
            <a:off x="10944410" y="3316233"/>
            <a:ext cx="466768" cy="248767"/>
          </a:xfrm>
          <a:prstGeom prst="rect">
            <a:avLst/>
          </a:prstGeom>
          <a:noFill/>
        </p:spPr>
        <p:txBody>
          <a:bodyPr wrap="square" lIns="0" tIns="0" rIns="0" bIns="0" rtlCol="0" anchor="ctr"/>
          <a:lstStyle/>
          <a:p>
            <a:pPr algn="ctr">
              <a:spcBef>
                <a:spcPts val="600"/>
              </a:spcBef>
              <a:buSzPct val="100000"/>
            </a:pPr>
            <a:r>
              <a:rPr lang="en-US" sz="1200" b="1" kern="0" spc="41" dirty="0">
                <a:solidFill>
                  <a:srgbClr val="00B0F0"/>
                </a:solidFill>
                <a:latin typeface="Montserrat Medium" pitchFamily="2" charset="0"/>
                <a:ea typeface="Lato" pitchFamily="34" charset="-122"/>
                <a:cs typeface="Lato" pitchFamily="34" charset="-120"/>
              </a:rPr>
              <a:t>34</a:t>
            </a:r>
          </a:p>
        </p:txBody>
      </p:sp>
      <p:pic>
        <p:nvPicPr>
          <p:cNvPr id="69" name="Graphic 68">
            <a:extLst>
              <a:ext uri="{FF2B5EF4-FFF2-40B4-BE49-F238E27FC236}">
                <a16:creationId xmlns:a16="http://schemas.microsoft.com/office/drawing/2014/main" id="{447B3413-330D-F058-38B7-79436904FB6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158819" y="4105493"/>
            <a:ext cx="533246" cy="533246"/>
          </a:xfrm>
          <a:prstGeom prst="rect">
            <a:avLst/>
          </a:prstGeom>
        </p:spPr>
      </p:pic>
      <p:sp>
        <p:nvSpPr>
          <p:cNvPr id="70" name="Object 9">
            <a:extLst>
              <a:ext uri="{FF2B5EF4-FFF2-40B4-BE49-F238E27FC236}">
                <a16:creationId xmlns:a16="http://schemas.microsoft.com/office/drawing/2014/main" id="{B89FE225-1DB7-8747-3EBA-245566232C38}"/>
              </a:ext>
            </a:extLst>
          </p:cNvPr>
          <p:cNvSpPr/>
          <p:nvPr/>
        </p:nvSpPr>
        <p:spPr>
          <a:xfrm>
            <a:off x="11188610" y="4251432"/>
            <a:ext cx="466768" cy="248767"/>
          </a:xfrm>
          <a:prstGeom prst="rect">
            <a:avLst/>
          </a:prstGeom>
          <a:noFill/>
        </p:spPr>
        <p:txBody>
          <a:bodyPr wrap="square" lIns="0" tIns="0" rIns="0" bIns="0" rtlCol="0" anchor="ctr"/>
          <a:lstStyle/>
          <a:p>
            <a:pPr algn="ctr">
              <a:spcBef>
                <a:spcPts val="600"/>
              </a:spcBef>
              <a:buSzPct val="100000"/>
            </a:pPr>
            <a:r>
              <a:rPr lang="en-US" sz="1200" b="1" kern="0" spc="41" dirty="0">
                <a:solidFill>
                  <a:srgbClr val="00B0F0"/>
                </a:solidFill>
                <a:latin typeface="Montserrat Medium" pitchFamily="2" charset="0"/>
                <a:ea typeface="Lato" pitchFamily="34" charset="-122"/>
                <a:cs typeface="Lato" pitchFamily="34" charset="-120"/>
              </a:rPr>
              <a:t>952</a:t>
            </a:r>
          </a:p>
        </p:txBody>
      </p:sp>
      <p:cxnSp>
        <p:nvCxnSpPr>
          <p:cNvPr id="71" name="Connector: Elbow 70">
            <a:extLst>
              <a:ext uri="{FF2B5EF4-FFF2-40B4-BE49-F238E27FC236}">
                <a16:creationId xmlns:a16="http://schemas.microsoft.com/office/drawing/2014/main" id="{6C25F319-6F56-DB0E-08E8-E6CED74EDD04}"/>
              </a:ext>
            </a:extLst>
          </p:cNvPr>
          <p:cNvCxnSpPr>
            <a:cxnSpLocks/>
            <a:stCxn id="80" idx="0"/>
            <a:endCxn id="55" idx="3"/>
          </p:cNvCxnSpPr>
          <p:nvPr/>
        </p:nvCxnSpPr>
        <p:spPr>
          <a:xfrm rot="10800000" flipV="1">
            <a:off x="8466802" y="5195275"/>
            <a:ext cx="376304" cy="11754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EBA37513-D4E5-BC7D-74AD-6E723DC1A164}"/>
              </a:ext>
            </a:extLst>
          </p:cNvPr>
          <p:cNvCxnSpPr>
            <a:cxnSpLocks/>
          </p:cNvCxnSpPr>
          <p:nvPr/>
        </p:nvCxnSpPr>
        <p:spPr>
          <a:xfrm rot="10800000">
            <a:off x="8573036" y="4464675"/>
            <a:ext cx="493059" cy="25150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3" name="Connector: Elbow 72">
            <a:extLst>
              <a:ext uri="{FF2B5EF4-FFF2-40B4-BE49-F238E27FC236}">
                <a16:creationId xmlns:a16="http://schemas.microsoft.com/office/drawing/2014/main" id="{0F9B9AE0-FD44-131A-CC83-3107EA4F9F20}"/>
              </a:ext>
            </a:extLst>
          </p:cNvPr>
          <p:cNvCxnSpPr>
            <a:cxnSpLocks/>
          </p:cNvCxnSpPr>
          <p:nvPr/>
        </p:nvCxnSpPr>
        <p:spPr>
          <a:xfrm rot="10800000">
            <a:off x="8736392" y="3972848"/>
            <a:ext cx="497793" cy="39926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Connector: Elbow 73">
            <a:extLst>
              <a:ext uri="{FF2B5EF4-FFF2-40B4-BE49-F238E27FC236}">
                <a16:creationId xmlns:a16="http://schemas.microsoft.com/office/drawing/2014/main" id="{FB160B07-76E3-88B7-ED8F-874B1D5E28CB}"/>
              </a:ext>
            </a:extLst>
          </p:cNvPr>
          <p:cNvCxnSpPr>
            <a:cxnSpLocks/>
          </p:cNvCxnSpPr>
          <p:nvPr/>
        </p:nvCxnSpPr>
        <p:spPr>
          <a:xfrm rot="16200000" flipV="1">
            <a:off x="9222167" y="4019518"/>
            <a:ext cx="351506" cy="11232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Connector: Elbow 74">
            <a:extLst>
              <a:ext uri="{FF2B5EF4-FFF2-40B4-BE49-F238E27FC236}">
                <a16:creationId xmlns:a16="http://schemas.microsoft.com/office/drawing/2014/main" id="{BABDFBDB-D8DB-6373-4E51-63BA7208D7CE}"/>
              </a:ext>
            </a:extLst>
          </p:cNvPr>
          <p:cNvCxnSpPr>
            <a:cxnSpLocks/>
          </p:cNvCxnSpPr>
          <p:nvPr/>
        </p:nvCxnSpPr>
        <p:spPr>
          <a:xfrm rot="16200000" flipV="1">
            <a:off x="9528424" y="3879482"/>
            <a:ext cx="524881" cy="6111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Connector: Elbow 75">
            <a:extLst>
              <a:ext uri="{FF2B5EF4-FFF2-40B4-BE49-F238E27FC236}">
                <a16:creationId xmlns:a16="http://schemas.microsoft.com/office/drawing/2014/main" id="{94A710FA-2EC6-8B09-A183-3191B73E074B}"/>
              </a:ext>
            </a:extLst>
          </p:cNvPr>
          <p:cNvCxnSpPr>
            <a:cxnSpLocks/>
          </p:cNvCxnSpPr>
          <p:nvPr/>
        </p:nvCxnSpPr>
        <p:spPr>
          <a:xfrm rot="5400000" flipH="1" flipV="1">
            <a:off x="10086889" y="3940719"/>
            <a:ext cx="330403" cy="13312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Connector: Elbow 76">
            <a:extLst>
              <a:ext uri="{FF2B5EF4-FFF2-40B4-BE49-F238E27FC236}">
                <a16:creationId xmlns:a16="http://schemas.microsoft.com/office/drawing/2014/main" id="{620E5B40-D0F2-277E-A14A-54C812BF0527}"/>
              </a:ext>
            </a:extLst>
          </p:cNvPr>
          <p:cNvCxnSpPr>
            <a:cxnSpLocks/>
          </p:cNvCxnSpPr>
          <p:nvPr/>
        </p:nvCxnSpPr>
        <p:spPr>
          <a:xfrm rot="5400000" flipH="1" flipV="1">
            <a:off x="10453067" y="3748195"/>
            <a:ext cx="615020" cy="50041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4FEC1919-5273-90AA-0E01-5CAF1294ABB4}"/>
              </a:ext>
            </a:extLst>
          </p:cNvPr>
          <p:cNvCxnSpPr>
            <a:cxnSpLocks/>
          </p:cNvCxnSpPr>
          <p:nvPr/>
        </p:nvCxnSpPr>
        <p:spPr>
          <a:xfrm flipV="1">
            <a:off x="10760577" y="4375816"/>
            <a:ext cx="356924" cy="20864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Connector: Elbow 78">
            <a:extLst>
              <a:ext uri="{FF2B5EF4-FFF2-40B4-BE49-F238E27FC236}">
                <a16:creationId xmlns:a16="http://schemas.microsoft.com/office/drawing/2014/main" id="{7D48BA6E-BD73-F7CD-D7CE-09AB9287647C}"/>
              </a:ext>
            </a:extLst>
          </p:cNvPr>
          <p:cNvCxnSpPr>
            <a:cxnSpLocks/>
          </p:cNvCxnSpPr>
          <p:nvPr/>
        </p:nvCxnSpPr>
        <p:spPr>
          <a:xfrm>
            <a:off x="10061174" y="6269578"/>
            <a:ext cx="581800" cy="1671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80" name="Graphic 79">
            <a:extLst>
              <a:ext uri="{FF2B5EF4-FFF2-40B4-BE49-F238E27FC236}">
                <a16:creationId xmlns:a16="http://schemas.microsoft.com/office/drawing/2014/main" id="{330897C9-5E31-C8AA-0E59-FBB4362830E4}"/>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6200000">
            <a:off x="8843106" y="4111435"/>
            <a:ext cx="2167681" cy="2167681"/>
          </a:xfrm>
          <a:prstGeom prst="rect">
            <a:avLst/>
          </a:prstGeom>
        </p:spPr>
      </p:pic>
      <p:sp>
        <p:nvSpPr>
          <p:cNvPr id="81" name="Object 9">
            <a:extLst>
              <a:ext uri="{FF2B5EF4-FFF2-40B4-BE49-F238E27FC236}">
                <a16:creationId xmlns:a16="http://schemas.microsoft.com/office/drawing/2014/main" id="{6BC54B4F-86F9-1AD3-7E73-04471A2CDD1B}"/>
              </a:ext>
            </a:extLst>
          </p:cNvPr>
          <p:cNvSpPr/>
          <p:nvPr/>
        </p:nvSpPr>
        <p:spPr>
          <a:xfrm>
            <a:off x="9336406" y="4925250"/>
            <a:ext cx="1214732" cy="591558"/>
          </a:xfrm>
          <a:prstGeom prst="rect">
            <a:avLst/>
          </a:prstGeom>
          <a:noFill/>
        </p:spPr>
        <p:txBody>
          <a:bodyPr wrap="square" lIns="0" tIns="0" rIns="0" bIns="0" rtlCol="0" anchor="ctr"/>
          <a:lstStyle/>
          <a:p>
            <a:pPr algn="ctr">
              <a:spcBef>
                <a:spcPts val="600"/>
              </a:spcBef>
              <a:buSzPct val="100000"/>
            </a:pPr>
            <a:r>
              <a:rPr lang="en-US" sz="3200" b="1" kern="0" spc="41" dirty="0">
                <a:solidFill>
                  <a:srgbClr val="00255B"/>
                </a:solidFill>
                <a:latin typeface="Montserrat Medium" pitchFamily="2" charset="0"/>
                <a:ea typeface="Lato" pitchFamily="34" charset="-122"/>
                <a:cs typeface="Lato" pitchFamily="34" charset="-120"/>
              </a:rPr>
              <a:t>3568</a:t>
            </a:r>
          </a:p>
        </p:txBody>
      </p:sp>
    </p:spTree>
    <p:extLst>
      <p:ext uri="{BB962C8B-B14F-4D97-AF65-F5344CB8AC3E}">
        <p14:creationId xmlns:p14="http://schemas.microsoft.com/office/powerpoint/2010/main" val="1203959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AA46E834-E2A9-54BA-BD9E-348FA975E509}"/>
              </a:ext>
            </a:extLst>
          </p:cNvPr>
          <p:cNvSpPr/>
          <p:nvPr/>
        </p:nvSpPr>
        <p:spPr>
          <a:xfrm>
            <a:off x="1" y="0"/>
            <a:ext cx="4159725" cy="6858000"/>
          </a:xfrm>
          <a:prstGeom prst="rect">
            <a:avLst/>
          </a:prstGeom>
          <a:solidFill>
            <a:srgbClr val="00B0F0">
              <a:alpha val="12000"/>
            </a:srgbClr>
          </a:solidFill>
          <a:ln w="25400">
            <a:noFill/>
            <a:prstDash val="solid"/>
            <a:miter lim="800000"/>
          </a:ln>
        </p:spPr>
        <p:txBody>
          <a:bodyPr/>
          <a:lstStyle/>
          <a:p>
            <a:endParaRPr lang="en-SA"/>
          </a:p>
        </p:txBody>
      </p:sp>
      <p:sp>
        <p:nvSpPr>
          <p:cNvPr id="6" name="Object 2">
            <a:extLst>
              <a:ext uri="{FF2B5EF4-FFF2-40B4-BE49-F238E27FC236}">
                <a16:creationId xmlns:a16="http://schemas.microsoft.com/office/drawing/2014/main" id="{931A57DE-5C5F-E6E3-0440-F670DE56437C}"/>
              </a:ext>
            </a:extLst>
          </p:cNvPr>
          <p:cNvSpPr/>
          <p:nvPr/>
        </p:nvSpPr>
        <p:spPr>
          <a:xfrm>
            <a:off x="4590178" y="540583"/>
            <a:ext cx="4198921" cy="313270"/>
          </a:xfrm>
          <a:prstGeom prst="rect">
            <a:avLst/>
          </a:prstGeom>
          <a:noFill/>
        </p:spPr>
        <p:txBody>
          <a:bodyPr wrap="square" lIns="0" tIns="0" rIns="0" bIns="0" rtlCol="0" anchor="t"/>
          <a:lstStyle/>
          <a:p>
            <a:pPr algn="l">
              <a:lnSpc>
                <a:spcPts val="2592"/>
              </a:lnSpc>
              <a:buNone/>
            </a:pPr>
            <a:r>
              <a:rPr lang="en-US" sz="3200" b="1" kern="0" spc="22" dirty="0">
                <a:solidFill>
                  <a:srgbClr val="00255B"/>
                </a:solidFill>
                <a:latin typeface="Montserrat Bold"/>
                <a:ea typeface="Lato" pitchFamily="34" charset="-122"/>
                <a:cs typeface="Lato" pitchFamily="34" charset="-120"/>
              </a:rPr>
              <a:t>Marketplace</a:t>
            </a:r>
            <a:endParaRPr lang="en-US" sz="3200" dirty="0">
              <a:solidFill>
                <a:srgbClr val="00255B"/>
              </a:solidFill>
              <a:latin typeface="Montserrat Bold"/>
            </a:endParaRPr>
          </a:p>
        </p:txBody>
      </p:sp>
      <p:pic>
        <p:nvPicPr>
          <p:cNvPr id="14" name="Graphic 13">
            <a:extLst>
              <a:ext uri="{FF2B5EF4-FFF2-40B4-BE49-F238E27FC236}">
                <a16:creationId xmlns:a16="http://schemas.microsoft.com/office/drawing/2014/main" id="{C55055BB-7F56-C0D0-7546-6BC85222E1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43674" y="428284"/>
            <a:ext cx="70588" cy="419505"/>
          </a:xfrm>
          <a:prstGeom prst="rect">
            <a:avLst/>
          </a:prstGeom>
        </p:spPr>
      </p:pic>
      <p:pic>
        <p:nvPicPr>
          <p:cNvPr id="15" name="Graphic 14">
            <a:extLst>
              <a:ext uri="{FF2B5EF4-FFF2-40B4-BE49-F238E27FC236}">
                <a16:creationId xmlns:a16="http://schemas.microsoft.com/office/drawing/2014/main" id="{6E02DDB5-DE04-D07A-427F-ADFF9C4FDC0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391735" y="198373"/>
            <a:ext cx="576077" cy="565716"/>
          </a:xfrm>
          <a:prstGeom prst="rect">
            <a:avLst/>
          </a:prstGeom>
        </p:spPr>
      </p:pic>
      <p:sp>
        <p:nvSpPr>
          <p:cNvPr id="26" name="Object 9">
            <a:extLst>
              <a:ext uri="{FF2B5EF4-FFF2-40B4-BE49-F238E27FC236}">
                <a16:creationId xmlns:a16="http://schemas.microsoft.com/office/drawing/2014/main" id="{25760F38-F294-A5DC-0DEC-DBB586825D66}"/>
              </a:ext>
            </a:extLst>
          </p:cNvPr>
          <p:cNvSpPr/>
          <p:nvPr/>
        </p:nvSpPr>
        <p:spPr>
          <a:xfrm>
            <a:off x="5231888" y="1709393"/>
            <a:ext cx="4205629" cy="300792"/>
          </a:xfrm>
          <a:prstGeom prst="rect">
            <a:avLst/>
          </a:prstGeom>
          <a:noFill/>
        </p:spPr>
        <p:txBody>
          <a:bodyPr wrap="square" lIns="0" tIns="0" rIns="0" bIns="0" rtlCol="0" anchor="t"/>
          <a:lstStyle/>
          <a:p>
            <a:pPr algn="l">
              <a:spcBef>
                <a:spcPts val="600"/>
              </a:spcBef>
              <a:buSzPct val="100000"/>
            </a:pPr>
            <a:r>
              <a:rPr lang="en-US" sz="1400" b="1" kern="0" spc="41" dirty="0">
                <a:solidFill>
                  <a:srgbClr val="00255B"/>
                </a:solidFill>
                <a:latin typeface="Montserrat" panose="00000500000000000000" pitchFamily="50" charset="0"/>
                <a:ea typeface="Lato" pitchFamily="34" charset="-122"/>
                <a:cs typeface="Lato" pitchFamily="34" charset="-120"/>
              </a:rPr>
              <a:t>Since 21 July 24 - 31 Aug 24 </a:t>
            </a:r>
            <a:endParaRPr lang="en-US" sz="1100" dirty="0">
              <a:solidFill>
                <a:srgbClr val="00255B"/>
              </a:solidFill>
              <a:latin typeface="Montserrat" panose="00000500000000000000" pitchFamily="50" charset="0"/>
            </a:endParaRPr>
          </a:p>
        </p:txBody>
      </p:sp>
      <p:grpSp>
        <p:nvGrpSpPr>
          <p:cNvPr id="46" name="Group 45">
            <a:extLst>
              <a:ext uri="{FF2B5EF4-FFF2-40B4-BE49-F238E27FC236}">
                <a16:creationId xmlns:a16="http://schemas.microsoft.com/office/drawing/2014/main" id="{DDFC910D-885F-02D8-9B02-6BA186007EFC}"/>
              </a:ext>
            </a:extLst>
          </p:cNvPr>
          <p:cNvGrpSpPr/>
          <p:nvPr/>
        </p:nvGrpSpPr>
        <p:grpSpPr>
          <a:xfrm>
            <a:off x="4570260" y="1600367"/>
            <a:ext cx="518845" cy="518845"/>
            <a:chOff x="5321883" y="1957893"/>
            <a:chExt cx="1181533" cy="1181533"/>
          </a:xfrm>
        </p:grpSpPr>
        <p:pic>
          <p:nvPicPr>
            <p:cNvPr id="28" name="Graphic 27">
              <a:extLst>
                <a:ext uri="{FF2B5EF4-FFF2-40B4-BE49-F238E27FC236}">
                  <a16:creationId xmlns:a16="http://schemas.microsoft.com/office/drawing/2014/main" id="{C6D90186-24F4-0E2A-E9DC-EB5F6EE959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21883" y="1957893"/>
              <a:ext cx="1181533" cy="1181533"/>
            </a:xfrm>
            <a:prstGeom prst="rect">
              <a:avLst/>
            </a:prstGeom>
          </p:spPr>
        </p:pic>
        <p:pic>
          <p:nvPicPr>
            <p:cNvPr id="30" name="Graphic 29">
              <a:extLst>
                <a:ext uri="{FF2B5EF4-FFF2-40B4-BE49-F238E27FC236}">
                  <a16:creationId xmlns:a16="http://schemas.microsoft.com/office/drawing/2014/main" id="{B3C0A674-A736-E35F-F76F-D29A694FE7E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66803" y="2252790"/>
              <a:ext cx="513575" cy="521727"/>
            </a:xfrm>
            <a:prstGeom prst="rect">
              <a:avLst/>
            </a:prstGeom>
          </p:spPr>
        </p:pic>
      </p:grpSp>
      <p:sp>
        <p:nvSpPr>
          <p:cNvPr id="36" name="Object 9">
            <a:extLst>
              <a:ext uri="{FF2B5EF4-FFF2-40B4-BE49-F238E27FC236}">
                <a16:creationId xmlns:a16="http://schemas.microsoft.com/office/drawing/2014/main" id="{17A5CF6A-F314-CCD6-B973-7896B2E613B5}"/>
              </a:ext>
            </a:extLst>
          </p:cNvPr>
          <p:cNvSpPr/>
          <p:nvPr/>
        </p:nvSpPr>
        <p:spPr>
          <a:xfrm>
            <a:off x="5189861" y="2310348"/>
            <a:ext cx="4205629" cy="295780"/>
          </a:xfrm>
          <a:prstGeom prst="rect">
            <a:avLst/>
          </a:prstGeom>
          <a:noFill/>
        </p:spPr>
        <p:txBody>
          <a:bodyPr wrap="square" lIns="0" tIns="0" rIns="0" bIns="0" rtlCol="0" anchor="t"/>
          <a:lstStyle/>
          <a:p>
            <a:pPr>
              <a:spcBef>
                <a:spcPts val="600"/>
              </a:spcBef>
              <a:buSzPct val="100000"/>
            </a:pPr>
            <a:r>
              <a:rPr lang="en-US" sz="1400" b="1" kern="0" spc="41" dirty="0" err="1">
                <a:solidFill>
                  <a:srgbClr val="00255B"/>
                </a:solidFill>
                <a:latin typeface="Montserrat" panose="00000500000000000000" pitchFamily="50" charset="0"/>
                <a:ea typeface="Lato" pitchFamily="34" charset="-122"/>
                <a:cs typeface="Lato" pitchFamily="34" charset="-120"/>
              </a:rPr>
              <a:t>Avg.Opportunities</a:t>
            </a:r>
            <a:r>
              <a:rPr lang="en-US" sz="1400" b="1" kern="0" spc="41" dirty="0">
                <a:solidFill>
                  <a:srgbClr val="00255B"/>
                </a:solidFill>
                <a:latin typeface="Montserrat" panose="00000500000000000000" pitchFamily="50" charset="0"/>
                <a:ea typeface="Lato" pitchFamily="34" charset="-122"/>
                <a:cs typeface="Lato" pitchFamily="34" charset="-120"/>
              </a:rPr>
              <a:t> Daily: 13</a:t>
            </a:r>
          </a:p>
        </p:txBody>
      </p:sp>
      <p:sp>
        <p:nvSpPr>
          <p:cNvPr id="37" name="Object 9">
            <a:extLst>
              <a:ext uri="{FF2B5EF4-FFF2-40B4-BE49-F238E27FC236}">
                <a16:creationId xmlns:a16="http://schemas.microsoft.com/office/drawing/2014/main" id="{632E045C-6106-86B6-A4DE-FDAACADEFA90}"/>
              </a:ext>
            </a:extLst>
          </p:cNvPr>
          <p:cNvSpPr/>
          <p:nvPr/>
        </p:nvSpPr>
        <p:spPr>
          <a:xfrm>
            <a:off x="5189861" y="2933516"/>
            <a:ext cx="4205629" cy="295779"/>
          </a:xfrm>
          <a:prstGeom prst="rect">
            <a:avLst/>
          </a:prstGeom>
          <a:noFill/>
        </p:spPr>
        <p:txBody>
          <a:bodyPr wrap="square" lIns="0" tIns="0" rIns="0" bIns="0" rtlCol="0" anchor="t"/>
          <a:lstStyle/>
          <a:p>
            <a:pPr>
              <a:spcBef>
                <a:spcPts val="600"/>
              </a:spcBef>
              <a:buSzPct val="100000"/>
            </a:pPr>
            <a:r>
              <a:rPr lang="en-US" sz="1400" b="1" kern="0" spc="41" dirty="0">
                <a:solidFill>
                  <a:srgbClr val="00255B"/>
                </a:solidFill>
                <a:latin typeface="Montserrat" panose="00000500000000000000" pitchFamily="50" charset="0"/>
                <a:ea typeface="Lato" pitchFamily="34" charset="-122"/>
                <a:cs typeface="Lato" pitchFamily="34" charset="-120"/>
              </a:rPr>
              <a:t>Total Brokers: 11</a:t>
            </a:r>
            <a:endParaRPr lang="en-US" sz="1400" b="1" dirty="0">
              <a:solidFill>
                <a:srgbClr val="00255B"/>
              </a:solidFill>
              <a:latin typeface="Montserrat" panose="00000500000000000000" pitchFamily="50" charset="0"/>
            </a:endParaRPr>
          </a:p>
        </p:txBody>
      </p:sp>
      <p:grpSp>
        <p:nvGrpSpPr>
          <p:cNvPr id="47" name="Group 46">
            <a:extLst>
              <a:ext uri="{FF2B5EF4-FFF2-40B4-BE49-F238E27FC236}">
                <a16:creationId xmlns:a16="http://schemas.microsoft.com/office/drawing/2014/main" id="{3AFE542C-1854-2521-7F45-049DCF6D6D50}"/>
              </a:ext>
            </a:extLst>
          </p:cNvPr>
          <p:cNvGrpSpPr/>
          <p:nvPr/>
        </p:nvGrpSpPr>
        <p:grpSpPr>
          <a:xfrm>
            <a:off x="4570260" y="2821983"/>
            <a:ext cx="518845" cy="518845"/>
            <a:chOff x="5324194" y="4672805"/>
            <a:chExt cx="1181533" cy="1181533"/>
          </a:xfrm>
        </p:grpSpPr>
        <p:pic>
          <p:nvPicPr>
            <p:cNvPr id="35" name="Graphic 34">
              <a:extLst>
                <a:ext uri="{FF2B5EF4-FFF2-40B4-BE49-F238E27FC236}">
                  <a16:creationId xmlns:a16="http://schemas.microsoft.com/office/drawing/2014/main" id="{0F6D3B7E-3930-8808-2822-86777345C42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24194" y="4672805"/>
              <a:ext cx="1181533" cy="1181533"/>
            </a:xfrm>
            <a:prstGeom prst="rect">
              <a:avLst/>
            </a:prstGeom>
          </p:spPr>
        </p:pic>
        <p:pic>
          <p:nvPicPr>
            <p:cNvPr id="41" name="Graphic 40">
              <a:extLst>
                <a:ext uri="{FF2B5EF4-FFF2-40B4-BE49-F238E27FC236}">
                  <a16:creationId xmlns:a16="http://schemas.microsoft.com/office/drawing/2014/main" id="{536E8FD3-4EC2-A92B-F735-90B1649B230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711468" y="4946156"/>
              <a:ext cx="421604" cy="582215"/>
            </a:xfrm>
            <a:prstGeom prst="rect">
              <a:avLst/>
            </a:prstGeom>
          </p:spPr>
        </p:pic>
      </p:grpSp>
      <p:pic>
        <p:nvPicPr>
          <p:cNvPr id="44" name="Picture 43">
            <a:extLst>
              <a:ext uri="{FF2B5EF4-FFF2-40B4-BE49-F238E27FC236}">
                <a16:creationId xmlns:a16="http://schemas.microsoft.com/office/drawing/2014/main" id="{9F47CDD6-BAAE-27D2-AF96-AC7262B29CA9}"/>
              </a:ext>
            </a:extLst>
          </p:cNvPr>
          <p:cNvPicPr>
            <a:picLocks noChangeAspect="1"/>
          </p:cNvPicPr>
          <p:nvPr/>
        </p:nvPicPr>
        <p:blipFill>
          <a:blip r:embed="rId12"/>
          <a:stretch>
            <a:fillRect/>
          </a:stretch>
        </p:blipFill>
        <p:spPr>
          <a:xfrm>
            <a:off x="334690" y="388887"/>
            <a:ext cx="3442499" cy="6119997"/>
          </a:xfrm>
          <a:prstGeom prst="rect">
            <a:avLst/>
          </a:prstGeom>
        </p:spPr>
      </p:pic>
      <p:grpSp>
        <p:nvGrpSpPr>
          <p:cNvPr id="45" name="Group 44">
            <a:extLst>
              <a:ext uri="{FF2B5EF4-FFF2-40B4-BE49-F238E27FC236}">
                <a16:creationId xmlns:a16="http://schemas.microsoft.com/office/drawing/2014/main" id="{68FDE625-8216-3366-FD8D-483BF37508A8}"/>
              </a:ext>
            </a:extLst>
          </p:cNvPr>
          <p:cNvGrpSpPr/>
          <p:nvPr/>
        </p:nvGrpSpPr>
        <p:grpSpPr>
          <a:xfrm>
            <a:off x="4570260" y="2198816"/>
            <a:ext cx="518845" cy="518845"/>
            <a:chOff x="5330855" y="3311043"/>
            <a:chExt cx="1181533" cy="1181533"/>
          </a:xfrm>
        </p:grpSpPr>
        <p:pic>
          <p:nvPicPr>
            <p:cNvPr id="33" name="Graphic 32">
              <a:extLst>
                <a:ext uri="{FF2B5EF4-FFF2-40B4-BE49-F238E27FC236}">
                  <a16:creationId xmlns:a16="http://schemas.microsoft.com/office/drawing/2014/main" id="{EA7933C3-9951-F200-2FD3-5A5AD52F9E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30855" y="3311043"/>
              <a:ext cx="1181533" cy="1181533"/>
            </a:xfrm>
            <a:prstGeom prst="rect">
              <a:avLst/>
            </a:prstGeom>
          </p:spPr>
        </p:pic>
        <p:pic>
          <p:nvPicPr>
            <p:cNvPr id="43" name="Graphic 42">
              <a:extLst>
                <a:ext uri="{FF2B5EF4-FFF2-40B4-BE49-F238E27FC236}">
                  <a16:creationId xmlns:a16="http://schemas.microsoft.com/office/drawing/2014/main" id="{A6E618F7-28A5-26BA-B333-A5C8497E803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612444" y="3592632"/>
              <a:ext cx="618353" cy="618353"/>
            </a:xfrm>
            <a:prstGeom prst="rect">
              <a:avLst/>
            </a:prstGeom>
          </p:spPr>
        </p:pic>
      </p:grpSp>
      <p:sp>
        <p:nvSpPr>
          <p:cNvPr id="48" name="Object 2">
            <a:extLst>
              <a:ext uri="{FF2B5EF4-FFF2-40B4-BE49-F238E27FC236}">
                <a16:creationId xmlns:a16="http://schemas.microsoft.com/office/drawing/2014/main" id="{2C1F9E13-784E-33B6-1CFB-423B2686CFA5}"/>
              </a:ext>
            </a:extLst>
          </p:cNvPr>
          <p:cNvSpPr/>
          <p:nvPr/>
        </p:nvSpPr>
        <p:spPr>
          <a:xfrm>
            <a:off x="4590140" y="1194594"/>
            <a:ext cx="5736264" cy="313270"/>
          </a:xfrm>
          <a:prstGeom prst="rect">
            <a:avLst/>
          </a:prstGeom>
          <a:noFill/>
        </p:spPr>
        <p:txBody>
          <a:bodyPr wrap="square" lIns="0" tIns="0" rIns="0" bIns="0" rtlCol="0" anchor="t"/>
          <a:lstStyle/>
          <a:p>
            <a:pPr algn="l">
              <a:lnSpc>
                <a:spcPts val="2592"/>
              </a:lnSpc>
              <a:buNone/>
            </a:pPr>
            <a:r>
              <a:rPr lang="en-US" sz="2000" kern="0" spc="22" dirty="0">
                <a:solidFill>
                  <a:srgbClr val="00B0F0"/>
                </a:solidFill>
                <a:latin typeface="Montserrat Bold"/>
                <a:ea typeface="Lato" pitchFamily="34" charset="-122"/>
                <a:cs typeface="Lato" pitchFamily="34" charset="-120"/>
              </a:rPr>
              <a:t>Marketplace: ( Manual ) </a:t>
            </a:r>
            <a:endParaRPr lang="en-US" sz="2000" dirty="0">
              <a:solidFill>
                <a:srgbClr val="00B0F0"/>
              </a:solidFill>
              <a:latin typeface="Montserrat Bold"/>
            </a:endParaRPr>
          </a:p>
        </p:txBody>
      </p:sp>
      <p:sp>
        <p:nvSpPr>
          <p:cNvPr id="49" name="Object 2">
            <a:extLst>
              <a:ext uri="{FF2B5EF4-FFF2-40B4-BE49-F238E27FC236}">
                <a16:creationId xmlns:a16="http://schemas.microsoft.com/office/drawing/2014/main" id="{77178135-50FC-5307-194E-B66129091B40}"/>
              </a:ext>
            </a:extLst>
          </p:cNvPr>
          <p:cNvSpPr/>
          <p:nvPr/>
        </p:nvSpPr>
        <p:spPr>
          <a:xfrm>
            <a:off x="4590140" y="3520145"/>
            <a:ext cx="5736264" cy="313270"/>
          </a:xfrm>
          <a:prstGeom prst="rect">
            <a:avLst/>
          </a:prstGeom>
          <a:noFill/>
        </p:spPr>
        <p:txBody>
          <a:bodyPr wrap="square" lIns="0" tIns="0" rIns="0" bIns="0" rtlCol="0" anchor="t"/>
          <a:lstStyle/>
          <a:p>
            <a:pPr algn="l">
              <a:lnSpc>
                <a:spcPts val="2592"/>
              </a:lnSpc>
              <a:buNone/>
            </a:pPr>
            <a:r>
              <a:rPr lang="en-US" sz="2000" kern="0" spc="22" dirty="0">
                <a:solidFill>
                  <a:srgbClr val="00B0F0"/>
                </a:solidFill>
                <a:latin typeface="Montserrat Bold"/>
                <a:ea typeface="Lato" pitchFamily="34" charset="-122"/>
                <a:cs typeface="Lato" pitchFamily="34" charset="-120"/>
              </a:rPr>
              <a:t>Opportunities Distribution:</a:t>
            </a:r>
            <a:endParaRPr lang="en-US" sz="2000" dirty="0">
              <a:solidFill>
                <a:srgbClr val="00B0F0"/>
              </a:solidFill>
              <a:latin typeface="Montserrat Bold"/>
            </a:endParaRPr>
          </a:p>
        </p:txBody>
      </p:sp>
      <p:sp>
        <p:nvSpPr>
          <p:cNvPr id="52" name="Object 9">
            <a:extLst>
              <a:ext uri="{FF2B5EF4-FFF2-40B4-BE49-F238E27FC236}">
                <a16:creationId xmlns:a16="http://schemas.microsoft.com/office/drawing/2014/main" id="{718F2D9A-E666-5BEB-DA8D-5F09B8BC0EEB}"/>
              </a:ext>
            </a:extLst>
          </p:cNvPr>
          <p:cNvSpPr/>
          <p:nvPr/>
        </p:nvSpPr>
        <p:spPr>
          <a:xfrm>
            <a:off x="4570260" y="4093859"/>
            <a:ext cx="4847339" cy="2390290"/>
          </a:xfrm>
          <a:prstGeom prst="rect">
            <a:avLst/>
          </a:prstGeom>
          <a:noFill/>
        </p:spPr>
        <p:txBody>
          <a:bodyPr wrap="square" lIns="0" tIns="0" rIns="0" bIns="0" rtlCol="0" anchor="t"/>
          <a:lstStyle/>
          <a:p>
            <a:pPr>
              <a:spcBef>
                <a:spcPts val="600"/>
              </a:spcBef>
              <a:buSzPct val="100000"/>
            </a:pPr>
            <a:r>
              <a:rPr lang="en-US" sz="1400" kern="0" spc="41" dirty="0">
                <a:solidFill>
                  <a:srgbClr val="00255B"/>
                </a:solidFill>
                <a:latin typeface="Montserrat Medium" pitchFamily="2" charset="0"/>
                <a:ea typeface="Lato" pitchFamily="34" charset="-122"/>
                <a:cs typeface="Lato" pitchFamily="34" charset="-120"/>
              </a:rPr>
              <a:t>Sukuk 355</a:t>
            </a:r>
            <a:endParaRPr lang="ar-EG" sz="1400" kern="0" spc="41" dirty="0">
              <a:solidFill>
                <a:srgbClr val="00255B"/>
              </a:solidFill>
              <a:latin typeface="Montserrat Medium" pitchFamily="2" charset="0"/>
              <a:ea typeface="Lato" pitchFamily="34" charset="-122"/>
              <a:cs typeface="Lato" pitchFamily="34" charset="-120"/>
            </a:endParaRPr>
          </a:p>
          <a:p>
            <a:pPr>
              <a:spcBef>
                <a:spcPts val="600"/>
              </a:spcBef>
              <a:buSzPct val="100000"/>
            </a:pPr>
            <a:r>
              <a:rPr lang="en-US" sz="1400" kern="0" spc="41" dirty="0">
                <a:solidFill>
                  <a:srgbClr val="00255B"/>
                </a:solidFill>
                <a:latin typeface="Montserrat Medium" pitchFamily="2" charset="0"/>
                <a:ea typeface="Lato" pitchFamily="34" charset="-122"/>
                <a:cs typeface="Lato" pitchFamily="34" charset="-120"/>
              </a:rPr>
              <a:t>⁠Funds 44</a:t>
            </a:r>
            <a:endParaRPr lang="ar-EG" sz="1400" kern="0" spc="41" dirty="0">
              <a:solidFill>
                <a:srgbClr val="00255B"/>
              </a:solidFill>
              <a:latin typeface="Montserrat Medium" pitchFamily="2" charset="0"/>
              <a:ea typeface="Lato" pitchFamily="34" charset="-122"/>
              <a:cs typeface="Lato" pitchFamily="34" charset="-120"/>
            </a:endParaRPr>
          </a:p>
          <a:p>
            <a:pPr>
              <a:spcBef>
                <a:spcPts val="600"/>
              </a:spcBef>
              <a:buSzPct val="100000"/>
            </a:pPr>
            <a:r>
              <a:rPr lang="en-US" sz="1400" kern="0" spc="41" dirty="0">
                <a:solidFill>
                  <a:srgbClr val="00255B"/>
                </a:solidFill>
                <a:latin typeface="Montserrat Medium" pitchFamily="2" charset="0"/>
                <a:ea typeface="Lato" pitchFamily="34" charset="-122"/>
                <a:cs typeface="Lato" pitchFamily="34" charset="-120"/>
              </a:rPr>
              <a:t>⁠IPO 52</a:t>
            </a:r>
            <a:r>
              <a:rPr lang="ar-EG" sz="1400" kern="0" spc="41" dirty="0">
                <a:solidFill>
                  <a:srgbClr val="00255B"/>
                </a:solidFill>
                <a:latin typeface="Montserrat Medium" pitchFamily="2" charset="0"/>
                <a:ea typeface="Lato" pitchFamily="34" charset="-122"/>
                <a:cs typeface="Lato" pitchFamily="34" charset="-120"/>
              </a:rPr>
              <a:t>            </a:t>
            </a:r>
          </a:p>
          <a:p>
            <a:pPr>
              <a:spcBef>
                <a:spcPts val="600"/>
              </a:spcBef>
              <a:buSzPct val="100000"/>
            </a:pPr>
            <a:r>
              <a:rPr lang="en-US" sz="1400" kern="0" spc="41" dirty="0">
                <a:solidFill>
                  <a:srgbClr val="00255B"/>
                </a:solidFill>
                <a:latin typeface="Montserrat Medium" pitchFamily="2" charset="0"/>
                <a:ea typeface="Lato" pitchFamily="34" charset="-122"/>
                <a:cs typeface="Lato" pitchFamily="34" charset="-120"/>
              </a:rPr>
              <a:t>⁠Secondary Market 49</a:t>
            </a:r>
            <a:endParaRPr lang="ar-EG" sz="1400" kern="0" spc="41" dirty="0">
              <a:solidFill>
                <a:srgbClr val="00255B"/>
              </a:solidFill>
              <a:latin typeface="Montserrat Medium" pitchFamily="2" charset="0"/>
              <a:ea typeface="Lato" pitchFamily="34" charset="-122"/>
              <a:cs typeface="Lato" pitchFamily="34" charset="-120"/>
            </a:endParaRPr>
          </a:p>
          <a:p>
            <a:pPr>
              <a:spcBef>
                <a:spcPts val="600"/>
              </a:spcBef>
              <a:buSzPct val="100000"/>
            </a:pPr>
            <a:endParaRPr lang="ar-EG" sz="1400" kern="0" spc="41" dirty="0">
              <a:solidFill>
                <a:srgbClr val="00255B"/>
              </a:solidFill>
              <a:latin typeface="Montserrat Medium" pitchFamily="2" charset="0"/>
              <a:ea typeface="Lato" pitchFamily="34" charset="-122"/>
              <a:cs typeface="Lato" pitchFamily="34" charset="-120"/>
            </a:endParaRPr>
          </a:p>
          <a:p>
            <a:pPr>
              <a:spcBef>
                <a:spcPts val="600"/>
              </a:spcBef>
              <a:buSzPct val="100000"/>
            </a:pPr>
            <a:r>
              <a:rPr lang="en-US" sz="1400" b="1" kern="0" spc="41" dirty="0">
                <a:solidFill>
                  <a:srgbClr val="00255B"/>
                </a:solidFill>
                <a:latin typeface="Montserrat Medium" pitchFamily="2" charset="0"/>
                <a:ea typeface="Lato" pitchFamily="34" charset="-122"/>
                <a:cs typeface="Lato" pitchFamily="34" charset="-120"/>
              </a:rPr>
              <a:t>Total opportunities in </a:t>
            </a:r>
            <a:r>
              <a:rPr lang="en-US" sz="1400" b="1" kern="0" spc="41" dirty="0" err="1">
                <a:solidFill>
                  <a:srgbClr val="00255B"/>
                </a:solidFill>
                <a:latin typeface="Montserrat Medium" pitchFamily="2" charset="0"/>
                <a:ea typeface="Lato" pitchFamily="34" charset="-122"/>
                <a:cs typeface="Lato" pitchFamily="34" charset="-120"/>
              </a:rPr>
              <a:t>qannas</a:t>
            </a:r>
            <a:endParaRPr lang="ar-EG" sz="1400" b="1" kern="0" spc="41" dirty="0">
              <a:solidFill>
                <a:srgbClr val="00255B"/>
              </a:solidFill>
              <a:latin typeface="Montserrat Medium" pitchFamily="2" charset="0"/>
              <a:ea typeface="Lato" pitchFamily="34" charset="-122"/>
              <a:cs typeface="Lato" pitchFamily="34" charset="-120"/>
            </a:endParaRPr>
          </a:p>
          <a:p>
            <a:pPr>
              <a:spcBef>
                <a:spcPts val="600"/>
              </a:spcBef>
              <a:buSzPct val="100000"/>
            </a:pPr>
            <a:r>
              <a:rPr lang="en-US" sz="1400" b="1" kern="0" spc="41" dirty="0">
                <a:solidFill>
                  <a:srgbClr val="00255B"/>
                </a:solidFill>
                <a:latin typeface="Montserrat Medium" pitchFamily="2" charset="0"/>
                <a:ea typeface="Lato" pitchFamily="34" charset="-122"/>
                <a:cs typeface="Lato" pitchFamily="34" charset="-120"/>
              </a:rPr>
              <a:t>market place : 500</a:t>
            </a:r>
          </a:p>
        </p:txBody>
      </p:sp>
      <p:pic>
        <p:nvPicPr>
          <p:cNvPr id="55" name="Graphic 54">
            <a:extLst>
              <a:ext uri="{FF2B5EF4-FFF2-40B4-BE49-F238E27FC236}">
                <a16:creationId xmlns:a16="http://schemas.microsoft.com/office/drawing/2014/main" id="{383B5FD2-6610-F261-7A56-E91FAAA1C8B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650315" y="5961289"/>
            <a:ext cx="634019" cy="634019"/>
          </a:xfrm>
          <a:prstGeom prst="rect">
            <a:avLst/>
          </a:prstGeom>
        </p:spPr>
      </p:pic>
      <p:sp>
        <p:nvSpPr>
          <p:cNvPr id="53" name="Object 9">
            <a:extLst>
              <a:ext uri="{FF2B5EF4-FFF2-40B4-BE49-F238E27FC236}">
                <a16:creationId xmlns:a16="http://schemas.microsoft.com/office/drawing/2014/main" id="{65C49AD6-1CA3-4557-6DA8-A72CE15905EC}"/>
              </a:ext>
            </a:extLst>
          </p:cNvPr>
          <p:cNvSpPr/>
          <p:nvPr/>
        </p:nvSpPr>
        <p:spPr>
          <a:xfrm>
            <a:off x="9417194" y="5176776"/>
            <a:ext cx="862322" cy="591558"/>
          </a:xfrm>
          <a:prstGeom prst="rect">
            <a:avLst/>
          </a:prstGeom>
          <a:noFill/>
        </p:spPr>
        <p:txBody>
          <a:bodyPr wrap="square" lIns="0" tIns="0" rIns="0" bIns="0" rtlCol="0" anchor="ctr"/>
          <a:lstStyle/>
          <a:p>
            <a:pPr algn="ctr">
              <a:spcBef>
                <a:spcPts val="600"/>
              </a:spcBef>
              <a:buSzPct val="100000"/>
            </a:pPr>
            <a:r>
              <a:rPr lang="en-US" sz="3200" b="1" kern="0" spc="41" dirty="0">
                <a:solidFill>
                  <a:srgbClr val="00255B"/>
                </a:solidFill>
                <a:latin typeface="Montserrat Medium" pitchFamily="2" charset="0"/>
                <a:ea typeface="Lato" pitchFamily="34" charset="-122"/>
                <a:cs typeface="Lato" pitchFamily="34" charset="-120"/>
              </a:rPr>
              <a:t>500</a:t>
            </a:r>
          </a:p>
        </p:txBody>
      </p:sp>
      <p:sp>
        <p:nvSpPr>
          <p:cNvPr id="54" name="Object 9">
            <a:extLst>
              <a:ext uri="{FF2B5EF4-FFF2-40B4-BE49-F238E27FC236}">
                <a16:creationId xmlns:a16="http://schemas.microsoft.com/office/drawing/2014/main" id="{64BD4B97-BB33-33B0-5FE0-E96B1EF21558}"/>
              </a:ext>
            </a:extLst>
          </p:cNvPr>
          <p:cNvSpPr/>
          <p:nvPr/>
        </p:nvSpPr>
        <p:spPr>
          <a:xfrm>
            <a:off x="7557187" y="5992372"/>
            <a:ext cx="862322" cy="591558"/>
          </a:xfrm>
          <a:prstGeom prst="rect">
            <a:avLst/>
          </a:prstGeom>
          <a:noFill/>
        </p:spPr>
        <p:txBody>
          <a:bodyPr wrap="square" lIns="0" tIns="0" rIns="0" bIns="0" rtlCol="0" anchor="ctr"/>
          <a:lstStyle/>
          <a:p>
            <a:pPr algn="ctr">
              <a:spcBef>
                <a:spcPts val="600"/>
              </a:spcBef>
              <a:buSzPct val="100000"/>
            </a:pPr>
            <a:r>
              <a:rPr lang="en-US" sz="2000" b="1" kern="0" spc="41" dirty="0">
                <a:solidFill>
                  <a:srgbClr val="00B0F0"/>
                </a:solidFill>
                <a:latin typeface="Montserrat Medium" pitchFamily="2" charset="0"/>
                <a:ea typeface="Lato" pitchFamily="34" charset="-122"/>
                <a:cs typeface="Lato" pitchFamily="34" charset="-120"/>
              </a:rPr>
              <a:t>355</a:t>
            </a:r>
          </a:p>
        </p:txBody>
      </p:sp>
      <p:pic>
        <p:nvPicPr>
          <p:cNvPr id="57" name="Graphic 56">
            <a:extLst>
              <a:ext uri="{FF2B5EF4-FFF2-40B4-BE49-F238E27FC236}">
                <a16:creationId xmlns:a16="http://schemas.microsoft.com/office/drawing/2014/main" id="{22B38CDE-51FB-0092-7739-31FB97AA5AE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1153783" y="4991471"/>
            <a:ext cx="634019" cy="634019"/>
          </a:xfrm>
          <a:prstGeom prst="rect">
            <a:avLst/>
          </a:prstGeom>
        </p:spPr>
      </p:pic>
      <p:sp>
        <p:nvSpPr>
          <p:cNvPr id="58" name="Object 9">
            <a:extLst>
              <a:ext uri="{FF2B5EF4-FFF2-40B4-BE49-F238E27FC236}">
                <a16:creationId xmlns:a16="http://schemas.microsoft.com/office/drawing/2014/main" id="{28FCE9A5-2A6E-51F0-04FE-2FECD3D9DB6C}"/>
              </a:ext>
            </a:extLst>
          </p:cNvPr>
          <p:cNvSpPr/>
          <p:nvPr/>
        </p:nvSpPr>
        <p:spPr>
          <a:xfrm>
            <a:off x="11060655" y="5022554"/>
            <a:ext cx="862322" cy="591558"/>
          </a:xfrm>
          <a:prstGeom prst="rect">
            <a:avLst/>
          </a:prstGeom>
          <a:noFill/>
        </p:spPr>
        <p:txBody>
          <a:bodyPr wrap="square" lIns="0" tIns="0" rIns="0" bIns="0" rtlCol="0" anchor="ctr"/>
          <a:lstStyle/>
          <a:p>
            <a:pPr algn="ctr">
              <a:spcBef>
                <a:spcPts val="600"/>
              </a:spcBef>
              <a:buSzPct val="100000"/>
            </a:pPr>
            <a:r>
              <a:rPr lang="en-US" sz="2000" b="1" kern="0" spc="41" dirty="0">
                <a:solidFill>
                  <a:srgbClr val="00B0F0"/>
                </a:solidFill>
                <a:latin typeface="Montserrat Medium" pitchFamily="2" charset="0"/>
                <a:ea typeface="Lato" pitchFamily="34" charset="-122"/>
                <a:cs typeface="Lato" pitchFamily="34" charset="-120"/>
              </a:rPr>
              <a:t>44</a:t>
            </a:r>
          </a:p>
        </p:txBody>
      </p:sp>
      <p:pic>
        <p:nvPicPr>
          <p:cNvPr id="59" name="Graphic 58">
            <a:extLst>
              <a:ext uri="{FF2B5EF4-FFF2-40B4-BE49-F238E27FC236}">
                <a16:creationId xmlns:a16="http://schemas.microsoft.com/office/drawing/2014/main" id="{E401198A-CA03-8C35-C807-AFA9E8C22D0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963883" y="3734334"/>
            <a:ext cx="634019" cy="634019"/>
          </a:xfrm>
          <a:prstGeom prst="rect">
            <a:avLst/>
          </a:prstGeom>
        </p:spPr>
      </p:pic>
      <p:sp>
        <p:nvSpPr>
          <p:cNvPr id="60" name="Object 9">
            <a:extLst>
              <a:ext uri="{FF2B5EF4-FFF2-40B4-BE49-F238E27FC236}">
                <a16:creationId xmlns:a16="http://schemas.microsoft.com/office/drawing/2014/main" id="{F0A0CBAD-34DA-0772-8EBA-E8A12630DDE3}"/>
              </a:ext>
            </a:extLst>
          </p:cNvPr>
          <p:cNvSpPr/>
          <p:nvPr/>
        </p:nvSpPr>
        <p:spPr>
          <a:xfrm>
            <a:off x="10870755" y="3765417"/>
            <a:ext cx="862322" cy="591558"/>
          </a:xfrm>
          <a:prstGeom prst="rect">
            <a:avLst/>
          </a:prstGeom>
          <a:noFill/>
        </p:spPr>
        <p:txBody>
          <a:bodyPr wrap="square" lIns="0" tIns="0" rIns="0" bIns="0" rtlCol="0" anchor="ctr"/>
          <a:lstStyle/>
          <a:p>
            <a:pPr algn="ctr">
              <a:spcBef>
                <a:spcPts val="600"/>
              </a:spcBef>
              <a:buSzPct val="100000"/>
            </a:pPr>
            <a:r>
              <a:rPr lang="en-US" sz="2000" b="1" kern="0" spc="41" dirty="0">
                <a:solidFill>
                  <a:srgbClr val="00B0F0"/>
                </a:solidFill>
                <a:latin typeface="Montserrat Medium" pitchFamily="2" charset="0"/>
                <a:ea typeface="Lato" pitchFamily="34" charset="-122"/>
                <a:cs typeface="Lato" pitchFamily="34" charset="-120"/>
              </a:rPr>
              <a:t>52</a:t>
            </a:r>
          </a:p>
        </p:txBody>
      </p:sp>
      <p:pic>
        <p:nvPicPr>
          <p:cNvPr id="61" name="Graphic 60">
            <a:extLst>
              <a:ext uri="{FF2B5EF4-FFF2-40B4-BE49-F238E27FC236}">
                <a16:creationId xmlns:a16="http://schemas.microsoft.com/office/drawing/2014/main" id="{42E7F7B4-47C8-8878-E306-D35FBB89073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976686" y="3508693"/>
            <a:ext cx="634019" cy="634019"/>
          </a:xfrm>
          <a:prstGeom prst="rect">
            <a:avLst/>
          </a:prstGeom>
        </p:spPr>
      </p:pic>
      <p:sp>
        <p:nvSpPr>
          <p:cNvPr id="62" name="Object 9">
            <a:extLst>
              <a:ext uri="{FF2B5EF4-FFF2-40B4-BE49-F238E27FC236}">
                <a16:creationId xmlns:a16="http://schemas.microsoft.com/office/drawing/2014/main" id="{31199BD5-35A1-7218-8B5E-195F4A917B56}"/>
              </a:ext>
            </a:extLst>
          </p:cNvPr>
          <p:cNvSpPr/>
          <p:nvPr/>
        </p:nvSpPr>
        <p:spPr>
          <a:xfrm>
            <a:off x="8883558" y="3539776"/>
            <a:ext cx="862322" cy="591558"/>
          </a:xfrm>
          <a:prstGeom prst="rect">
            <a:avLst/>
          </a:prstGeom>
          <a:noFill/>
        </p:spPr>
        <p:txBody>
          <a:bodyPr wrap="square" lIns="0" tIns="0" rIns="0" bIns="0" rtlCol="0" anchor="ctr"/>
          <a:lstStyle/>
          <a:p>
            <a:pPr algn="ctr">
              <a:spcBef>
                <a:spcPts val="600"/>
              </a:spcBef>
              <a:buSzPct val="100000"/>
            </a:pPr>
            <a:r>
              <a:rPr lang="en-US" sz="2000" b="1" kern="0" spc="41" dirty="0">
                <a:solidFill>
                  <a:srgbClr val="00B0F0"/>
                </a:solidFill>
                <a:latin typeface="Montserrat Medium" pitchFamily="2" charset="0"/>
                <a:ea typeface="Lato" pitchFamily="34" charset="-122"/>
                <a:cs typeface="Lato" pitchFamily="34" charset="-120"/>
              </a:rPr>
              <a:t>49</a:t>
            </a:r>
          </a:p>
        </p:txBody>
      </p:sp>
      <p:cxnSp>
        <p:nvCxnSpPr>
          <p:cNvPr id="64" name="Connector: Elbow 63">
            <a:extLst>
              <a:ext uri="{FF2B5EF4-FFF2-40B4-BE49-F238E27FC236}">
                <a16:creationId xmlns:a16="http://schemas.microsoft.com/office/drawing/2014/main" id="{E94F4ED3-4BEC-0619-6828-DE98CDAA1A48}"/>
              </a:ext>
            </a:extLst>
          </p:cNvPr>
          <p:cNvCxnSpPr>
            <a:endCxn id="61" idx="2"/>
          </p:cNvCxnSpPr>
          <p:nvPr/>
        </p:nvCxnSpPr>
        <p:spPr>
          <a:xfrm rot="10800000">
            <a:off x="9293697" y="4142713"/>
            <a:ext cx="568535" cy="214263"/>
          </a:xfrm>
          <a:prstGeom prst="bentConnector2">
            <a:avLst/>
          </a:prstGeom>
          <a:ln>
            <a:solidFill>
              <a:srgbClr val="00255B"/>
            </a:solidFill>
            <a:tailEnd type="triangle"/>
          </a:ln>
        </p:spPr>
        <p:style>
          <a:lnRef idx="1">
            <a:schemeClr val="accent1"/>
          </a:lnRef>
          <a:fillRef idx="0">
            <a:schemeClr val="accent1"/>
          </a:fillRef>
          <a:effectRef idx="0">
            <a:schemeClr val="accent1"/>
          </a:effectRef>
          <a:fontRef idx="minor">
            <a:schemeClr val="tx1"/>
          </a:fontRef>
        </p:style>
      </p:cxnSp>
      <p:cxnSp>
        <p:nvCxnSpPr>
          <p:cNvPr id="66" name="Connector: Elbow 65">
            <a:extLst>
              <a:ext uri="{FF2B5EF4-FFF2-40B4-BE49-F238E27FC236}">
                <a16:creationId xmlns:a16="http://schemas.microsoft.com/office/drawing/2014/main" id="{C835B1A3-4014-3476-ADFA-4F102D6826F4}"/>
              </a:ext>
            </a:extLst>
          </p:cNvPr>
          <p:cNvCxnSpPr>
            <a:cxnSpLocks/>
          </p:cNvCxnSpPr>
          <p:nvPr/>
        </p:nvCxnSpPr>
        <p:spPr>
          <a:xfrm flipV="1">
            <a:off x="10537640" y="4284402"/>
            <a:ext cx="523015" cy="322555"/>
          </a:xfrm>
          <a:prstGeom prst="bentConnector3">
            <a:avLst/>
          </a:prstGeom>
          <a:ln>
            <a:solidFill>
              <a:srgbClr val="00255B"/>
            </a:solidFill>
            <a:tailEnd type="triangle"/>
          </a:ln>
        </p:spPr>
        <p:style>
          <a:lnRef idx="1">
            <a:schemeClr val="accent1"/>
          </a:lnRef>
          <a:fillRef idx="0">
            <a:schemeClr val="accent1"/>
          </a:fillRef>
          <a:effectRef idx="0">
            <a:schemeClr val="accent1"/>
          </a:effectRef>
          <a:fontRef idx="minor">
            <a:schemeClr val="tx1"/>
          </a:fontRef>
        </p:style>
      </p:cxnSp>
      <p:cxnSp>
        <p:nvCxnSpPr>
          <p:cNvPr id="69" name="Connector: Elbow 68">
            <a:extLst>
              <a:ext uri="{FF2B5EF4-FFF2-40B4-BE49-F238E27FC236}">
                <a16:creationId xmlns:a16="http://schemas.microsoft.com/office/drawing/2014/main" id="{0DD8EC80-A50C-B819-6938-94CCC7AD437D}"/>
              </a:ext>
            </a:extLst>
          </p:cNvPr>
          <p:cNvCxnSpPr/>
          <p:nvPr/>
        </p:nvCxnSpPr>
        <p:spPr>
          <a:xfrm rot="10800000" flipV="1">
            <a:off x="8284334" y="6103956"/>
            <a:ext cx="761302" cy="207819"/>
          </a:xfrm>
          <a:prstGeom prst="bentConnector3">
            <a:avLst/>
          </a:prstGeom>
          <a:ln>
            <a:solidFill>
              <a:srgbClr val="00255B"/>
            </a:solidFill>
            <a:tailEnd type="triangle"/>
          </a:ln>
        </p:spPr>
        <p:style>
          <a:lnRef idx="1">
            <a:schemeClr val="accent1"/>
          </a:lnRef>
          <a:fillRef idx="0">
            <a:schemeClr val="accent1"/>
          </a:fillRef>
          <a:effectRef idx="0">
            <a:schemeClr val="accent1"/>
          </a:effectRef>
          <a:fontRef idx="minor">
            <a:schemeClr val="tx1"/>
          </a:fontRef>
        </p:style>
      </p:cxnSp>
      <p:cxnSp>
        <p:nvCxnSpPr>
          <p:cNvPr id="71" name="Connector: Elbow 70">
            <a:extLst>
              <a:ext uri="{FF2B5EF4-FFF2-40B4-BE49-F238E27FC236}">
                <a16:creationId xmlns:a16="http://schemas.microsoft.com/office/drawing/2014/main" id="{CF185B2A-9802-AE1B-5C9C-8B9225CDD19A}"/>
              </a:ext>
            </a:extLst>
          </p:cNvPr>
          <p:cNvCxnSpPr>
            <a:cxnSpLocks/>
            <a:stCxn id="51" idx="3"/>
            <a:endCxn id="57" idx="1"/>
          </p:cNvCxnSpPr>
          <p:nvPr/>
        </p:nvCxnSpPr>
        <p:spPr>
          <a:xfrm flipV="1">
            <a:off x="10940006" y="5308481"/>
            <a:ext cx="213777" cy="127788"/>
          </a:xfrm>
          <a:prstGeom prst="bentConnector3">
            <a:avLst/>
          </a:prstGeom>
          <a:ln>
            <a:solidFill>
              <a:srgbClr val="00255B"/>
            </a:solidFill>
            <a:tailEnd type="triangle"/>
          </a:ln>
        </p:spPr>
        <p:style>
          <a:lnRef idx="1">
            <a:schemeClr val="accent1"/>
          </a:lnRef>
          <a:fillRef idx="0">
            <a:schemeClr val="accent1"/>
          </a:fillRef>
          <a:effectRef idx="0">
            <a:schemeClr val="accent1"/>
          </a:effectRef>
          <a:fontRef idx="minor">
            <a:schemeClr val="tx1"/>
          </a:fontRef>
        </p:style>
      </p:cxnSp>
      <p:pic>
        <p:nvPicPr>
          <p:cNvPr id="51" name="Graphic 50">
            <a:extLst>
              <a:ext uri="{FF2B5EF4-FFF2-40B4-BE49-F238E27FC236}">
                <a16:creationId xmlns:a16="http://schemas.microsoft.com/office/drawing/2014/main" id="{F1230F1F-BF26-1559-4B28-4DF246F22F9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781419" y="4356975"/>
            <a:ext cx="2158587" cy="2158587"/>
          </a:xfrm>
          <a:prstGeom prst="rect">
            <a:avLst/>
          </a:prstGeom>
        </p:spPr>
      </p:pic>
    </p:spTree>
    <p:extLst>
      <p:ext uri="{BB962C8B-B14F-4D97-AF65-F5344CB8AC3E}">
        <p14:creationId xmlns:p14="http://schemas.microsoft.com/office/powerpoint/2010/main" val="120091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7" name="Object 7">
            <a:extLst>
              <a:ext uri="{FF2B5EF4-FFF2-40B4-BE49-F238E27FC236}">
                <a16:creationId xmlns:a16="http://schemas.microsoft.com/office/drawing/2014/main" id="{41CA5BC4-3419-6631-960F-4687247A7820}"/>
              </a:ext>
            </a:extLst>
          </p:cNvPr>
          <p:cNvSpPr/>
          <p:nvPr/>
        </p:nvSpPr>
        <p:spPr>
          <a:xfrm>
            <a:off x="6184136" y="2478794"/>
            <a:ext cx="4752322" cy="3286202"/>
          </a:xfrm>
          <a:prstGeom prst="rect">
            <a:avLst/>
          </a:prstGeom>
          <a:solidFill>
            <a:srgbClr val="B3DC40">
              <a:alpha val="12000"/>
            </a:srgbClr>
          </a:solidFill>
          <a:ln w="25400">
            <a:noFill/>
            <a:prstDash val="solid"/>
            <a:miter lim="800000"/>
          </a:ln>
        </p:spPr>
        <p:txBody>
          <a:bodyPr/>
          <a:lstStyle/>
          <a:p>
            <a:endParaRPr lang="en-US" dirty="0"/>
          </a:p>
        </p:txBody>
      </p:sp>
      <p:sp>
        <p:nvSpPr>
          <p:cNvPr id="16" name="Object 7">
            <a:extLst>
              <a:ext uri="{FF2B5EF4-FFF2-40B4-BE49-F238E27FC236}">
                <a16:creationId xmlns:a16="http://schemas.microsoft.com/office/drawing/2014/main" id="{9E960E6E-787C-3912-5F66-F39DC618E813}"/>
              </a:ext>
            </a:extLst>
          </p:cNvPr>
          <p:cNvSpPr/>
          <p:nvPr/>
        </p:nvSpPr>
        <p:spPr>
          <a:xfrm>
            <a:off x="1144671" y="2478794"/>
            <a:ext cx="4752322" cy="3286202"/>
          </a:xfrm>
          <a:prstGeom prst="rect">
            <a:avLst/>
          </a:prstGeom>
          <a:solidFill>
            <a:srgbClr val="00B0F0">
              <a:alpha val="12000"/>
            </a:srgbClr>
          </a:solidFill>
          <a:ln w="25400">
            <a:noFill/>
            <a:prstDash val="solid"/>
            <a:miter lim="800000"/>
          </a:ln>
        </p:spPr>
        <p:txBody>
          <a:bodyPr/>
          <a:lstStyle/>
          <a:p>
            <a:endParaRPr lang="en-SA"/>
          </a:p>
        </p:txBody>
      </p:sp>
      <p:sp>
        <p:nvSpPr>
          <p:cNvPr id="3" name="Object 2"/>
          <p:cNvSpPr/>
          <p:nvPr/>
        </p:nvSpPr>
        <p:spPr>
          <a:xfrm>
            <a:off x="632388" y="524339"/>
            <a:ext cx="12188952" cy="329006"/>
          </a:xfrm>
          <a:prstGeom prst="rect">
            <a:avLst/>
          </a:prstGeom>
          <a:noFill/>
        </p:spPr>
        <p:txBody>
          <a:bodyPr wrap="square" lIns="0" tIns="0" rIns="0" bIns="0" rtlCol="0" anchor="t"/>
          <a:lstStyle/>
          <a:p>
            <a:pPr algn="l">
              <a:lnSpc>
                <a:spcPts val="2592"/>
              </a:lnSpc>
              <a:buNone/>
            </a:pPr>
            <a:r>
              <a:rPr lang="en-US" sz="3200" b="1" kern="0" spc="22" dirty="0">
                <a:solidFill>
                  <a:srgbClr val="110345"/>
                </a:solidFill>
                <a:latin typeface="Montserrat Bold"/>
                <a:ea typeface="Lato" pitchFamily="34" charset="-122"/>
                <a:cs typeface="Lato" pitchFamily="34" charset="-120"/>
              </a:rPr>
              <a:t>REVENUE STREAMS</a:t>
            </a:r>
            <a:endParaRPr lang="en-US" sz="3200" dirty="0">
              <a:solidFill>
                <a:srgbClr val="110345"/>
              </a:solidFill>
              <a:latin typeface="Montserrat Bold"/>
            </a:endParaRPr>
          </a:p>
        </p:txBody>
      </p:sp>
      <p:sp>
        <p:nvSpPr>
          <p:cNvPr id="5" name="Object 4"/>
          <p:cNvSpPr/>
          <p:nvPr/>
        </p:nvSpPr>
        <p:spPr>
          <a:xfrm>
            <a:off x="1321644" y="3633005"/>
            <a:ext cx="4409925" cy="1007850"/>
          </a:xfrm>
          <a:prstGeom prst="rect">
            <a:avLst/>
          </a:prstGeom>
          <a:noFill/>
        </p:spPr>
        <p:txBody>
          <a:bodyPr wrap="square" lIns="0" tIns="0" rIns="0" bIns="0" rtlCol="0" anchor="t"/>
          <a:lstStyle/>
          <a:p>
            <a:pPr algn="ctr">
              <a:lnSpc>
                <a:spcPts val="7938"/>
              </a:lnSpc>
              <a:spcBef>
                <a:spcPts val="1017"/>
              </a:spcBef>
              <a:buNone/>
            </a:pPr>
            <a:r>
              <a:rPr lang="en-US" sz="6600" b="1" kern="0" spc="79" dirty="0">
                <a:solidFill>
                  <a:srgbClr val="00255B"/>
                </a:solidFill>
                <a:latin typeface="Montserrat" panose="00000500000000000000" pitchFamily="50" charset="0"/>
                <a:ea typeface="Lato" pitchFamily="34" charset="-122"/>
                <a:cs typeface="Nahdi" panose="020A0503020102020204" pitchFamily="18" charset="-78"/>
              </a:rPr>
              <a:t>5</a:t>
            </a:r>
            <a:r>
              <a:rPr lang="en-US" sz="6600" b="1" kern="0" spc="79" dirty="0">
                <a:solidFill>
                  <a:srgbClr val="00255B"/>
                </a:solidFill>
                <a:latin typeface="Montserrat" panose="00000500000000000000" pitchFamily="50" charset="0"/>
                <a:ea typeface="Lato" pitchFamily="34" charset="-122"/>
                <a:cs typeface="Lato" pitchFamily="34" charset="-120"/>
              </a:rPr>
              <a:t>%</a:t>
            </a:r>
            <a:endParaRPr lang="en-US" sz="6600" dirty="0">
              <a:solidFill>
                <a:srgbClr val="00255B"/>
              </a:solidFill>
              <a:latin typeface="Montserrat" panose="00000500000000000000" pitchFamily="50" charset="0"/>
            </a:endParaRPr>
          </a:p>
        </p:txBody>
      </p:sp>
      <p:sp>
        <p:nvSpPr>
          <p:cNvPr id="6" name="Object 5"/>
          <p:cNvSpPr/>
          <p:nvPr/>
        </p:nvSpPr>
        <p:spPr>
          <a:xfrm>
            <a:off x="1321014" y="4838478"/>
            <a:ext cx="4399635" cy="1083691"/>
          </a:xfrm>
          <a:prstGeom prst="rect">
            <a:avLst/>
          </a:prstGeom>
          <a:noFill/>
        </p:spPr>
        <p:txBody>
          <a:bodyPr wrap="square" lIns="0" tIns="0" rIns="0" bIns="0" rtlCol="0" anchor="t"/>
          <a:lstStyle/>
          <a:p>
            <a:pPr algn="ctr">
              <a:spcBef>
                <a:spcPts val="729"/>
              </a:spcBef>
              <a:buNone/>
            </a:pPr>
            <a:r>
              <a:rPr lang="en-US" sz="1600" kern="0" spc="27" dirty="0">
                <a:solidFill>
                  <a:srgbClr val="0D0234"/>
                </a:solidFill>
                <a:latin typeface="Montserrat" panose="00000500000000000000" pitchFamily="50" charset="0"/>
                <a:ea typeface="Lato" pitchFamily="34" charset="-122"/>
                <a:cs typeface="Lato" pitchFamily="34" charset="-120"/>
              </a:rPr>
              <a:t>Commission Of Trading Brokerage Firms On Transaction Commission. </a:t>
            </a:r>
            <a:endParaRPr lang="en-US" sz="1600" dirty="0">
              <a:solidFill>
                <a:srgbClr val="0D0234"/>
              </a:solidFill>
              <a:latin typeface="Montserrat" panose="00000500000000000000" pitchFamily="50" charset="0"/>
            </a:endParaRPr>
          </a:p>
        </p:txBody>
      </p:sp>
      <p:sp>
        <p:nvSpPr>
          <p:cNvPr id="10" name="Object 9"/>
          <p:cNvSpPr/>
          <p:nvPr/>
        </p:nvSpPr>
        <p:spPr>
          <a:xfrm>
            <a:off x="6726634" y="3633005"/>
            <a:ext cx="3667325" cy="1597657"/>
          </a:xfrm>
          <a:prstGeom prst="rect">
            <a:avLst/>
          </a:prstGeom>
          <a:noFill/>
        </p:spPr>
        <p:txBody>
          <a:bodyPr wrap="square" lIns="0" tIns="0" rIns="0" bIns="0" rtlCol="0" anchor="t"/>
          <a:lstStyle/>
          <a:p>
            <a:pPr algn="ctr">
              <a:spcBef>
                <a:spcPts val="2277"/>
              </a:spcBef>
              <a:buSzPct val="100000"/>
            </a:pPr>
            <a:r>
              <a:rPr lang="en-US" sz="2000" b="1" kern="0" spc="41" dirty="0">
                <a:solidFill>
                  <a:srgbClr val="00255B"/>
                </a:solidFill>
                <a:latin typeface="Montserrat" panose="00000500000000000000" pitchFamily="50" charset="0"/>
                <a:ea typeface="Lato" pitchFamily="34" charset="-122"/>
                <a:cs typeface="Lato" pitchFamily="34" charset="-120"/>
              </a:rPr>
              <a:t>Premium Subscriptions</a:t>
            </a:r>
          </a:p>
          <a:p>
            <a:pPr algn="ctr">
              <a:spcBef>
                <a:spcPts val="1654"/>
              </a:spcBef>
              <a:buSzPct val="100000"/>
            </a:pPr>
            <a:r>
              <a:rPr lang="en-US" sz="1600" kern="0" spc="41" dirty="0">
                <a:solidFill>
                  <a:srgbClr val="0D0234"/>
                </a:solidFill>
                <a:latin typeface="Montserrat" panose="00000500000000000000" pitchFamily="50" charset="0"/>
                <a:ea typeface="Lato" pitchFamily="34" charset="-122"/>
                <a:cs typeface="Lato" pitchFamily="34" charset="-120"/>
              </a:rPr>
              <a:t>SAR </a:t>
            </a:r>
            <a:r>
              <a:rPr lang="en-US" sz="1600" kern="0" spc="41" dirty="0">
                <a:solidFill>
                  <a:srgbClr val="0D0234"/>
                </a:solidFill>
                <a:latin typeface="Montserrat" panose="00000500000000000000" pitchFamily="50" charset="0"/>
                <a:ea typeface="Lato" pitchFamily="34" charset="-122"/>
                <a:cs typeface="Nahdi" panose="020A0503020102020204" pitchFamily="18" charset="-78"/>
              </a:rPr>
              <a:t>270</a:t>
            </a:r>
            <a:r>
              <a:rPr lang="en-US" sz="1600" kern="0" spc="41" dirty="0">
                <a:solidFill>
                  <a:srgbClr val="0D0234"/>
                </a:solidFill>
                <a:latin typeface="Montserrat" panose="00000500000000000000" pitchFamily="50" charset="0"/>
                <a:ea typeface="Lato" pitchFamily="34" charset="-122"/>
                <a:cs typeface="Lato" pitchFamily="34" charset="-120"/>
              </a:rPr>
              <a:t> Annually.</a:t>
            </a:r>
            <a:r>
              <a:rPr lang="en-US" sz="1600" b="1" kern="0" spc="41" dirty="0">
                <a:solidFill>
                  <a:srgbClr val="0D0234"/>
                </a:solidFill>
                <a:latin typeface="Montserrat" panose="00000500000000000000" pitchFamily="50" charset="0"/>
                <a:ea typeface="Lato" pitchFamily="34" charset="-122"/>
                <a:cs typeface="Lato" pitchFamily="34" charset="-120"/>
              </a:rPr>
              <a:t> </a:t>
            </a:r>
          </a:p>
          <a:p>
            <a:pPr algn="ctr">
              <a:spcBef>
                <a:spcPts val="256"/>
              </a:spcBef>
            </a:pPr>
            <a:r>
              <a:rPr lang="en-US" sz="1600" kern="0" spc="32" dirty="0">
                <a:solidFill>
                  <a:srgbClr val="0D0234"/>
                </a:solidFill>
                <a:latin typeface="Montserrat" panose="00000500000000000000" pitchFamily="50" charset="0"/>
                <a:ea typeface="Lato" pitchFamily="34" charset="-122"/>
                <a:cs typeface="Lato" pitchFamily="34" charset="-120"/>
              </a:rPr>
              <a:t>SAR </a:t>
            </a:r>
            <a:r>
              <a:rPr lang="en-US" sz="1600" kern="0" spc="32" dirty="0">
                <a:solidFill>
                  <a:srgbClr val="0D0234"/>
                </a:solidFill>
                <a:latin typeface="Montserrat" panose="00000500000000000000" pitchFamily="50" charset="0"/>
                <a:ea typeface="Lato" pitchFamily="34" charset="-122"/>
                <a:cs typeface="Nahdi" panose="020A0503020102020204" pitchFamily="18" charset="-78"/>
              </a:rPr>
              <a:t>160</a:t>
            </a:r>
            <a:r>
              <a:rPr lang="en-US" sz="1600" kern="0" spc="32" dirty="0">
                <a:solidFill>
                  <a:srgbClr val="0D0234"/>
                </a:solidFill>
                <a:latin typeface="Montserrat" panose="00000500000000000000" pitchFamily="50" charset="0"/>
                <a:ea typeface="Lato" pitchFamily="34" charset="-122"/>
                <a:cs typeface="Lato" pitchFamily="34" charset="-120"/>
              </a:rPr>
              <a:t> Half Annually.</a:t>
            </a:r>
          </a:p>
          <a:p>
            <a:pPr algn="ctr">
              <a:spcBef>
                <a:spcPts val="256"/>
              </a:spcBef>
            </a:pPr>
            <a:r>
              <a:rPr lang="en-US" sz="1600" kern="0" spc="32" dirty="0">
                <a:solidFill>
                  <a:srgbClr val="0D0234"/>
                </a:solidFill>
                <a:latin typeface="Montserrat" panose="00000500000000000000" pitchFamily="50" charset="0"/>
                <a:ea typeface="Lato" pitchFamily="34" charset="-122"/>
                <a:cs typeface="Lato" pitchFamily="34" charset="-120"/>
              </a:rPr>
              <a:t>SAR </a:t>
            </a:r>
            <a:r>
              <a:rPr lang="en-US" sz="1600" kern="0" spc="32" dirty="0">
                <a:solidFill>
                  <a:srgbClr val="0D0234"/>
                </a:solidFill>
                <a:latin typeface="Montserrat" panose="00000500000000000000" pitchFamily="50" charset="0"/>
                <a:ea typeface="Lato" pitchFamily="34" charset="-122"/>
                <a:cs typeface="Nahdi" panose="020A0503020102020204" pitchFamily="18" charset="-78"/>
              </a:rPr>
              <a:t>30</a:t>
            </a:r>
            <a:r>
              <a:rPr lang="en-US" sz="1600" kern="0" spc="32" dirty="0">
                <a:solidFill>
                  <a:srgbClr val="0D0234"/>
                </a:solidFill>
                <a:latin typeface="Montserrat" panose="00000500000000000000" pitchFamily="50" charset="0"/>
                <a:ea typeface="Lato" pitchFamily="34" charset="-122"/>
                <a:cs typeface="Lato" pitchFamily="34" charset="-120"/>
              </a:rPr>
              <a:t> Monthly.</a:t>
            </a:r>
            <a:endParaRPr lang="en-US" sz="1600" dirty="0">
              <a:solidFill>
                <a:srgbClr val="0D0234"/>
              </a:solidFill>
              <a:latin typeface="Montserrat" panose="00000500000000000000" pitchFamily="50" charset="0"/>
            </a:endParaRPr>
          </a:p>
        </p:txBody>
      </p:sp>
      <p:pic>
        <p:nvPicPr>
          <p:cNvPr id="13" name="Graphic 12">
            <a:extLst>
              <a:ext uri="{FF2B5EF4-FFF2-40B4-BE49-F238E27FC236}">
                <a16:creationId xmlns:a16="http://schemas.microsoft.com/office/drawing/2014/main" id="{CBE8E0F3-2E41-0FF5-E188-C45729CE33C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5543" y="428284"/>
            <a:ext cx="70588" cy="419505"/>
          </a:xfrm>
          <a:prstGeom prst="rect">
            <a:avLst/>
          </a:prstGeom>
        </p:spPr>
      </p:pic>
      <p:pic>
        <p:nvPicPr>
          <p:cNvPr id="15" name="Graphic 14">
            <a:extLst>
              <a:ext uri="{FF2B5EF4-FFF2-40B4-BE49-F238E27FC236}">
                <a16:creationId xmlns:a16="http://schemas.microsoft.com/office/drawing/2014/main" id="{94025158-764C-12D4-7474-7207CECC7BB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391735" y="198373"/>
            <a:ext cx="576077" cy="565716"/>
          </a:xfrm>
          <a:prstGeom prst="rect">
            <a:avLst/>
          </a:prstGeom>
        </p:spPr>
      </p:pic>
      <p:pic>
        <p:nvPicPr>
          <p:cNvPr id="19" name="Graphic 18">
            <a:extLst>
              <a:ext uri="{FF2B5EF4-FFF2-40B4-BE49-F238E27FC236}">
                <a16:creationId xmlns:a16="http://schemas.microsoft.com/office/drawing/2014/main" id="{E41B83B1-46CF-5C11-F5CF-428F2052786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661866" y="1658551"/>
            <a:ext cx="1641544" cy="1641544"/>
          </a:xfrm>
          <a:prstGeom prst="rect">
            <a:avLst/>
          </a:prstGeom>
        </p:spPr>
      </p:pic>
      <p:pic>
        <p:nvPicPr>
          <p:cNvPr id="20" name="Graphic 19">
            <a:extLst>
              <a:ext uri="{FF2B5EF4-FFF2-40B4-BE49-F238E27FC236}">
                <a16:creationId xmlns:a16="http://schemas.microsoft.com/office/drawing/2014/main" id="{8DED652A-1F42-FAD0-2D3C-4DABE633C46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795093" y="1666333"/>
            <a:ext cx="1641544" cy="1641544"/>
          </a:xfrm>
          <a:prstGeom prst="rect">
            <a:avLst/>
          </a:prstGeom>
        </p:spPr>
      </p:pic>
      <p:pic>
        <p:nvPicPr>
          <p:cNvPr id="8" name="Object 7"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088839" y="2083548"/>
            <a:ext cx="796507" cy="736769"/>
          </a:xfrm>
          <a:prstGeom prst="rect">
            <a:avLst/>
          </a:prstGeom>
        </p:spPr>
      </p:pic>
      <p:pic>
        <p:nvPicPr>
          <p:cNvPr id="12" name="Object 11"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359284" y="2084520"/>
            <a:ext cx="517543" cy="75783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Object 2"/>
          <p:cNvSpPr/>
          <p:nvPr/>
        </p:nvSpPr>
        <p:spPr>
          <a:xfrm>
            <a:off x="4568512" y="393371"/>
            <a:ext cx="7858648" cy="329006"/>
          </a:xfrm>
          <a:prstGeom prst="rect">
            <a:avLst/>
          </a:prstGeom>
          <a:noFill/>
        </p:spPr>
        <p:txBody>
          <a:bodyPr wrap="square" lIns="0" tIns="0" rIns="0" bIns="0" rtlCol="0" anchor="t"/>
          <a:lstStyle/>
          <a:p>
            <a:pPr algn="l">
              <a:lnSpc>
                <a:spcPts val="2592"/>
              </a:lnSpc>
              <a:buNone/>
            </a:pPr>
            <a:r>
              <a:rPr lang="en-US" sz="3200" b="1" kern="0" spc="22" dirty="0">
                <a:solidFill>
                  <a:srgbClr val="00255B"/>
                </a:solidFill>
                <a:latin typeface="Montserrat Bold"/>
                <a:ea typeface="Lato" pitchFamily="34" charset="-122"/>
                <a:cs typeface="Lato" pitchFamily="34" charset="-120"/>
              </a:rPr>
              <a:t>OUR ASK</a:t>
            </a:r>
            <a:endParaRPr lang="en-US" sz="3200" dirty="0">
              <a:solidFill>
                <a:srgbClr val="00255B"/>
              </a:solidFill>
              <a:latin typeface="Montserrat Bold"/>
            </a:endParaRPr>
          </a:p>
        </p:txBody>
      </p:sp>
      <p:sp>
        <p:nvSpPr>
          <p:cNvPr id="4" name="Object 3"/>
          <p:cNvSpPr/>
          <p:nvPr/>
        </p:nvSpPr>
        <p:spPr>
          <a:xfrm>
            <a:off x="0" y="0"/>
            <a:ext cx="4101904" cy="6865808"/>
          </a:xfrm>
          <a:prstGeom prst="rect">
            <a:avLst/>
          </a:prstGeom>
          <a:solidFill>
            <a:srgbClr val="0D0234"/>
          </a:solidFill>
          <a:ln>
            <a:noFill/>
          </a:ln>
        </p:spPr>
        <p:txBody>
          <a:bodyPr/>
          <a:lstStyle/>
          <a:p>
            <a:endParaRPr lang="en-SA"/>
          </a:p>
        </p:txBody>
      </p:sp>
      <p:sp>
        <p:nvSpPr>
          <p:cNvPr id="5" name="Object 4"/>
          <p:cNvSpPr/>
          <p:nvPr/>
        </p:nvSpPr>
        <p:spPr>
          <a:xfrm>
            <a:off x="424039" y="968693"/>
            <a:ext cx="3886181" cy="462799"/>
          </a:xfrm>
          <a:prstGeom prst="rect">
            <a:avLst/>
          </a:prstGeom>
          <a:noFill/>
        </p:spPr>
        <p:txBody>
          <a:bodyPr wrap="square" lIns="0" tIns="0" rIns="0" bIns="0" rtlCol="0" anchor="t"/>
          <a:lstStyle/>
          <a:p>
            <a:pPr algn="l">
              <a:lnSpc>
                <a:spcPts val="3645"/>
              </a:lnSpc>
              <a:buNone/>
            </a:pPr>
            <a:r>
              <a:rPr lang="en-US" sz="3375" b="1" kern="0" spc="34" dirty="0">
                <a:solidFill>
                  <a:schemeClr val="bg1"/>
                </a:solidFill>
                <a:latin typeface="Montserrat" panose="00000500000000000000" pitchFamily="50" charset="0"/>
                <a:ea typeface="Lato" pitchFamily="34" charset="-122"/>
                <a:cs typeface="Lato" pitchFamily="34" charset="-120"/>
              </a:rPr>
              <a:t>$</a:t>
            </a:r>
            <a:r>
              <a:rPr lang="en-US" sz="3375" b="1" kern="0" spc="34" dirty="0">
                <a:solidFill>
                  <a:schemeClr val="bg1"/>
                </a:solidFill>
                <a:latin typeface="Montserrat" panose="00000500000000000000" pitchFamily="50" charset="0"/>
                <a:ea typeface="Lato" pitchFamily="34" charset="-122"/>
                <a:cs typeface="Nahdi" panose="020A0503020102020204" pitchFamily="18" charset="-78"/>
              </a:rPr>
              <a:t>500K</a:t>
            </a:r>
            <a:endParaRPr lang="en-US" dirty="0">
              <a:solidFill>
                <a:schemeClr val="bg1"/>
              </a:solidFill>
              <a:latin typeface="Montserrat" panose="00000500000000000000" pitchFamily="50" charset="0"/>
            </a:endParaRPr>
          </a:p>
        </p:txBody>
      </p:sp>
      <p:sp>
        <p:nvSpPr>
          <p:cNvPr id="6" name="Object 5"/>
          <p:cNvSpPr/>
          <p:nvPr/>
        </p:nvSpPr>
        <p:spPr>
          <a:xfrm>
            <a:off x="424039" y="1558381"/>
            <a:ext cx="3886181" cy="351623"/>
          </a:xfrm>
          <a:prstGeom prst="rect">
            <a:avLst/>
          </a:prstGeom>
          <a:noFill/>
        </p:spPr>
        <p:txBody>
          <a:bodyPr wrap="square" lIns="0" tIns="0" rIns="0" bIns="0" rtlCol="0" anchor="t"/>
          <a:lstStyle/>
          <a:p>
            <a:pPr algn="l">
              <a:lnSpc>
                <a:spcPts val="2771"/>
              </a:lnSpc>
              <a:spcBef>
                <a:spcPts val="980"/>
              </a:spcBef>
              <a:buNone/>
            </a:pPr>
            <a:r>
              <a:rPr lang="en-US" sz="2025" kern="0" spc="41" dirty="0">
                <a:solidFill>
                  <a:schemeClr val="bg1"/>
                </a:solidFill>
                <a:latin typeface="Montserrat" panose="00000500000000000000" pitchFamily="50" charset="0"/>
                <a:ea typeface="Lato" pitchFamily="34" charset="-122"/>
                <a:cs typeface="Lato" pitchFamily="34" charset="-120"/>
              </a:rPr>
              <a:t>Seed Round</a:t>
            </a:r>
            <a:endParaRPr lang="en-US" dirty="0">
              <a:solidFill>
                <a:schemeClr val="bg1"/>
              </a:solidFill>
              <a:latin typeface="Montserrat" panose="00000500000000000000" pitchFamily="50" charset="0"/>
            </a:endParaRPr>
          </a:p>
        </p:txBody>
      </p:sp>
      <p:sp>
        <p:nvSpPr>
          <p:cNvPr id="7" name="Object 6"/>
          <p:cNvSpPr/>
          <p:nvPr/>
        </p:nvSpPr>
        <p:spPr>
          <a:xfrm>
            <a:off x="424039" y="2038797"/>
            <a:ext cx="3886181" cy="296153"/>
          </a:xfrm>
          <a:prstGeom prst="rect">
            <a:avLst/>
          </a:prstGeom>
          <a:noFill/>
        </p:spPr>
        <p:txBody>
          <a:bodyPr wrap="square" lIns="0" tIns="0" rIns="0" bIns="0" rtlCol="0" anchor="t"/>
          <a:lstStyle/>
          <a:p>
            <a:pPr algn="l">
              <a:lnSpc>
                <a:spcPts val="2333"/>
              </a:lnSpc>
              <a:spcBef>
                <a:spcPts val="994"/>
              </a:spcBef>
              <a:buNone/>
            </a:pPr>
            <a:r>
              <a:rPr lang="en-US" sz="1620" kern="0" spc="32" dirty="0">
                <a:solidFill>
                  <a:srgbClr val="00B0F0"/>
                </a:solidFill>
                <a:latin typeface="Montserrat" panose="00000500000000000000" pitchFamily="50" charset="0"/>
                <a:ea typeface="Lato" pitchFamily="34" charset="-122"/>
                <a:cs typeface="Lato" pitchFamily="34" charset="-120"/>
              </a:rPr>
              <a:t>Financing The Next </a:t>
            </a:r>
            <a:r>
              <a:rPr lang="en-US" sz="1620" kern="0" spc="32" dirty="0">
                <a:solidFill>
                  <a:schemeClr val="bg1"/>
                </a:solidFill>
                <a:latin typeface="Montserrat" panose="00000500000000000000" pitchFamily="50" charset="0"/>
                <a:ea typeface="Lato" pitchFamily="34" charset="-122"/>
                <a:cs typeface="Nahdi" panose="020A0503020102020204" pitchFamily="18" charset="-78"/>
              </a:rPr>
              <a:t>18</a:t>
            </a:r>
            <a:r>
              <a:rPr lang="en-US" sz="1620" kern="0" spc="32" dirty="0">
                <a:solidFill>
                  <a:schemeClr val="bg1"/>
                </a:solidFill>
                <a:latin typeface="Montserrat" panose="00000500000000000000" pitchFamily="50" charset="0"/>
                <a:ea typeface="Lato" pitchFamily="34" charset="-122"/>
                <a:cs typeface="Lato" pitchFamily="34" charset="-120"/>
              </a:rPr>
              <a:t> Months</a:t>
            </a:r>
            <a:endParaRPr lang="en-US" dirty="0">
              <a:solidFill>
                <a:schemeClr val="bg1"/>
              </a:solidFill>
              <a:latin typeface="Montserrat" panose="00000500000000000000" pitchFamily="50" charset="0"/>
            </a:endParaRPr>
          </a:p>
        </p:txBody>
      </p:sp>
      <p:sp>
        <p:nvSpPr>
          <p:cNvPr id="8" name="Object 7"/>
          <p:cNvSpPr/>
          <p:nvPr/>
        </p:nvSpPr>
        <p:spPr>
          <a:xfrm>
            <a:off x="423987" y="2804602"/>
            <a:ext cx="3532879" cy="0"/>
          </a:xfrm>
          <a:prstGeom prst="line">
            <a:avLst/>
          </a:prstGeom>
          <a:noFill/>
          <a:ln w="25400">
            <a:solidFill>
              <a:srgbClr val="B3DC40">
                <a:alpha val="20000"/>
              </a:srgbClr>
            </a:solidFill>
            <a:prstDash val="solid"/>
            <a:miter lim="800000"/>
          </a:ln>
        </p:spPr>
        <p:txBody>
          <a:bodyPr/>
          <a:lstStyle/>
          <a:p>
            <a:endParaRPr lang="en-SA"/>
          </a:p>
        </p:txBody>
      </p:sp>
      <p:sp>
        <p:nvSpPr>
          <p:cNvPr id="9" name="Object 8"/>
          <p:cNvSpPr/>
          <p:nvPr/>
        </p:nvSpPr>
        <p:spPr>
          <a:xfrm>
            <a:off x="424039" y="3372224"/>
            <a:ext cx="3886181" cy="234375"/>
          </a:xfrm>
          <a:prstGeom prst="rect">
            <a:avLst/>
          </a:prstGeom>
          <a:noFill/>
        </p:spPr>
        <p:txBody>
          <a:bodyPr wrap="square" lIns="0" tIns="0" rIns="0" bIns="0" rtlCol="0" anchor="t"/>
          <a:lstStyle/>
          <a:p>
            <a:pPr algn="l">
              <a:lnSpc>
                <a:spcPts val="1847"/>
              </a:lnSpc>
              <a:spcBef>
                <a:spcPts val="1763"/>
              </a:spcBef>
              <a:buNone/>
            </a:pPr>
            <a:r>
              <a:rPr lang="en-US" sz="1400" b="1" kern="0" spc="27" dirty="0">
                <a:solidFill>
                  <a:srgbClr val="B3DC40"/>
                </a:solidFill>
                <a:latin typeface="Montserrat" panose="00000500000000000000" pitchFamily="50" charset="0"/>
                <a:ea typeface="Lato" pitchFamily="34" charset="-122"/>
                <a:cs typeface="Lato" pitchFamily="34" charset="-120"/>
              </a:rPr>
              <a:t>To Reach:</a:t>
            </a:r>
            <a:endParaRPr lang="en-US" sz="1400" b="1" dirty="0">
              <a:solidFill>
                <a:srgbClr val="B3DC40"/>
              </a:solidFill>
              <a:latin typeface="Montserrat" panose="00000500000000000000" pitchFamily="50" charset="0"/>
            </a:endParaRPr>
          </a:p>
        </p:txBody>
      </p:sp>
      <p:sp>
        <p:nvSpPr>
          <p:cNvPr id="10" name="Object 9"/>
          <p:cNvSpPr/>
          <p:nvPr/>
        </p:nvSpPr>
        <p:spPr>
          <a:xfrm>
            <a:off x="424040" y="3847760"/>
            <a:ext cx="3233560" cy="2186631"/>
          </a:xfrm>
          <a:prstGeom prst="rect">
            <a:avLst/>
          </a:prstGeom>
          <a:noFill/>
        </p:spPr>
        <p:txBody>
          <a:bodyPr wrap="square" lIns="0" tIns="0" rIns="0" bIns="0" rtlCol="0" anchor="t"/>
          <a:lstStyle/>
          <a:p>
            <a:pPr marL="242900" indent="-242900" algn="l">
              <a:lnSpc>
                <a:spcPts val="2771"/>
              </a:lnSpc>
              <a:spcBef>
                <a:spcPts val="1862"/>
              </a:spcBef>
              <a:buSzPct val="100000"/>
              <a:buFont typeface="+mj-lt"/>
              <a:buAutoNum type="arabicPeriod"/>
            </a:pPr>
            <a:r>
              <a:rPr lang="en-US" kern="0" spc="41" dirty="0">
                <a:solidFill>
                  <a:schemeClr val="bg1"/>
                </a:solidFill>
                <a:latin typeface="Montserrat" panose="00000500000000000000" pitchFamily="50" charset="0"/>
                <a:ea typeface="Lato" pitchFamily="34" charset="-122"/>
                <a:cs typeface="Nahdi" panose="020A0503020102020204" pitchFamily="18" charset="-78"/>
              </a:rPr>
              <a:t>790.4</a:t>
            </a:r>
            <a:r>
              <a:rPr lang="en-US" kern="0" spc="41" dirty="0">
                <a:solidFill>
                  <a:schemeClr val="bg1"/>
                </a:solidFill>
                <a:latin typeface="Montserrat" panose="00000500000000000000" pitchFamily="50" charset="0"/>
                <a:ea typeface="Lato" pitchFamily="34" charset="-122"/>
                <a:cs typeface="Lato" pitchFamily="34" charset="-120"/>
              </a:rPr>
              <a:t>k Active Users.</a:t>
            </a:r>
          </a:p>
          <a:p>
            <a:pPr marL="242900" indent="-242900" algn="l">
              <a:lnSpc>
                <a:spcPts val="2771"/>
              </a:lnSpc>
              <a:spcBef>
                <a:spcPts val="1654"/>
              </a:spcBef>
              <a:buSzPct val="100000"/>
              <a:buFont typeface="+mj-lt"/>
              <a:buAutoNum type="arabicPeriod"/>
            </a:pPr>
            <a:r>
              <a:rPr lang="en-US" kern="0" spc="41" dirty="0">
                <a:solidFill>
                  <a:schemeClr val="bg1"/>
                </a:solidFill>
                <a:latin typeface="Montserrat" panose="00000500000000000000" pitchFamily="50" charset="0"/>
                <a:ea typeface="Lato" pitchFamily="34" charset="-122"/>
                <a:cs typeface="Nahdi" panose="020A0503020102020204" pitchFamily="18" charset="-78"/>
              </a:rPr>
              <a:t>101.9</a:t>
            </a:r>
            <a:r>
              <a:rPr lang="en-US" kern="0" spc="41" dirty="0">
                <a:solidFill>
                  <a:schemeClr val="bg1"/>
                </a:solidFill>
                <a:latin typeface="Montserrat" panose="00000500000000000000" pitchFamily="50" charset="0"/>
                <a:ea typeface="Lato" pitchFamily="34" charset="-122"/>
                <a:cs typeface="Lato" pitchFamily="34" charset="-120"/>
              </a:rPr>
              <a:t>K Active Premium Users.</a:t>
            </a:r>
          </a:p>
          <a:p>
            <a:pPr marL="242900" indent="-242900" algn="l">
              <a:lnSpc>
                <a:spcPts val="2771"/>
              </a:lnSpc>
              <a:spcBef>
                <a:spcPts val="1654"/>
              </a:spcBef>
              <a:buSzPct val="100000"/>
              <a:buFont typeface="+mj-lt"/>
              <a:buAutoNum type="arabicPeriod"/>
            </a:pPr>
            <a:r>
              <a:rPr lang="en-US" kern="0" spc="41" dirty="0">
                <a:solidFill>
                  <a:schemeClr val="bg1"/>
                </a:solidFill>
                <a:latin typeface="Montserrat" panose="00000500000000000000" pitchFamily="50" charset="0"/>
                <a:ea typeface="Lato" pitchFamily="34" charset="-122"/>
                <a:cs typeface="Nahdi" panose="020A0503020102020204" pitchFamily="18" charset="-78"/>
              </a:rPr>
              <a:t>$17.43M </a:t>
            </a:r>
            <a:r>
              <a:rPr lang="en-US" kern="0" spc="41" dirty="0">
                <a:solidFill>
                  <a:schemeClr val="bg1"/>
                </a:solidFill>
                <a:latin typeface="Montserrat" panose="00000500000000000000" pitchFamily="50" charset="0"/>
                <a:ea typeface="Lato" pitchFamily="34" charset="-122"/>
                <a:cs typeface="Lato" pitchFamily="34" charset="-120"/>
              </a:rPr>
              <a:t>Annual Revenue In Year </a:t>
            </a:r>
            <a:r>
              <a:rPr lang="en-US" kern="0" spc="41" dirty="0">
                <a:solidFill>
                  <a:schemeClr val="bg1"/>
                </a:solidFill>
                <a:latin typeface="Montserrat" panose="00000500000000000000" pitchFamily="50" charset="0"/>
                <a:ea typeface="Lato" pitchFamily="34" charset="-122"/>
                <a:cs typeface="Nahdi" panose="020A0503020102020204" pitchFamily="18" charset="-78"/>
              </a:rPr>
              <a:t>5.</a:t>
            </a:r>
            <a:endParaRPr lang="en-US" dirty="0">
              <a:solidFill>
                <a:schemeClr val="bg1"/>
              </a:solidFill>
              <a:latin typeface="Montserrat" panose="00000500000000000000" pitchFamily="50" charset="0"/>
              <a:cs typeface="Nahdi" panose="020A0503020102020204" pitchFamily="18" charset="-78"/>
            </a:endParaRPr>
          </a:p>
        </p:txBody>
      </p:sp>
      <p:pic>
        <p:nvPicPr>
          <p:cNvPr id="11" name="Object 10"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78005" y="3856661"/>
            <a:ext cx="2371132" cy="1809298"/>
          </a:xfrm>
          <a:prstGeom prst="rect">
            <a:avLst/>
          </a:prstGeom>
        </p:spPr>
      </p:pic>
      <p:sp>
        <p:nvSpPr>
          <p:cNvPr id="13" name="Object 12"/>
          <p:cNvSpPr/>
          <p:nvPr/>
        </p:nvSpPr>
        <p:spPr>
          <a:xfrm>
            <a:off x="7830158" y="5900000"/>
            <a:ext cx="4259288" cy="515650"/>
          </a:xfrm>
          <a:prstGeom prst="rect">
            <a:avLst/>
          </a:prstGeom>
          <a:noFill/>
        </p:spPr>
        <p:txBody>
          <a:bodyPr wrap="square" lIns="0" tIns="0" rIns="0" bIns="0" rtlCol="0" anchor="t"/>
          <a:lstStyle/>
          <a:p>
            <a:pPr algn="ctr">
              <a:lnSpc>
                <a:spcPts val="2032"/>
              </a:lnSpc>
              <a:buNone/>
            </a:pPr>
            <a:r>
              <a:rPr lang="en-US" kern="0" spc="30" dirty="0">
                <a:solidFill>
                  <a:srgbClr val="000000"/>
                </a:solidFill>
                <a:latin typeface="Montserrat" panose="00000500000000000000" pitchFamily="50" charset="0"/>
                <a:ea typeface="Lato" pitchFamily="34" charset="-122"/>
                <a:cs typeface="Lato" pitchFamily="34" charset="-120"/>
              </a:rPr>
              <a:t>Marketing, Sales &amp; Partnerships</a:t>
            </a:r>
            <a:endParaRPr lang="en-US" dirty="0">
              <a:latin typeface="Montserrat" panose="00000500000000000000" pitchFamily="50" charset="0"/>
            </a:endParaRPr>
          </a:p>
        </p:txBody>
      </p:sp>
      <p:pic>
        <p:nvPicPr>
          <p:cNvPr id="14" name="Object 1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341240" y="2804602"/>
            <a:ext cx="1533142" cy="2780605"/>
          </a:xfrm>
          <a:prstGeom prst="rect">
            <a:avLst/>
          </a:prstGeom>
        </p:spPr>
      </p:pic>
      <p:sp>
        <p:nvSpPr>
          <p:cNvPr id="16" name="Object 15"/>
          <p:cNvSpPr/>
          <p:nvPr/>
        </p:nvSpPr>
        <p:spPr>
          <a:xfrm>
            <a:off x="4345514" y="5885010"/>
            <a:ext cx="2811993" cy="515650"/>
          </a:xfrm>
          <a:prstGeom prst="rect">
            <a:avLst/>
          </a:prstGeom>
          <a:noFill/>
        </p:spPr>
        <p:txBody>
          <a:bodyPr wrap="square" lIns="0" tIns="0" rIns="0" bIns="0" rtlCol="0" anchor="t"/>
          <a:lstStyle/>
          <a:p>
            <a:pPr algn="ctr">
              <a:lnSpc>
                <a:spcPts val="2032"/>
              </a:lnSpc>
              <a:buNone/>
            </a:pPr>
            <a:r>
              <a:rPr lang="en-US" kern="0" spc="30" dirty="0">
                <a:solidFill>
                  <a:srgbClr val="000000"/>
                </a:solidFill>
                <a:latin typeface="Montserrat" panose="00000500000000000000" pitchFamily="50" charset="0"/>
                <a:ea typeface="Lato" pitchFamily="34" charset="-122"/>
                <a:cs typeface="Lato" pitchFamily="34" charset="-120"/>
              </a:rPr>
              <a:t>Product Development</a:t>
            </a:r>
            <a:endParaRPr lang="en-US" dirty="0">
              <a:latin typeface="Montserrat" panose="00000500000000000000" pitchFamily="50" charset="0"/>
            </a:endParaRPr>
          </a:p>
        </p:txBody>
      </p:sp>
      <p:pic>
        <p:nvPicPr>
          <p:cNvPr id="17" name="Object 16"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683068" y="2066775"/>
            <a:ext cx="2780605" cy="1285554"/>
          </a:xfrm>
          <a:prstGeom prst="rect">
            <a:avLst/>
          </a:prstGeom>
        </p:spPr>
      </p:pic>
      <p:sp>
        <p:nvSpPr>
          <p:cNvPr id="19" name="Object 18"/>
          <p:cNvSpPr/>
          <p:nvPr/>
        </p:nvSpPr>
        <p:spPr>
          <a:xfrm>
            <a:off x="5997545" y="1336854"/>
            <a:ext cx="1220415" cy="257825"/>
          </a:xfrm>
          <a:prstGeom prst="rect">
            <a:avLst/>
          </a:prstGeom>
          <a:noFill/>
        </p:spPr>
        <p:txBody>
          <a:bodyPr wrap="square" lIns="0" tIns="0" rIns="0" bIns="0" rtlCol="0" anchor="t"/>
          <a:lstStyle/>
          <a:p>
            <a:pPr algn="ctr">
              <a:lnSpc>
                <a:spcPts val="2032"/>
              </a:lnSpc>
              <a:buNone/>
            </a:pPr>
            <a:r>
              <a:rPr lang="en-US" sz="2000" kern="0" spc="30" dirty="0">
                <a:solidFill>
                  <a:srgbClr val="0D0234"/>
                </a:solidFill>
                <a:latin typeface="Montserrat" panose="00000500000000000000" pitchFamily="50" charset="0"/>
                <a:ea typeface="Lato" pitchFamily="34" charset="-122"/>
                <a:cs typeface="Lato" pitchFamily="34" charset="-120"/>
              </a:rPr>
              <a:t>Payroll</a:t>
            </a:r>
            <a:endParaRPr lang="en-US" sz="2000" dirty="0">
              <a:solidFill>
                <a:srgbClr val="0D0234"/>
              </a:solidFill>
              <a:latin typeface="Montserrat" panose="00000500000000000000" pitchFamily="50" charset="0"/>
            </a:endParaRPr>
          </a:p>
        </p:txBody>
      </p:sp>
      <p:pic>
        <p:nvPicPr>
          <p:cNvPr id="20" name="Object 19"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783478" y="2631386"/>
            <a:ext cx="1161759" cy="1247463"/>
          </a:xfrm>
          <a:prstGeom prst="rect">
            <a:avLst/>
          </a:prstGeom>
        </p:spPr>
      </p:pic>
      <p:sp>
        <p:nvSpPr>
          <p:cNvPr id="22" name="Object 21"/>
          <p:cNvSpPr/>
          <p:nvPr/>
        </p:nvSpPr>
        <p:spPr>
          <a:xfrm>
            <a:off x="9690416" y="2190119"/>
            <a:ext cx="1049387" cy="508855"/>
          </a:xfrm>
          <a:prstGeom prst="rect">
            <a:avLst/>
          </a:prstGeom>
          <a:noFill/>
        </p:spPr>
        <p:txBody>
          <a:bodyPr wrap="square" lIns="0" tIns="0" rIns="0" bIns="0" rtlCol="0" anchor="t"/>
          <a:lstStyle/>
          <a:p>
            <a:pPr algn="ctr">
              <a:lnSpc>
                <a:spcPts val="1201"/>
              </a:lnSpc>
              <a:buNone/>
            </a:pPr>
            <a:r>
              <a:rPr lang="en-US" sz="2000" kern="0" spc="17" dirty="0">
                <a:solidFill>
                  <a:srgbClr val="000000"/>
                </a:solidFill>
                <a:latin typeface="Montserrat" panose="00000500000000000000" pitchFamily="50" charset="0"/>
                <a:ea typeface="Lato" pitchFamily="34" charset="-122"/>
                <a:cs typeface="Lato" pitchFamily="34" charset="-120"/>
              </a:rPr>
              <a:t>Other</a:t>
            </a:r>
            <a:endParaRPr lang="en-US" sz="2000" dirty="0">
              <a:latin typeface="Montserrat" panose="00000500000000000000" pitchFamily="50" charset="0"/>
            </a:endParaRPr>
          </a:p>
        </p:txBody>
      </p:sp>
      <p:pic>
        <p:nvPicPr>
          <p:cNvPr id="23" name="Graphic 22">
            <a:extLst>
              <a:ext uri="{FF2B5EF4-FFF2-40B4-BE49-F238E27FC236}">
                <a16:creationId xmlns:a16="http://schemas.microsoft.com/office/drawing/2014/main" id="{3C31DCCA-BBB5-DCB3-5269-54C4E146D59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310220" y="267208"/>
            <a:ext cx="70588" cy="419505"/>
          </a:xfrm>
          <a:prstGeom prst="rect">
            <a:avLst/>
          </a:prstGeom>
        </p:spPr>
      </p:pic>
      <p:pic>
        <p:nvPicPr>
          <p:cNvPr id="25" name="Graphic 24">
            <a:extLst>
              <a:ext uri="{FF2B5EF4-FFF2-40B4-BE49-F238E27FC236}">
                <a16:creationId xmlns:a16="http://schemas.microsoft.com/office/drawing/2014/main" id="{0A641E53-0CB0-D32A-9DEB-BFAF68CCBA8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1391735" y="198373"/>
            <a:ext cx="576077" cy="565716"/>
          </a:xfrm>
          <a:prstGeom prst="rect">
            <a:avLst/>
          </a:prstGeom>
        </p:spPr>
      </p:pic>
      <p:pic>
        <p:nvPicPr>
          <p:cNvPr id="27" name="Graphic 26">
            <a:extLst>
              <a:ext uri="{FF2B5EF4-FFF2-40B4-BE49-F238E27FC236}">
                <a16:creationId xmlns:a16="http://schemas.microsoft.com/office/drawing/2014/main" id="{1AC53AB7-0E46-D738-1923-3E5C286B1B31}"/>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994955" y="968693"/>
            <a:ext cx="1065958" cy="1065958"/>
          </a:xfrm>
          <a:prstGeom prst="rect">
            <a:avLst/>
          </a:prstGeom>
        </p:spPr>
      </p:pic>
      <p:sp>
        <p:nvSpPr>
          <p:cNvPr id="18" name="Object 17"/>
          <p:cNvSpPr/>
          <p:nvPr/>
        </p:nvSpPr>
        <p:spPr>
          <a:xfrm>
            <a:off x="4710260" y="1196013"/>
            <a:ext cx="1633259" cy="586117"/>
          </a:xfrm>
          <a:prstGeom prst="rect">
            <a:avLst/>
          </a:prstGeom>
          <a:noFill/>
        </p:spPr>
        <p:txBody>
          <a:bodyPr wrap="square" lIns="0" tIns="0" rIns="0" bIns="0" rtlCol="0" anchor="t"/>
          <a:lstStyle/>
          <a:p>
            <a:pPr algn="ctr">
              <a:lnSpc>
                <a:spcPts val="4617"/>
              </a:lnSpc>
              <a:buNone/>
            </a:pPr>
            <a:r>
              <a:rPr lang="en-US" sz="2800" b="1" kern="0" dirty="0">
                <a:solidFill>
                  <a:srgbClr val="00B0F0"/>
                </a:solidFill>
                <a:latin typeface="Montserrat" panose="00000500000000000000" pitchFamily="50" charset="0"/>
                <a:ea typeface="Lato" pitchFamily="34" charset="-122"/>
                <a:cs typeface="Nahdi" panose="020A0503020102020204" pitchFamily="18" charset="-78"/>
              </a:rPr>
              <a:t>28</a:t>
            </a:r>
            <a:r>
              <a:rPr lang="en-US" sz="2800" b="1" kern="0" dirty="0">
                <a:solidFill>
                  <a:srgbClr val="00B0F0"/>
                </a:solidFill>
                <a:latin typeface="Montserrat" panose="00000500000000000000" pitchFamily="50" charset="0"/>
                <a:ea typeface="Lato" pitchFamily="34" charset="-122"/>
                <a:cs typeface="Lato" pitchFamily="34" charset="-120"/>
              </a:rPr>
              <a:t>%</a:t>
            </a:r>
            <a:endParaRPr lang="en-US" sz="2800" b="1" dirty="0">
              <a:solidFill>
                <a:srgbClr val="00B0F0"/>
              </a:solidFill>
              <a:latin typeface="Montserrat" panose="00000500000000000000" pitchFamily="50" charset="0"/>
            </a:endParaRPr>
          </a:p>
        </p:txBody>
      </p:sp>
      <p:pic>
        <p:nvPicPr>
          <p:cNvPr id="28" name="Graphic 27">
            <a:extLst>
              <a:ext uri="{FF2B5EF4-FFF2-40B4-BE49-F238E27FC236}">
                <a16:creationId xmlns:a16="http://schemas.microsoft.com/office/drawing/2014/main" id="{C37FA958-8E7A-413A-BEA4-CC072E50E8D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622662" y="4596029"/>
            <a:ext cx="1065958" cy="1065958"/>
          </a:xfrm>
          <a:prstGeom prst="rect">
            <a:avLst/>
          </a:prstGeom>
        </p:spPr>
      </p:pic>
      <p:pic>
        <p:nvPicPr>
          <p:cNvPr id="29" name="Graphic 28">
            <a:extLst>
              <a:ext uri="{FF2B5EF4-FFF2-40B4-BE49-F238E27FC236}">
                <a16:creationId xmlns:a16="http://schemas.microsoft.com/office/drawing/2014/main" id="{3302D79A-C134-227C-5A01-7215C86874A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638665" y="4661093"/>
            <a:ext cx="1065958" cy="1065958"/>
          </a:xfrm>
          <a:prstGeom prst="rect">
            <a:avLst/>
          </a:prstGeom>
        </p:spPr>
      </p:pic>
      <p:pic>
        <p:nvPicPr>
          <p:cNvPr id="30" name="Graphic 29">
            <a:extLst>
              <a:ext uri="{FF2B5EF4-FFF2-40B4-BE49-F238E27FC236}">
                <a16:creationId xmlns:a16="http://schemas.microsoft.com/office/drawing/2014/main" id="{CE760BB1-FDFA-1922-E643-880A5769676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739803" y="1736720"/>
            <a:ext cx="1065958" cy="1065958"/>
          </a:xfrm>
          <a:prstGeom prst="rect">
            <a:avLst/>
          </a:prstGeom>
        </p:spPr>
      </p:pic>
      <p:sp>
        <p:nvSpPr>
          <p:cNvPr id="15" name="Object 14"/>
          <p:cNvSpPr/>
          <p:nvPr/>
        </p:nvSpPr>
        <p:spPr>
          <a:xfrm>
            <a:off x="4356896" y="4824211"/>
            <a:ext cx="1633259" cy="586117"/>
          </a:xfrm>
          <a:prstGeom prst="rect">
            <a:avLst/>
          </a:prstGeom>
          <a:noFill/>
        </p:spPr>
        <p:txBody>
          <a:bodyPr wrap="square" lIns="0" tIns="0" rIns="0" bIns="0" rtlCol="0" anchor="t"/>
          <a:lstStyle/>
          <a:p>
            <a:pPr algn="ctr">
              <a:lnSpc>
                <a:spcPts val="4617"/>
              </a:lnSpc>
              <a:buNone/>
            </a:pPr>
            <a:r>
              <a:rPr lang="en-US" sz="2800" b="1" kern="0" dirty="0">
                <a:solidFill>
                  <a:srgbClr val="00B0F0"/>
                </a:solidFill>
                <a:latin typeface="Montserrat" panose="00000500000000000000" pitchFamily="50" charset="0"/>
                <a:ea typeface="Lato" pitchFamily="34" charset="-122"/>
                <a:cs typeface="Nahdi" panose="020A0503020102020204" pitchFamily="18" charset="-78"/>
              </a:rPr>
              <a:t>30</a:t>
            </a:r>
            <a:r>
              <a:rPr lang="en-US" sz="2800" b="1" kern="0" dirty="0">
                <a:solidFill>
                  <a:srgbClr val="00B0F0"/>
                </a:solidFill>
                <a:latin typeface="Montserrat" panose="00000500000000000000" pitchFamily="50" charset="0"/>
                <a:ea typeface="Lato" pitchFamily="34" charset="-122"/>
                <a:cs typeface="Lato" pitchFamily="34" charset="-120"/>
              </a:rPr>
              <a:t>%</a:t>
            </a:r>
            <a:endParaRPr lang="en-US" sz="2800" b="1" dirty="0">
              <a:solidFill>
                <a:srgbClr val="00B0F0"/>
              </a:solidFill>
              <a:latin typeface="Montserrat" panose="00000500000000000000" pitchFamily="50" charset="0"/>
            </a:endParaRPr>
          </a:p>
        </p:txBody>
      </p:sp>
      <p:sp>
        <p:nvSpPr>
          <p:cNvPr id="12" name="Object 11"/>
          <p:cNvSpPr/>
          <p:nvPr/>
        </p:nvSpPr>
        <p:spPr>
          <a:xfrm>
            <a:off x="10374106" y="4883593"/>
            <a:ext cx="1633259" cy="612051"/>
          </a:xfrm>
          <a:prstGeom prst="rect">
            <a:avLst/>
          </a:prstGeom>
          <a:noFill/>
        </p:spPr>
        <p:txBody>
          <a:bodyPr wrap="square" lIns="0" tIns="0" rIns="0" bIns="0" rtlCol="0" anchor="t"/>
          <a:lstStyle/>
          <a:p>
            <a:pPr algn="ctr">
              <a:lnSpc>
                <a:spcPts val="4617"/>
              </a:lnSpc>
              <a:buNone/>
            </a:pPr>
            <a:r>
              <a:rPr lang="en-US" sz="2800" b="1" kern="0" dirty="0">
                <a:solidFill>
                  <a:srgbClr val="00B0F0"/>
                </a:solidFill>
                <a:latin typeface="Montserrat" panose="00000500000000000000" pitchFamily="50" charset="0"/>
                <a:ea typeface="Lato" pitchFamily="34" charset="-122"/>
                <a:cs typeface="Nahdi" panose="020A0503020102020204" pitchFamily="18" charset="-78"/>
              </a:rPr>
              <a:t>30</a:t>
            </a:r>
            <a:r>
              <a:rPr lang="en-US" sz="2800" b="1" kern="0" dirty="0">
                <a:solidFill>
                  <a:srgbClr val="00B0F0"/>
                </a:solidFill>
                <a:latin typeface="Montserrat" panose="00000500000000000000" pitchFamily="50" charset="0"/>
                <a:ea typeface="Lato" pitchFamily="34" charset="-122"/>
                <a:cs typeface="Lato" pitchFamily="34" charset="-120"/>
              </a:rPr>
              <a:t>%</a:t>
            </a:r>
            <a:endParaRPr lang="en-US" sz="2800" b="1" dirty="0">
              <a:solidFill>
                <a:srgbClr val="00B0F0"/>
              </a:solidFill>
              <a:latin typeface="Montserrat" panose="00000500000000000000" pitchFamily="50" charset="0"/>
            </a:endParaRPr>
          </a:p>
        </p:txBody>
      </p:sp>
      <p:sp>
        <p:nvSpPr>
          <p:cNvPr id="21" name="Object 20"/>
          <p:cNvSpPr/>
          <p:nvPr/>
        </p:nvSpPr>
        <p:spPr>
          <a:xfrm>
            <a:off x="10775101" y="2128848"/>
            <a:ext cx="987134" cy="351623"/>
          </a:xfrm>
          <a:prstGeom prst="rect">
            <a:avLst/>
          </a:prstGeom>
          <a:noFill/>
        </p:spPr>
        <p:txBody>
          <a:bodyPr wrap="square" lIns="0" tIns="0" rIns="0" bIns="0" rtlCol="0" anchor="t"/>
          <a:lstStyle/>
          <a:p>
            <a:pPr algn="ctr">
              <a:lnSpc>
                <a:spcPts val="2771"/>
              </a:lnSpc>
              <a:buNone/>
            </a:pPr>
            <a:r>
              <a:rPr lang="en-US" sz="2800" b="1" kern="0" dirty="0">
                <a:solidFill>
                  <a:srgbClr val="00B0F0"/>
                </a:solidFill>
                <a:latin typeface="Montserrat" panose="00000500000000000000" pitchFamily="50" charset="0"/>
                <a:ea typeface="Lato" pitchFamily="34" charset="-122"/>
                <a:cs typeface="Nahdi" panose="020A0503020102020204" pitchFamily="18" charset="-78"/>
              </a:rPr>
              <a:t>12</a:t>
            </a:r>
            <a:r>
              <a:rPr lang="en-US" sz="2800" b="1" kern="0" dirty="0">
                <a:solidFill>
                  <a:srgbClr val="00B0F0"/>
                </a:solidFill>
                <a:latin typeface="Montserrat" panose="00000500000000000000" pitchFamily="50" charset="0"/>
                <a:ea typeface="Lato" pitchFamily="34" charset="-122"/>
                <a:cs typeface="Lato" pitchFamily="34" charset="-120"/>
              </a:rPr>
              <a:t>%</a:t>
            </a:r>
            <a:endParaRPr lang="en-US" sz="2800" b="1" dirty="0">
              <a:solidFill>
                <a:srgbClr val="00B0F0"/>
              </a:solidFill>
              <a:latin typeface="Montserrat" panose="00000500000000000000" pitchFamily="50" charset="0"/>
            </a:endParaRPr>
          </a:p>
        </p:txBody>
      </p:sp>
      <p:cxnSp>
        <p:nvCxnSpPr>
          <p:cNvPr id="32" name="Connector: Elbow 31">
            <a:extLst>
              <a:ext uri="{FF2B5EF4-FFF2-40B4-BE49-F238E27FC236}">
                <a16:creationId xmlns:a16="http://schemas.microsoft.com/office/drawing/2014/main" id="{52726FBD-FD43-9CA6-CBA3-D7987DDDB1F8}"/>
              </a:ext>
            </a:extLst>
          </p:cNvPr>
          <p:cNvCxnSpPr>
            <a:cxnSpLocks/>
          </p:cNvCxnSpPr>
          <p:nvPr/>
        </p:nvCxnSpPr>
        <p:spPr>
          <a:xfrm flipV="1">
            <a:off x="9809902" y="2832655"/>
            <a:ext cx="1447890" cy="454170"/>
          </a:xfrm>
          <a:prstGeom prst="bentConnector2">
            <a:avLst/>
          </a:prstGeom>
          <a:ln>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or: Elbow 39">
            <a:extLst>
              <a:ext uri="{FF2B5EF4-FFF2-40B4-BE49-F238E27FC236}">
                <a16:creationId xmlns:a16="http://schemas.microsoft.com/office/drawing/2014/main" id="{7556DEA4-5C7C-B01B-4B85-3DC89CD60068}"/>
              </a:ext>
            </a:extLst>
          </p:cNvPr>
          <p:cNvCxnSpPr>
            <a:stCxn id="17" idx="0"/>
          </p:cNvCxnSpPr>
          <p:nvPr/>
        </p:nvCxnSpPr>
        <p:spPr>
          <a:xfrm rot="16200000" flipV="1">
            <a:off x="7272950" y="1266354"/>
            <a:ext cx="635283" cy="965560"/>
          </a:xfrm>
          <a:prstGeom prst="bentConnector2">
            <a:avLst/>
          </a:prstGeom>
          <a:ln>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712AF4B6-C5D9-8B6D-E697-B40D1FA2E763}"/>
              </a:ext>
            </a:extLst>
          </p:cNvPr>
          <p:cNvCxnSpPr>
            <a:cxnSpLocks/>
          </p:cNvCxnSpPr>
          <p:nvPr/>
        </p:nvCxnSpPr>
        <p:spPr>
          <a:xfrm rot="10800000" flipV="1">
            <a:off x="5155641" y="4136035"/>
            <a:ext cx="1209246" cy="310093"/>
          </a:xfrm>
          <a:prstGeom prst="bentConnector2">
            <a:avLst/>
          </a:prstGeom>
          <a:ln>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8BEACE11-1A78-8AAC-20B6-5C99FEEB785A}"/>
              </a:ext>
            </a:extLst>
          </p:cNvPr>
          <p:cNvCxnSpPr>
            <a:cxnSpLocks/>
          </p:cNvCxnSpPr>
          <p:nvPr/>
        </p:nvCxnSpPr>
        <p:spPr>
          <a:xfrm>
            <a:off x="9652486" y="4752593"/>
            <a:ext cx="712523" cy="459934"/>
          </a:xfrm>
          <a:prstGeom prst="bentConnector3">
            <a:avLst>
              <a:gd name="adj1" fmla="val 50000"/>
            </a:avLst>
          </a:prstGeom>
          <a:ln>
            <a:solidFill>
              <a:schemeClr val="accent3">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E333F262-51F2-F904-D070-1316CC13BA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114" y="-201706"/>
            <a:ext cx="11872100" cy="6675685"/>
          </a:xfrm>
          <a:prstGeom prst="rect">
            <a:avLst/>
          </a:prstGeom>
        </p:spPr>
      </p:pic>
      <p:sp>
        <p:nvSpPr>
          <p:cNvPr id="3" name="Object 2"/>
          <p:cNvSpPr/>
          <p:nvPr/>
        </p:nvSpPr>
        <p:spPr>
          <a:xfrm>
            <a:off x="576339" y="542884"/>
            <a:ext cx="12188952" cy="329006"/>
          </a:xfrm>
          <a:prstGeom prst="rect">
            <a:avLst/>
          </a:prstGeom>
          <a:noFill/>
        </p:spPr>
        <p:txBody>
          <a:bodyPr wrap="square" lIns="0" tIns="0" rIns="0" bIns="0" rtlCol="0" anchor="t"/>
          <a:lstStyle/>
          <a:p>
            <a:pPr algn="l">
              <a:lnSpc>
                <a:spcPts val="2592"/>
              </a:lnSpc>
              <a:buNone/>
            </a:pPr>
            <a:r>
              <a:rPr lang="en-US" sz="3200" b="1" kern="0" spc="22" dirty="0">
                <a:solidFill>
                  <a:srgbClr val="00255B"/>
                </a:solidFill>
                <a:latin typeface="Montserrat Bold"/>
                <a:ea typeface="Lato" pitchFamily="34" charset="-122"/>
                <a:cs typeface="Lato" pitchFamily="34" charset="-120"/>
              </a:rPr>
              <a:t>EXECUTIVE TEAM</a:t>
            </a:r>
            <a:endParaRPr lang="en-US" sz="3200" dirty="0">
              <a:solidFill>
                <a:srgbClr val="00255B"/>
              </a:solidFill>
              <a:latin typeface="Montserrat Bold"/>
            </a:endParaRPr>
          </a:p>
        </p:txBody>
      </p:sp>
      <p:pic>
        <p:nvPicPr>
          <p:cNvPr id="20" name="Graphic 19">
            <a:extLst>
              <a:ext uri="{FF2B5EF4-FFF2-40B4-BE49-F238E27FC236}">
                <a16:creationId xmlns:a16="http://schemas.microsoft.com/office/drawing/2014/main" id="{929A4C5B-1F0C-8BDC-F687-29A42B32668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5543" y="428284"/>
            <a:ext cx="70588" cy="419505"/>
          </a:xfrm>
          <a:prstGeom prst="rect">
            <a:avLst/>
          </a:prstGeom>
        </p:spPr>
      </p:pic>
      <p:pic>
        <p:nvPicPr>
          <p:cNvPr id="2" name="Graphic 1">
            <a:extLst>
              <a:ext uri="{FF2B5EF4-FFF2-40B4-BE49-F238E27FC236}">
                <a16:creationId xmlns:a16="http://schemas.microsoft.com/office/drawing/2014/main" id="{B666B010-A72B-FEA2-6805-AD795D37A52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391735" y="198373"/>
            <a:ext cx="576077" cy="56571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34">
    <p:bg>
      <p:bgPr>
        <a:solidFill>
          <a:srgbClr val="120309"/>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57B37187-E7A6-46BC-BF36-A2653A0F03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3568"/>
            <a:ext cx="12192000" cy="6850864"/>
          </a:xfrm>
          <a:prstGeom prst="rect">
            <a:avLst/>
          </a:prstGeom>
        </p:spPr>
      </p:pic>
      <p:sp>
        <p:nvSpPr>
          <p:cNvPr id="4" name="Object 3"/>
          <p:cNvSpPr/>
          <p:nvPr/>
        </p:nvSpPr>
        <p:spPr>
          <a:xfrm>
            <a:off x="432861" y="2892824"/>
            <a:ext cx="6170500" cy="1629115"/>
          </a:xfrm>
          <a:prstGeom prst="rect">
            <a:avLst/>
          </a:prstGeom>
          <a:noFill/>
        </p:spPr>
        <p:txBody>
          <a:bodyPr wrap="square" lIns="0" tIns="0" rIns="0" bIns="0" rtlCol="0" anchor="t"/>
          <a:lstStyle/>
          <a:p>
            <a:pPr>
              <a:lnSpc>
                <a:spcPts val="5650"/>
              </a:lnSpc>
              <a:buNone/>
            </a:pPr>
            <a:r>
              <a:rPr lang="en-US" sz="6600" b="1" kern="0" spc="52" dirty="0">
                <a:solidFill>
                  <a:srgbClr val="FFFFFF"/>
                </a:solidFill>
                <a:latin typeface="Montserrat Medium" panose="00000600000000000000" pitchFamily="50" charset="0"/>
                <a:ea typeface="Lato" pitchFamily="34" charset="-122"/>
                <a:cs typeface="Lato" pitchFamily="34" charset="-120"/>
              </a:rPr>
              <a:t>THANK YOU!</a:t>
            </a:r>
            <a:endParaRPr lang="en-US" sz="6600" dirty="0">
              <a:latin typeface="Montserrat Medium" panose="00000600000000000000" pitchFamily="50" charset="0"/>
            </a:endParaRPr>
          </a:p>
        </p:txBody>
      </p:sp>
      <p:sp>
        <p:nvSpPr>
          <p:cNvPr id="5" name="Object 4"/>
          <p:cNvSpPr/>
          <p:nvPr/>
        </p:nvSpPr>
        <p:spPr>
          <a:xfrm>
            <a:off x="514436" y="5138575"/>
            <a:ext cx="2864193" cy="281274"/>
          </a:xfrm>
          <a:prstGeom prst="rect">
            <a:avLst/>
          </a:prstGeom>
          <a:noFill/>
        </p:spPr>
        <p:txBody>
          <a:bodyPr wrap="square" lIns="0" tIns="0" rIns="0" bIns="0" rtlCol="0" anchor="t"/>
          <a:lstStyle/>
          <a:p>
            <a:pPr>
              <a:lnSpc>
                <a:spcPts val="2216"/>
              </a:lnSpc>
              <a:buNone/>
            </a:pPr>
            <a:r>
              <a:rPr lang="en-US" sz="2400" kern="0" spc="32" dirty="0">
                <a:solidFill>
                  <a:srgbClr val="FFFFFF"/>
                </a:solidFill>
                <a:latin typeface="Montserrat "/>
                <a:ea typeface="Lato" pitchFamily="34" charset="-122"/>
                <a:cs typeface="Lato" pitchFamily="34" charset="-120"/>
              </a:rPr>
              <a:t>www.qannas.co</a:t>
            </a:r>
            <a:endParaRPr lang="en-US" sz="2400" dirty="0">
              <a:latin typeface="Montserrat "/>
            </a:endParaRPr>
          </a:p>
        </p:txBody>
      </p:sp>
      <p:sp>
        <p:nvSpPr>
          <p:cNvPr id="6" name="Object 5"/>
          <p:cNvSpPr/>
          <p:nvPr/>
        </p:nvSpPr>
        <p:spPr>
          <a:xfrm>
            <a:off x="514436" y="5581646"/>
            <a:ext cx="2864193" cy="281274"/>
          </a:xfrm>
          <a:prstGeom prst="rect">
            <a:avLst/>
          </a:prstGeom>
          <a:noFill/>
        </p:spPr>
        <p:txBody>
          <a:bodyPr wrap="square" lIns="0" tIns="0" rIns="0" bIns="0" rtlCol="0" anchor="t"/>
          <a:lstStyle/>
          <a:p>
            <a:pPr>
              <a:lnSpc>
                <a:spcPts val="2216"/>
              </a:lnSpc>
              <a:spcBef>
                <a:spcPts val="441"/>
              </a:spcBef>
              <a:buNone/>
            </a:pPr>
            <a:r>
              <a:rPr lang="en-US" sz="2250" kern="0" spc="32" dirty="0">
                <a:solidFill>
                  <a:srgbClr val="FFFFFF"/>
                </a:solidFill>
                <a:latin typeface="Montserrat "/>
                <a:ea typeface="Lato" pitchFamily="34" charset="-122"/>
                <a:cs typeface="Nahdi" panose="020A0503020102020204" pitchFamily="18" charset="-78"/>
              </a:rPr>
              <a:t>+966 50 536 6862</a:t>
            </a:r>
            <a:endParaRPr lang="en-US" sz="2250" dirty="0">
              <a:latin typeface="Montserrat "/>
              <a:cs typeface="Nahdi" panose="020A0503020102020204" pitchFamily="18" charset="-78"/>
            </a:endParaRPr>
          </a:p>
        </p:txBody>
      </p:sp>
      <p:sp>
        <p:nvSpPr>
          <p:cNvPr id="7" name="Object 6"/>
          <p:cNvSpPr/>
          <p:nvPr/>
        </p:nvSpPr>
        <p:spPr>
          <a:xfrm>
            <a:off x="514436" y="6024717"/>
            <a:ext cx="2864193" cy="246755"/>
          </a:xfrm>
          <a:prstGeom prst="rect">
            <a:avLst/>
          </a:prstGeom>
          <a:noFill/>
        </p:spPr>
        <p:txBody>
          <a:bodyPr wrap="square" lIns="0" tIns="0" rIns="0" bIns="0" rtlCol="0" anchor="t"/>
          <a:lstStyle/>
          <a:p>
            <a:pPr>
              <a:lnSpc>
                <a:spcPts val="1944"/>
              </a:lnSpc>
              <a:spcBef>
                <a:spcPts val="482"/>
              </a:spcBef>
              <a:buNone/>
            </a:pPr>
            <a:r>
              <a:rPr lang="en-US" sz="2400" kern="0" spc="27" dirty="0">
                <a:solidFill>
                  <a:srgbClr val="FFFFFF"/>
                </a:solidFill>
                <a:latin typeface="Montserrat "/>
                <a:ea typeface="Lato" pitchFamily="34" charset="-122"/>
                <a:cs typeface="Lato" pitchFamily="34" charset="-120"/>
              </a:rPr>
              <a:t>invest@qannas.co</a:t>
            </a:r>
            <a:endParaRPr lang="en-US" sz="2400" dirty="0">
              <a:latin typeface="Montserrat "/>
            </a:endParaRP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4734</TotalTime>
  <Words>973</Words>
  <Application>Microsoft Macintosh PowerPoint</Application>
  <PresentationFormat>Widescreen</PresentationFormat>
  <Paragraphs>230</Paragraphs>
  <Slides>15</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Montserrat Bold</vt:lpstr>
      <vt:lpstr>Calibri Light</vt:lpstr>
      <vt:lpstr>Montserrat </vt:lpstr>
      <vt:lpstr>Montserrat Medium</vt:lpstr>
      <vt:lpstr>Arial</vt:lpstr>
      <vt:lpstr>Montserrat Light</vt:lpstr>
      <vt:lpstr>Montserrat SemiBold</vt:lpstr>
      <vt:lpstr>Calibri</vt:lpstr>
      <vt:lpstr>Wingdings</vt:lpstr>
      <vt:lpstr>Montserrat ExtraBold</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Beautiful.ai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Qannas Investment Memo (1)</dc:title>
  <dc:subject>Qannas Investment Memo (1)</dc:subject>
  <dc:creator>Multiples</dc:creator>
  <cp:lastModifiedBy>رائد ال شبيب ID 442101740</cp:lastModifiedBy>
  <cp:revision>86</cp:revision>
  <dcterms:created xsi:type="dcterms:W3CDTF">2024-05-09T16:34:31Z</dcterms:created>
  <dcterms:modified xsi:type="dcterms:W3CDTF">2024-09-15T20:10:26Z</dcterms:modified>
</cp:coreProperties>
</file>